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8"/>
  </p:notesMasterIdLst>
  <p:sldIdLst>
    <p:sldId id="256" r:id="rId2"/>
    <p:sldId id="306" r:id="rId3"/>
    <p:sldId id="298" r:id="rId4"/>
    <p:sldId id="305" r:id="rId5"/>
    <p:sldId id="259" r:id="rId6"/>
    <p:sldId id="262" r:id="rId7"/>
    <p:sldId id="260" r:id="rId8"/>
    <p:sldId id="284" r:id="rId9"/>
    <p:sldId id="308" r:id="rId10"/>
    <p:sldId id="309" r:id="rId11"/>
    <p:sldId id="307" r:id="rId12"/>
    <p:sldId id="295" r:id="rId13"/>
    <p:sldId id="257" r:id="rId14"/>
    <p:sldId id="289" r:id="rId15"/>
    <p:sldId id="281" r:id="rId16"/>
    <p:sldId id="265" r:id="rId17"/>
    <p:sldId id="303" r:id="rId18"/>
    <p:sldId id="288" r:id="rId19"/>
    <p:sldId id="296" r:id="rId20"/>
    <p:sldId id="264" r:id="rId21"/>
    <p:sldId id="291" r:id="rId22"/>
    <p:sldId id="304" r:id="rId23"/>
    <p:sldId id="276" r:id="rId24"/>
    <p:sldId id="287" r:id="rId25"/>
    <p:sldId id="263" r:id="rId26"/>
    <p:sldId id="270" r:id="rId27"/>
    <p:sldId id="285" r:id="rId28"/>
    <p:sldId id="278" r:id="rId29"/>
    <p:sldId id="277" r:id="rId30"/>
    <p:sldId id="292" r:id="rId31"/>
    <p:sldId id="268" r:id="rId32"/>
    <p:sldId id="271" r:id="rId33"/>
    <p:sldId id="293" r:id="rId34"/>
    <p:sldId id="273" r:id="rId35"/>
    <p:sldId id="297" r:id="rId36"/>
    <p:sldId id="313" r:id="rId37"/>
    <p:sldId id="314" r:id="rId38"/>
    <p:sldId id="315" r:id="rId39"/>
    <p:sldId id="310" r:id="rId40"/>
    <p:sldId id="311" r:id="rId41"/>
    <p:sldId id="312" r:id="rId42"/>
    <p:sldId id="290" r:id="rId43"/>
    <p:sldId id="267" r:id="rId44"/>
    <p:sldId id="275" r:id="rId45"/>
    <p:sldId id="301" r:id="rId46"/>
    <p:sldId id="300" r:id="rId47"/>
  </p:sldIdLst>
  <p:sldSz cx="9144000" cy="5143500" type="screen16x9"/>
  <p:notesSz cx="9363075" cy="7077075"/>
  <p:embeddedFontLst>
    <p:embeddedFont>
      <p:font typeface="Aurelio Titling Compressed" panose="020B060402020202020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Dave Gridder" panose="020B0604020202020204" charset="0"/>
      <p:regular r:id="rId54"/>
    </p:embeddedFont>
    <p:embeddedFont>
      <p:font typeface="Dosis" panose="02010503020202060003" pitchFamily="2" charset="0"/>
      <p:regular r:id="rId55"/>
      <p:bold r:id="rId56"/>
    </p:embeddedFont>
    <p:embeddedFont>
      <p:font typeface="Ebrima" panose="02000000000000000000" pitchFamily="2" charset="0"/>
      <p:regular r:id="rId57"/>
      <p:bold r:id="rId58"/>
    </p:embeddedFont>
    <p:embeddedFont>
      <p:font typeface="Montserrat" panose="00000500000000000000" pitchFamily="2" charset="0"/>
      <p:regular r:id="rId59"/>
      <p:bold r:id="rId60"/>
      <p:italic r:id="rId61"/>
      <p:boldItalic r:id="rId62"/>
    </p:embeddedFont>
    <p:embeddedFont>
      <p:font typeface="Open Sans" panose="020B0606030504020204" pitchFamily="34" charset="0"/>
      <p:regular r:id="rId63"/>
      <p:bold r:id="rId64"/>
      <p:italic r:id="rId65"/>
      <p:boldItalic r:id="rId66"/>
    </p:embeddedFont>
    <p:embeddedFont>
      <p:font typeface="Open Sans Light" panose="020B0306030504020204" pitchFamily="34" charset="0"/>
      <p:regular r:id="rId67"/>
    </p:embeddedFont>
    <p:embeddedFont>
      <p:font typeface="Open Sans Semibold" panose="020B0706030804020204" pitchFamily="34" charset="0"/>
      <p:bold r:id="rId68"/>
      <p:boldItalic r:id="rId69"/>
    </p:embeddedFont>
    <p:embeddedFont>
      <p:font typeface="Open Sans Semibold" panose="020B0706030804020204" pitchFamily="34" charset="0"/>
      <p:bold r:id="rId68"/>
      <p:boldItalic r:id="rId69"/>
    </p:embeddedFont>
    <p:embeddedFont>
      <p:font typeface="Poppins SemiBold" panose="00000700000000000000" pitchFamily="2" charset="0"/>
      <p:bold r:id="rId70"/>
    </p:embeddedFont>
    <p:embeddedFont>
      <p:font typeface="Roboto" panose="02000000000000000000" pitchFamily="2" charset="0"/>
      <p:regular r:id="rId71"/>
      <p:bold r:id="rId72"/>
      <p:italic r:id="rId73"/>
      <p:boldItalic r:id="rId74"/>
    </p:embeddedFont>
    <p:embeddedFont>
      <p:font typeface="Segoe UI Black" panose="020B0A02040204020203" pitchFamily="34" charset="0"/>
      <p:bold r:id="rId75"/>
      <p:boldItalic r:id="rId7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FA3363D-0654-4625-BC90-BDDB91F40F8B}">
  <a:tblStyle styleId="{7FA3363D-0654-4625-BC90-BDDB91F40F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0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74" Type="http://schemas.openxmlformats.org/officeDocument/2006/relationships/font" Target="fonts/font26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72" Type="http://schemas.openxmlformats.org/officeDocument/2006/relationships/font" Target="fonts/font24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75" Type="http://schemas.openxmlformats.org/officeDocument/2006/relationships/font" Target="fonts/font2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font" Target="fonts/font25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6" Type="http://schemas.openxmlformats.org/officeDocument/2006/relationships/font" Target="fonts/font28.fntdata"/><Relationship Id="rId7" Type="http://schemas.openxmlformats.org/officeDocument/2006/relationships/slide" Target="slides/slide6.xml"/><Relationship Id="rId71" Type="http://schemas.openxmlformats.org/officeDocument/2006/relationships/font" Target="fonts/font2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400" b="1" dirty="0"/>
              <a:t>México: Tasa de Desempleo 1973-2020</a:t>
            </a:r>
          </a:p>
        </c:rich>
      </c:tx>
      <c:layout>
        <c:manualLayout>
          <c:xMode val="edge"/>
          <c:yMode val="edge"/>
          <c:x val="0.29167464114832536"/>
          <c:y val="1.388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5.472426491530967E-2"/>
          <c:y val="0.11691666666666667"/>
          <c:w val="0.91975730804077227"/>
          <c:h val="0.80182436570428695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5325670498084303E-2"/>
                  <c:y val="-4.6542553191489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8F-4C84-9EF1-1FA6050B5C45}"/>
                </c:ext>
              </c:extLst>
            </c:dLbl>
            <c:dLbl>
              <c:idx val="4"/>
              <c:layout>
                <c:manualLayout>
                  <c:x val="-1.6602809706257982E-2"/>
                  <c:y val="-3.3244680851063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8F-4C84-9EF1-1FA6050B5C45}"/>
                </c:ext>
              </c:extLst>
            </c:dLbl>
            <c:dLbl>
              <c:idx val="10"/>
              <c:layout>
                <c:manualLayout>
                  <c:x val="-1.6602809706257982E-2"/>
                  <c:y val="-3.5460992907801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8F-4C84-9EF1-1FA6050B5C45}"/>
                </c:ext>
              </c:extLst>
            </c:dLbl>
            <c:dLbl>
              <c:idx val="22"/>
              <c:layout>
                <c:manualLayout>
                  <c:x val="-1.532567049808429E-2"/>
                  <c:y val="-3.7677304964538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8F-4C84-9EF1-1FA6050B5C45}"/>
                </c:ext>
              </c:extLst>
            </c:dLbl>
            <c:dLbl>
              <c:idx val="37"/>
              <c:layout>
                <c:manualLayout>
                  <c:x val="-1.8135199016985508E-2"/>
                  <c:y val="-4.9916626649383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8F-4C84-9EF1-1FA6050B5C45}"/>
                </c:ext>
              </c:extLst>
            </c:dLbl>
            <c:dLbl>
              <c:idx val="47"/>
              <c:layout>
                <c:manualLayout>
                  <c:x val="-2.0434227330779056E-2"/>
                  <c:y val="-3.5460992907801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8F-4C84-9EF1-1FA6050B5C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57150" cap="rnd">
                <a:solidFill>
                  <a:schemeClr val="bg1">
                    <a:lumMod val="5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'Indicadores Macroeconómicos'!$AC$46:$AC$93</c:f>
              <c:strCache>
                <c:ptCount val="48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º1984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  <c:pt idx="39">
                  <c:v>2012 </c:v>
                </c:pt>
                <c:pt idx="40">
                  <c:v>2013</c:v>
                </c:pt>
                <c:pt idx="41">
                  <c:v>2014</c:v>
                </c:pt>
                <c:pt idx="42">
                  <c:v>2015</c:v>
                </c:pt>
                <c:pt idx="43">
                  <c:v>2016</c:v>
                </c:pt>
                <c:pt idx="44">
                  <c:v>2017</c:v>
                </c:pt>
                <c:pt idx="45">
                  <c:v>2018</c:v>
                </c:pt>
                <c:pt idx="46">
                  <c:v>2019</c:v>
                </c:pt>
                <c:pt idx="47">
                  <c:v>2020</c:v>
                </c:pt>
              </c:strCache>
            </c:strRef>
          </c:cat>
          <c:val>
            <c:numRef>
              <c:f>'Indicadores Macroeconómicos'!$AD$46:$AD$93</c:f>
              <c:numCache>
                <c:formatCode>0.0</c:formatCode>
                <c:ptCount val="48"/>
                <c:pt idx="0">
                  <c:v>7.5</c:v>
                </c:pt>
                <c:pt idx="1">
                  <c:v>7.2</c:v>
                </c:pt>
                <c:pt idx="2">
                  <c:v>7.2</c:v>
                </c:pt>
                <c:pt idx="3">
                  <c:v>6.7</c:v>
                </c:pt>
                <c:pt idx="4">
                  <c:v>8.1</c:v>
                </c:pt>
                <c:pt idx="5">
                  <c:v>6.8</c:v>
                </c:pt>
                <c:pt idx="6">
                  <c:v>5.8</c:v>
                </c:pt>
                <c:pt idx="7">
                  <c:v>4.5</c:v>
                </c:pt>
                <c:pt idx="8">
                  <c:v>4.2</c:v>
                </c:pt>
                <c:pt idx="9">
                  <c:v>4.2</c:v>
                </c:pt>
                <c:pt idx="10">
                  <c:v>6.8</c:v>
                </c:pt>
                <c:pt idx="11">
                  <c:v>5.7</c:v>
                </c:pt>
                <c:pt idx="12">
                  <c:v>4.4000000000000004</c:v>
                </c:pt>
                <c:pt idx="13">
                  <c:v>4.4000000000000004</c:v>
                </c:pt>
                <c:pt idx="14">
                  <c:v>3.3</c:v>
                </c:pt>
                <c:pt idx="15">
                  <c:v>3.2</c:v>
                </c:pt>
                <c:pt idx="16">
                  <c:v>2.5</c:v>
                </c:pt>
                <c:pt idx="17">
                  <c:v>2.6</c:v>
                </c:pt>
                <c:pt idx="18">
                  <c:v>2.6</c:v>
                </c:pt>
                <c:pt idx="19">
                  <c:v>2.7</c:v>
                </c:pt>
                <c:pt idx="20">
                  <c:v>3.3</c:v>
                </c:pt>
                <c:pt idx="21">
                  <c:v>3.6</c:v>
                </c:pt>
                <c:pt idx="22">
                  <c:v>6.1</c:v>
                </c:pt>
                <c:pt idx="23">
                  <c:v>4.7</c:v>
                </c:pt>
                <c:pt idx="24">
                  <c:v>3.11</c:v>
                </c:pt>
                <c:pt idx="25">
                  <c:v>2.77</c:v>
                </c:pt>
                <c:pt idx="26">
                  <c:v>2.2000000000000002</c:v>
                </c:pt>
                <c:pt idx="27">
                  <c:v>2.17</c:v>
                </c:pt>
                <c:pt idx="28">
                  <c:v>2.64</c:v>
                </c:pt>
                <c:pt idx="29">
                  <c:v>2.34</c:v>
                </c:pt>
                <c:pt idx="30">
                  <c:v>2.94</c:v>
                </c:pt>
                <c:pt idx="31">
                  <c:v>3.52</c:v>
                </c:pt>
                <c:pt idx="32">
                  <c:v>3.12</c:v>
                </c:pt>
                <c:pt idx="33">
                  <c:v>3.59</c:v>
                </c:pt>
                <c:pt idx="34">
                  <c:v>3.46</c:v>
                </c:pt>
                <c:pt idx="35">
                  <c:v>4.18</c:v>
                </c:pt>
                <c:pt idx="36">
                  <c:v>5.23</c:v>
                </c:pt>
                <c:pt idx="37">
                  <c:v>5.29</c:v>
                </c:pt>
                <c:pt idx="38">
                  <c:v>4.8600000000000003</c:v>
                </c:pt>
                <c:pt idx="39">
                  <c:v>4.8600000000000003</c:v>
                </c:pt>
                <c:pt idx="40">
                  <c:v>4.63</c:v>
                </c:pt>
                <c:pt idx="41">
                  <c:v>4.38</c:v>
                </c:pt>
                <c:pt idx="42">
                  <c:v>4.16</c:v>
                </c:pt>
                <c:pt idx="43">
                  <c:v>3.54</c:v>
                </c:pt>
                <c:pt idx="44">
                  <c:v>3.35</c:v>
                </c:pt>
                <c:pt idx="45">
                  <c:v>3.26</c:v>
                </c:pt>
                <c:pt idx="46">
                  <c:v>3.37</c:v>
                </c:pt>
                <c:pt idx="47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F8F-4C84-9EF1-1FA6050B5C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2861816"/>
        <c:axId val="612858936"/>
      </c:lineChart>
      <c:catAx>
        <c:axId val="612861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2858936"/>
        <c:crosses val="autoZero"/>
        <c:auto val="1"/>
        <c:lblAlgn val="ctr"/>
        <c:lblOffset val="100"/>
        <c:noMultiLvlLbl val="0"/>
      </c:catAx>
      <c:valAx>
        <c:axId val="61285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Porcentajes</a:t>
                </a:r>
              </a:p>
            </c:rich>
          </c:tx>
          <c:layout>
            <c:manualLayout>
              <c:xMode val="edge"/>
              <c:yMode val="edge"/>
              <c:x val="7.6474651194916423E-3"/>
              <c:y val="0.416807961504811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286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700"/>
      </a:pPr>
      <a:endParaRPr lang="es-MX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México: Balance Fiscal 1935 - 2020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7.6145405173409925E-2"/>
          <c:y val="0.1106936692248912"/>
          <c:w val="0.90944159692302617"/>
          <c:h val="0.80899718429183698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2-4CAE-4FB2-84A1-E269F30EBC79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4CAE-4FB2-84A1-E269F30EBC79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CAE-4FB2-84A1-E269F30EBC79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5-4CAE-4FB2-84A1-E269F30EBC79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7-4CAE-4FB2-84A1-E269F30EBC79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7-4CAE-4FB2-84A1-E269F30EBC79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9-4CAE-4FB2-84A1-E269F30EBC79}"/>
              </c:ext>
            </c:extLst>
          </c:dPt>
          <c:dPt>
            <c:idx val="29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1-4CAE-4FB2-84A1-E269F30EBC79}"/>
              </c:ext>
            </c:extLst>
          </c:dPt>
          <c:dPt>
            <c:idx val="30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3-4CAE-4FB2-84A1-E269F30EBC79}"/>
              </c:ext>
            </c:extLst>
          </c:dPt>
          <c:dPt>
            <c:idx val="31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6-4CAE-4FB2-84A1-E269F30EBC79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B-4CAE-4FB2-84A1-E269F30EBC79}"/>
              </c:ext>
            </c:extLst>
          </c:dPt>
          <c:dPt>
            <c:idx val="39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D-4CAE-4FB2-84A1-E269F30EBC79}"/>
              </c:ext>
            </c:extLst>
          </c:dPt>
          <c:dPt>
            <c:idx val="40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4-4CAE-4FB2-84A1-E269F30EBC79}"/>
              </c:ext>
            </c:extLst>
          </c:dPt>
          <c:dPt>
            <c:idx val="41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F-4CAE-4FB2-84A1-E269F30EBC79}"/>
              </c:ext>
            </c:extLst>
          </c:dPt>
          <c:dPt>
            <c:idx val="42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25-4CAE-4FB2-84A1-E269F30EBC79}"/>
              </c:ext>
            </c:extLst>
          </c:dPt>
          <c:dPt>
            <c:idx val="43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11-4CAE-4FB2-84A1-E269F30EBC79}"/>
              </c:ext>
            </c:extLst>
          </c:dPt>
          <c:dPt>
            <c:idx val="44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13-4CAE-4FB2-84A1-E269F30EBC79}"/>
              </c:ext>
            </c:extLst>
          </c:dPt>
          <c:dPt>
            <c:idx val="56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15-4CAE-4FB2-84A1-E269F30EBC79}"/>
              </c:ext>
            </c:extLst>
          </c:dPt>
          <c:dPt>
            <c:idx val="5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17-4CAE-4FB2-84A1-E269F30EBC79}"/>
              </c:ext>
            </c:extLst>
          </c:dPt>
          <c:dPt>
            <c:idx val="58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19-4CAE-4FB2-84A1-E269F30EBC79}"/>
              </c:ext>
            </c:extLst>
          </c:dPt>
          <c:dPt>
            <c:idx val="59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miter lim="800000"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1B-4CAE-4FB2-84A1-E269F30EBC79}"/>
              </c:ext>
            </c:extLst>
          </c:dPt>
          <c:dLbls>
            <c:dLbl>
              <c:idx val="4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CAE-4FB2-84A1-E269F30EBC79}"/>
                </c:ext>
              </c:extLst>
            </c:dLbl>
            <c:dLbl>
              <c:idx val="4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4CAE-4FB2-84A1-E269F30EBC79}"/>
                </c:ext>
              </c:extLst>
            </c:dLbl>
            <c:dLbl>
              <c:idx val="5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CAE-4FB2-84A1-E269F30EBC79}"/>
                </c:ext>
              </c:extLst>
            </c:dLbl>
            <c:dLbl>
              <c:idx val="5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4CAE-4FB2-84A1-E269F30EBC79}"/>
                </c:ext>
              </c:extLst>
            </c:dLbl>
            <c:dLbl>
              <c:idx val="5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CAE-4FB2-84A1-E269F30EBC79}"/>
                </c:ext>
              </c:extLst>
            </c:dLbl>
            <c:dLbl>
              <c:idx val="8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4CAE-4FB2-84A1-E269F30EB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'Indicadores Macroeconómicos'!$AC$8:$AC$93</c:f>
              <c:strCache>
                <c:ptCount val="86"/>
                <c:pt idx="0">
                  <c:v>1935</c:v>
                </c:pt>
                <c:pt idx="1">
                  <c:v>1936</c:v>
                </c:pt>
                <c:pt idx="2">
                  <c:v>1937</c:v>
                </c:pt>
                <c:pt idx="3">
                  <c:v>1938</c:v>
                </c:pt>
                <c:pt idx="4">
                  <c:v>1939</c:v>
                </c:pt>
                <c:pt idx="5">
                  <c:v>1940</c:v>
                </c:pt>
                <c:pt idx="6">
                  <c:v>1941</c:v>
                </c:pt>
                <c:pt idx="7">
                  <c:v>1942</c:v>
                </c:pt>
                <c:pt idx="8">
                  <c:v>1943</c:v>
                </c:pt>
                <c:pt idx="9">
                  <c:v>1944</c:v>
                </c:pt>
                <c:pt idx="10">
                  <c:v>1945</c:v>
                </c:pt>
                <c:pt idx="11">
                  <c:v>1946</c:v>
                </c:pt>
                <c:pt idx="12">
                  <c:v>1947</c:v>
                </c:pt>
                <c:pt idx="13">
                  <c:v>1948</c:v>
                </c:pt>
                <c:pt idx="14">
                  <c:v>1949</c:v>
                </c:pt>
                <c:pt idx="15">
                  <c:v>1950</c:v>
                </c:pt>
                <c:pt idx="16">
                  <c:v>1951</c:v>
                </c:pt>
                <c:pt idx="17">
                  <c:v>1952</c:v>
                </c:pt>
                <c:pt idx="18">
                  <c:v>1953</c:v>
                </c:pt>
                <c:pt idx="19">
                  <c:v>1954</c:v>
                </c:pt>
                <c:pt idx="20">
                  <c:v>1955</c:v>
                </c:pt>
                <c:pt idx="21">
                  <c:v>1956</c:v>
                </c:pt>
                <c:pt idx="22">
                  <c:v>1957</c:v>
                </c:pt>
                <c:pt idx="23">
                  <c:v>1958</c:v>
                </c:pt>
                <c:pt idx="24">
                  <c:v>1959</c:v>
                </c:pt>
                <c:pt idx="25">
                  <c:v>1960</c:v>
                </c:pt>
                <c:pt idx="26">
                  <c:v>1961</c:v>
                </c:pt>
                <c:pt idx="27">
                  <c:v>1962</c:v>
                </c:pt>
                <c:pt idx="28">
                  <c:v>1963</c:v>
                </c:pt>
                <c:pt idx="29">
                  <c:v>1964</c:v>
                </c:pt>
                <c:pt idx="30">
                  <c:v>1965</c:v>
                </c:pt>
                <c:pt idx="31">
                  <c:v>1966</c:v>
                </c:pt>
                <c:pt idx="32">
                  <c:v>1967</c:v>
                </c:pt>
                <c:pt idx="33">
                  <c:v>1968</c:v>
                </c:pt>
                <c:pt idx="34">
                  <c:v>1969</c:v>
                </c:pt>
                <c:pt idx="35">
                  <c:v>1970</c:v>
                </c:pt>
                <c:pt idx="36">
                  <c:v>1971</c:v>
                </c:pt>
                <c:pt idx="37">
                  <c:v>1972</c:v>
                </c:pt>
                <c:pt idx="38">
                  <c:v>1973</c:v>
                </c:pt>
                <c:pt idx="39">
                  <c:v>1974</c:v>
                </c:pt>
                <c:pt idx="40">
                  <c:v>1975</c:v>
                </c:pt>
                <c:pt idx="41">
                  <c:v>1976</c:v>
                </c:pt>
                <c:pt idx="42">
                  <c:v>1977</c:v>
                </c:pt>
                <c:pt idx="43">
                  <c:v>1978</c:v>
                </c:pt>
                <c:pt idx="44">
                  <c:v>1979</c:v>
                </c:pt>
                <c:pt idx="45">
                  <c:v>1980</c:v>
                </c:pt>
                <c:pt idx="46">
                  <c:v>1981</c:v>
                </c:pt>
                <c:pt idx="47">
                  <c:v>1982</c:v>
                </c:pt>
                <c:pt idx="48">
                  <c:v>1983</c:v>
                </c:pt>
                <c:pt idx="49">
                  <c:v>º1984</c:v>
                </c:pt>
                <c:pt idx="50">
                  <c:v>1985</c:v>
                </c:pt>
                <c:pt idx="51">
                  <c:v>1986</c:v>
                </c:pt>
                <c:pt idx="52">
                  <c:v>1987</c:v>
                </c:pt>
                <c:pt idx="53">
                  <c:v>1988</c:v>
                </c:pt>
                <c:pt idx="54">
                  <c:v>1989</c:v>
                </c:pt>
                <c:pt idx="55">
                  <c:v>1990</c:v>
                </c:pt>
                <c:pt idx="56">
                  <c:v>1991</c:v>
                </c:pt>
                <c:pt idx="57">
                  <c:v>1992</c:v>
                </c:pt>
                <c:pt idx="58">
                  <c:v>1993</c:v>
                </c:pt>
                <c:pt idx="59">
                  <c:v>1994</c:v>
                </c:pt>
                <c:pt idx="60">
                  <c:v>1995</c:v>
                </c:pt>
                <c:pt idx="61">
                  <c:v>1996</c:v>
                </c:pt>
                <c:pt idx="62">
                  <c:v>1997</c:v>
                </c:pt>
                <c:pt idx="63">
                  <c:v>1998</c:v>
                </c:pt>
                <c:pt idx="64">
                  <c:v>1999</c:v>
                </c:pt>
                <c:pt idx="65">
                  <c:v>2000</c:v>
                </c:pt>
                <c:pt idx="66">
                  <c:v>2001</c:v>
                </c:pt>
                <c:pt idx="67">
                  <c:v>2002</c:v>
                </c:pt>
                <c:pt idx="68">
                  <c:v>2003</c:v>
                </c:pt>
                <c:pt idx="69">
                  <c:v>2004</c:v>
                </c:pt>
                <c:pt idx="70">
                  <c:v>2005</c:v>
                </c:pt>
                <c:pt idx="71">
                  <c:v>2006</c:v>
                </c:pt>
                <c:pt idx="72">
                  <c:v>2007</c:v>
                </c:pt>
                <c:pt idx="73">
                  <c:v>2008</c:v>
                </c:pt>
                <c:pt idx="74">
                  <c:v>2009</c:v>
                </c:pt>
                <c:pt idx="75">
                  <c:v>2010</c:v>
                </c:pt>
                <c:pt idx="76">
                  <c:v>2011</c:v>
                </c:pt>
                <c:pt idx="77">
                  <c:v>2012 </c:v>
                </c:pt>
                <c:pt idx="78">
                  <c:v>2013</c:v>
                </c:pt>
                <c:pt idx="79">
                  <c:v>2014</c:v>
                </c:pt>
                <c:pt idx="80">
                  <c:v>2015</c:v>
                </c:pt>
                <c:pt idx="81">
                  <c:v>2016</c:v>
                </c:pt>
                <c:pt idx="82">
                  <c:v>2017</c:v>
                </c:pt>
                <c:pt idx="83">
                  <c:v>2018</c:v>
                </c:pt>
                <c:pt idx="84">
                  <c:v>2019</c:v>
                </c:pt>
                <c:pt idx="85">
                  <c:v>2020</c:v>
                </c:pt>
              </c:strCache>
            </c:strRef>
          </c:cat>
          <c:val>
            <c:numRef>
              <c:f>'Indicadores Macroeconómicos'!$AT$8:$AT$93</c:f>
              <c:numCache>
                <c:formatCode>0.00</c:formatCode>
                <c:ptCount val="86"/>
                <c:pt idx="0">
                  <c:v>0.26</c:v>
                </c:pt>
                <c:pt idx="1">
                  <c:v>-0.39</c:v>
                </c:pt>
                <c:pt idx="2">
                  <c:v>-0.41</c:v>
                </c:pt>
                <c:pt idx="3">
                  <c:v>-0.91</c:v>
                </c:pt>
                <c:pt idx="4">
                  <c:v>-0.06</c:v>
                </c:pt>
                <c:pt idx="5">
                  <c:v>-0.67</c:v>
                </c:pt>
                <c:pt idx="6">
                  <c:v>-0.18</c:v>
                </c:pt>
                <c:pt idx="7">
                  <c:v>-0.85</c:v>
                </c:pt>
                <c:pt idx="8">
                  <c:v>0.12</c:v>
                </c:pt>
                <c:pt idx="9">
                  <c:v>-0.84</c:v>
                </c:pt>
                <c:pt idx="10">
                  <c:v>-0.82</c:v>
                </c:pt>
                <c:pt idx="11">
                  <c:v>0.86</c:v>
                </c:pt>
                <c:pt idx="12">
                  <c:v>-0.28000000000000003</c:v>
                </c:pt>
                <c:pt idx="13">
                  <c:v>-1.53</c:v>
                </c:pt>
                <c:pt idx="14">
                  <c:v>0.41</c:v>
                </c:pt>
                <c:pt idx="15">
                  <c:v>0.42</c:v>
                </c:pt>
                <c:pt idx="16">
                  <c:v>0.39</c:v>
                </c:pt>
                <c:pt idx="17">
                  <c:v>-0.21</c:v>
                </c:pt>
                <c:pt idx="18">
                  <c:v>-0.77</c:v>
                </c:pt>
                <c:pt idx="19">
                  <c:v>-0.27</c:v>
                </c:pt>
                <c:pt idx="20">
                  <c:v>0.16</c:v>
                </c:pt>
                <c:pt idx="21">
                  <c:v>-7.0000000000000007E-2</c:v>
                </c:pt>
                <c:pt idx="22">
                  <c:v>-0.37</c:v>
                </c:pt>
                <c:pt idx="23">
                  <c:v>0.89</c:v>
                </c:pt>
                <c:pt idx="24">
                  <c:v>0</c:v>
                </c:pt>
                <c:pt idx="25">
                  <c:v>-0.43</c:v>
                </c:pt>
                <c:pt idx="26">
                  <c:v>-0.24</c:v>
                </c:pt>
                <c:pt idx="27">
                  <c:v>0.1</c:v>
                </c:pt>
                <c:pt idx="28">
                  <c:v>-0.28000000000000003</c:v>
                </c:pt>
                <c:pt idx="29">
                  <c:v>0.28000000000000003</c:v>
                </c:pt>
                <c:pt idx="30">
                  <c:v>0.1</c:v>
                </c:pt>
                <c:pt idx="31">
                  <c:v>0.19</c:v>
                </c:pt>
                <c:pt idx="32">
                  <c:v>0</c:v>
                </c:pt>
                <c:pt idx="33">
                  <c:v>0.52</c:v>
                </c:pt>
                <c:pt idx="34">
                  <c:v>-0.12</c:v>
                </c:pt>
                <c:pt idx="35">
                  <c:v>-0.04</c:v>
                </c:pt>
                <c:pt idx="36">
                  <c:v>-0.17</c:v>
                </c:pt>
                <c:pt idx="37">
                  <c:v>-0.06</c:v>
                </c:pt>
                <c:pt idx="38">
                  <c:v>0.23</c:v>
                </c:pt>
                <c:pt idx="39">
                  <c:v>0.56999999999999995</c:v>
                </c:pt>
                <c:pt idx="40">
                  <c:v>0.26</c:v>
                </c:pt>
                <c:pt idx="41">
                  <c:v>0.6</c:v>
                </c:pt>
                <c:pt idx="42">
                  <c:v>0.19</c:v>
                </c:pt>
                <c:pt idx="43">
                  <c:v>0.55000000000000004</c:v>
                </c:pt>
                <c:pt idx="44">
                  <c:v>3.99</c:v>
                </c:pt>
                <c:pt idx="45">
                  <c:v>-5.15</c:v>
                </c:pt>
                <c:pt idx="46">
                  <c:v>-10.34</c:v>
                </c:pt>
                <c:pt idx="47">
                  <c:v>-19.399999999999999</c:v>
                </c:pt>
                <c:pt idx="48">
                  <c:v>-12.6</c:v>
                </c:pt>
                <c:pt idx="49">
                  <c:v>-12</c:v>
                </c:pt>
                <c:pt idx="50">
                  <c:v>-11.85</c:v>
                </c:pt>
                <c:pt idx="51">
                  <c:v>-31.34</c:v>
                </c:pt>
                <c:pt idx="52">
                  <c:v>-23.89</c:v>
                </c:pt>
                <c:pt idx="53">
                  <c:v>-26.56</c:v>
                </c:pt>
                <c:pt idx="54">
                  <c:v>-6.73</c:v>
                </c:pt>
                <c:pt idx="55">
                  <c:v>-2.87</c:v>
                </c:pt>
                <c:pt idx="56">
                  <c:v>2.91</c:v>
                </c:pt>
                <c:pt idx="57">
                  <c:v>4.5199999999999996</c:v>
                </c:pt>
                <c:pt idx="58">
                  <c:v>0.54</c:v>
                </c:pt>
                <c:pt idx="59">
                  <c:v>0.19</c:v>
                </c:pt>
                <c:pt idx="60">
                  <c:v>-0.01</c:v>
                </c:pt>
                <c:pt idx="61">
                  <c:v>0.01</c:v>
                </c:pt>
                <c:pt idx="62">
                  <c:v>-0.61</c:v>
                </c:pt>
                <c:pt idx="63">
                  <c:v>-1.03</c:v>
                </c:pt>
                <c:pt idx="64">
                  <c:v>-0.94</c:v>
                </c:pt>
                <c:pt idx="65">
                  <c:v>-0.92</c:v>
                </c:pt>
                <c:pt idx="66">
                  <c:v>-0.6</c:v>
                </c:pt>
                <c:pt idx="67">
                  <c:v>-1.04</c:v>
                </c:pt>
                <c:pt idx="68">
                  <c:v>-0.54</c:v>
                </c:pt>
                <c:pt idx="69">
                  <c:v>-0.22</c:v>
                </c:pt>
                <c:pt idx="70">
                  <c:v>-0.11</c:v>
                </c:pt>
                <c:pt idx="71">
                  <c:v>0.1</c:v>
                </c:pt>
                <c:pt idx="72">
                  <c:v>0.04</c:v>
                </c:pt>
                <c:pt idx="73">
                  <c:v>-7.0000000000000007E-2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 formatCode="#,##0.00">
                  <c:v>0</c:v>
                </c:pt>
                <c:pt idx="78">
                  <c:v>-2.34</c:v>
                </c:pt>
                <c:pt idx="79">
                  <c:v>-3.18</c:v>
                </c:pt>
                <c:pt idx="80">
                  <c:v>-3.5</c:v>
                </c:pt>
                <c:pt idx="81">
                  <c:v>-2.57</c:v>
                </c:pt>
                <c:pt idx="82">
                  <c:v>-1.1000000000000001</c:v>
                </c:pt>
                <c:pt idx="83">
                  <c:v>-2.14</c:v>
                </c:pt>
                <c:pt idx="84">
                  <c:v>-1.62</c:v>
                </c:pt>
                <c:pt idx="85">
                  <c:v>-2.92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4CAE-4FB2-84A1-E269F30EB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612888056"/>
        <c:axId val="612883576"/>
      </c:barChart>
      <c:catAx>
        <c:axId val="6128880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2883576"/>
        <c:crosses val="autoZero"/>
        <c:auto val="1"/>
        <c:lblAlgn val="ctr"/>
        <c:lblOffset val="100"/>
        <c:noMultiLvlLbl val="0"/>
      </c:catAx>
      <c:valAx>
        <c:axId val="61288357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b="0"/>
                  <a:t>Porcentaje</a:t>
                </a:r>
                <a:r>
                  <a:rPr lang="es-MX" b="0" baseline="0"/>
                  <a:t> del PIB</a:t>
                </a:r>
                <a:endParaRPr lang="es-MX" b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2888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002060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México: Balanza en Cuenta Corriente 1980-2020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trendline>
            <c:spPr>
              <a:ln w="41275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Hoja1!$A$19:$A$59</c:f>
              <c:numCache>
                <c:formatCode>0</c:formatCode>
                <c:ptCount val="4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</c:numCache>
            </c:numRef>
          </c:cat>
          <c:val>
            <c:numRef>
              <c:f>Hoja1!$B$19:$B$59</c:f>
              <c:numCache>
                <c:formatCode>#,##0.0</c:formatCode>
                <c:ptCount val="41"/>
                <c:pt idx="0">
                  <c:v>-10434.200000000001</c:v>
                </c:pt>
                <c:pt idx="1">
                  <c:v>-16240.599999999999</c:v>
                </c:pt>
                <c:pt idx="2">
                  <c:v>-5890.2</c:v>
                </c:pt>
                <c:pt idx="3">
                  <c:v>5859.7000000000007</c:v>
                </c:pt>
                <c:pt idx="4">
                  <c:v>4183.2</c:v>
                </c:pt>
                <c:pt idx="5">
                  <c:v>799.5</c:v>
                </c:pt>
                <c:pt idx="6">
                  <c:v>-1373.5</c:v>
                </c:pt>
                <c:pt idx="7">
                  <c:v>4239.0999999999995</c:v>
                </c:pt>
                <c:pt idx="8">
                  <c:v>-2375.6999999999998</c:v>
                </c:pt>
                <c:pt idx="9">
                  <c:v>-5821.3</c:v>
                </c:pt>
                <c:pt idx="10">
                  <c:v>-7451.1</c:v>
                </c:pt>
                <c:pt idx="11">
                  <c:v>-14646.7</c:v>
                </c:pt>
                <c:pt idx="12">
                  <c:v>-24438.399999999998</c:v>
                </c:pt>
                <c:pt idx="13">
                  <c:v>-23399.3</c:v>
                </c:pt>
                <c:pt idx="14">
                  <c:v>-29661.999999999996</c:v>
                </c:pt>
                <c:pt idx="15">
                  <c:v>-1576.7</c:v>
                </c:pt>
                <c:pt idx="16">
                  <c:v>-2507.5</c:v>
                </c:pt>
                <c:pt idx="17">
                  <c:v>-7665.2999999999993</c:v>
                </c:pt>
                <c:pt idx="18">
                  <c:v>-15992.599999999999</c:v>
                </c:pt>
                <c:pt idx="19">
                  <c:v>-13989.3</c:v>
                </c:pt>
                <c:pt idx="20">
                  <c:v>-18748.800000000003</c:v>
                </c:pt>
                <c:pt idx="21">
                  <c:v>-17481.599999999999</c:v>
                </c:pt>
                <c:pt idx="22">
                  <c:v>-13169.3</c:v>
                </c:pt>
                <c:pt idx="23">
                  <c:v>-5528.9</c:v>
                </c:pt>
                <c:pt idx="24">
                  <c:v>-5606.6</c:v>
                </c:pt>
                <c:pt idx="25">
                  <c:v>-7542.6</c:v>
                </c:pt>
                <c:pt idx="26">
                  <c:v>-3551.5</c:v>
                </c:pt>
                <c:pt idx="27">
                  <c:v>-9897.5</c:v>
                </c:pt>
                <c:pt idx="28">
                  <c:v>-16808.7</c:v>
                </c:pt>
                <c:pt idx="29">
                  <c:v>-7757.2</c:v>
                </c:pt>
                <c:pt idx="30">
                  <c:v>-4830</c:v>
                </c:pt>
                <c:pt idx="31">
                  <c:v>-11888.9</c:v>
                </c:pt>
                <c:pt idx="32">
                  <c:v>-18636.599999999999</c:v>
                </c:pt>
                <c:pt idx="33">
                  <c:v>-31516.799999999996</c:v>
                </c:pt>
                <c:pt idx="34">
                  <c:v>-25427.199999999997</c:v>
                </c:pt>
                <c:pt idx="35">
                  <c:v>-31057.800000000003</c:v>
                </c:pt>
                <c:pt idx="36">
                  <c:v>-24351.9</c:v>
                </c:pt>
                <c:pt idx="37">
                  <c:v>-20434.3</c:v>
                </c:pt>
                <c:pt idx="38">
                  <c:v>-25339.5</c:v>
                </c:pt>
                <c:pt idx="39">
                  <c:v>-4238.3</c:v>
                </c:pt>
                <c:pt idx="40">
                  <c:v>26570.6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17-4978-A6F6-E135E50F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838840"/>
        <c:axId val="783839480"/>
      </c:barChart>
      <c:catAx>
        <c:axId val="783838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83839480"/>
        <c:crosses val="autoZero"/>
        <c:auto val="1"/>
        <c:lblAlgn val="ctr"/>
        <c:lblOffset val="100"/>
        <c:noMultiLvlLbl val="0"/>
      </c:catAx>
      <c:valAx>
        <c:axId val="78383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/>
                  <a:t>Millones de</a:t>
                </a:r>
                <a:r>
                  <a:rPr lang="es-MX" baseline="0"/>
                  <a:t> dólares</a:t>
                </a:r>
                <a:endParaRPr lang="es-MX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83838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400" b="1"/>
              <a:t>México:</a:t>
            </a:r>
            <a:r>
              <a:rPr lang="es-MX" sz="1400" b="1" baseline="0"/>
              <a:t> Devaluación (+) y Revaluación (-) del Tipo de Cambio 1935 - 2019</a:t>
            </a:r>
            <a:endParaRPr lang="es-MX" sz="1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54-42D6-8CD6-41D31DED0306}"/>
              </c:ext>
            </c:extLst>
          </c:dPt>
          <c:dPt>
            <c:idx val="6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C54-42D6-8CD6-41D31DED0306}"/>
              </c:ext>
            </c:extLst>
          </c:dPt>
          <c:dPt>
            <c:idx val="6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C54-42D6-8CD6-41D31DED0306}"/>
              </c:ext>
            </c:extLst>
          </c:dPt>
          <c:dPt>
            <c:idx val="6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0C54-42D6-8CD6-41D31DED0306}"/>
              </c:ext>
            </c:extLst>
          </c:dPt>
          <c:dPt>
            <c:idx val="7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0C54-42D6-8CD6-41D31DED0306}"/>
              </c:ext>
            </c:extLst>
          </c:dPt>
          <c:dPt>
            <c:idx val="7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C54-42D6-8CD6-41D31DED0306}"/>
              </c:ext>
            </c:extLst>
          </c:dPt>
          <c:dPt>
            <c:idx val="7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0C54-42D6-8CD6-41D31DED0306}"/>
              </c:ext>
            </c:extLst>
          </c:dPt>
          <c:dPt>
            <c:idx val="7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C54-42D6-8CD6-41D31DED0306}"/>
              </c:ext>
            </c:extLst>
          </c:dPt>
          <c:dPt>
            <c:idx val="8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C54-42D6-8CD6-41D31DED0306}"/>
              </c:ext>
            </c:extLst>
          </c:dPt>
          <c:dPt>
            <c:idx val="8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0C54-42D6-8CD6-41D31DED0306}"/>
              </c:ext>
            </c:extLst>
          </c:dPt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54-42D6-8CD6-41D31DED0306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54-42D6-8CD6-41D31DED0306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54-42D6-8CD6-41D31DED0306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54-42D6-8CD6-41D31DED0306}"/>
                </c:ext>
              </c:extLst>
            </c:dLbl>
            <c:dLbl>
              <c:idx val="4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54-42D6-8CD6-41D31DED0306}"/>
                </c:ext>
              </c:extLst>
            </c:dLbl>
            <c:dLbl>
              <c:idx val="4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54-42D6-8CD6-41D31DED0306}"/>
                </c:ext>
              </c:extLst>
            </c:dLbl>
            <c:dLbl>
              <c:idx val="4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54-42D6-8CD6-41D31DED0306}"/>
                </c:ext>
              </c:extLst>
            </c:dLbl>
            <c:dLbl>
              <c:idx val="5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C54-42D6-8CD6-41D31DED0306}"/>
                </c:ext>
              </c:extLst>
            </c:dLbl>
            <c:dLbl>
              <c:idx val="5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C54-42D6-8CD6-41D31DED0306}"/>
                </c:ext>
              </c:extLst>
            </c:dLbl>
            <c:dLbl>
              <c:idx val="5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C54-42D6-8CD6-41D31DED0306}"/>
                </c:ext>
              </c:extLst>
            </c:dLbl>
            <c:dLbl>
              <c:idx val="6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C54-42D6-8CD6-41D31DED0306}"/>
                </c:ext>
              </c:extLst>
            </c:dLbl>
            <c:dLbl>
              <c:idx val="7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C54-42D6-8CD6-41D31DED0306}"/>
                </c:ext>
              </c:extLst>
            </c:dLbl>
            <c:dLbl>
              <c:idx val="7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C54-42D6-8CD6-41D31DED0306}"/>
                </c:ext>
              </c:extLst>
            </c:dLbl>
            <c:dLbl>
              <c:idx val="8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C54-42D6-8CD6-41D31DED0306}"/>
                </c:ext>
              </c:extLst>
            </c:dLbl>
            <c:dLbl>
              <c:idx val="8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C54-42D6-8CD6-41D31DED03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Hoja1!$R$131:$R$215</c:f>
              <c:numCache>
                <c:formatCode>General</c:formatCode>
                <c:ptCount val="85"/>
                <c:pt idx="0">
                  <c:v>1935</c:v>
                </c:pt>
                <c:pt idx="1">
                  <c:v>1936</c:v>
                </c:pt>
                <c:pt idx="2">
                  <c:v>1937</c:v>
                </c:pt>
                <c:pt idx="3">
                  <c:v>1938</c:v>
                </c:pt>
                <c:pt idx="4">
                  <c:v>1939</c:v>
                </c:pt>
                <c:pt idx="5">
                  <c:v>1940</c:v>
                </c:pt>
                <c:pt idx="6">
                  <c:v>1941</c:v>
                </c:pt>
                <c:pt idx="7">
                  <c:v>1942</c:v>
                </c:pt>
                <c:pt idx="8">
                  <c:v>1943</c:v>
                </c:pt>
                <c:pt idx="9">
                  <c:v>1944</c:v>
                </c:pt>
                <c:pt idx="10">
                  <c:v>1945</c:v>
                </c:pt>
                <c:pt idx="11">
                  <c:v>1946</c:v>
                </c:pt>
                <c:pt idx="12">
                  <c:v>1947</c:v>
                </c:pt>
                <c:pt idx="13">
                  <c:v>1948</c:v>
                </c:pt>
                <c:pt idx="14">
                  <c:v>1949</c:v>
                </c:pt>
                <c:pt idx="15">
                  <c:v>1950</c:v>
                </c:pt>
                <c:pt idx="16">
                  <c:v>1951</c:v>
                </c:pt>
                <c:pt idx="17">
                  <c:v>1952</c:v>
                </c:pt>
                <c:pt idx="18">
                  <c:v>1953</c:v>
                </c:pt>
                <c:pt idx="19">
                  <c:v>1954</c:v>
                </c:pt>
                <c:pt idx="20">
                  <c:v>1955</c:v>
                </c:pt>
                <c:pt idx="21">
                  <c:v>1956</c:v>
                </c:pt>
                <c:pt idx="22">
                  <c:v>1957</c:v>
                </c:pt>
                <c:pt idx="23">
                  <c:v>1958</c:v>
                </c:pt>
                <c:pt idx="24">
                  <c:v>1959</c:v>
                </c:pt>
                <c:pt idx="25">
                  <c:v>1960</c:v>
                </c:pt>
                <c:pt idx="26">
                  <c:v>1961</c:v>
                </c:pt>
                <c:pt idx="27">
                  <c:v>1962</c:v>
                </c:pt>
                <c:pt idx="28">
                  <c:v>1963</c:v>
                </c:pt>
                <c:pt idx="29">
                  <c:v>1964</c:v>
                </c:pt>
                <c:pt idx="30">
                  <c:v>1965</c:v>
                </c:pt>
                <c:pt idx="31">
                  <c:v>1966</c:v>
                </c:pt>
                <c:pt idx="32">
                  <c:v>1967</c:v>
                </c:pt>
                <c:pt idx="33">
                  <c:v>1968</c:v>
                </c:pt>
                <c:pt idx="34">
                  <c:v>1969</c:v>
                </c:pt>
                <c:pt idx="35">
                  <c:v>1970</c:v>
                </c:pt>
                <c:pt idx="36">
                  <c:v>1971</c:v>
                </c:pt>
                <c:pt idx="37">
                  <c:v>1972</c:v>
                </c:pt>
                <c:pt idx="38">
                  <c:v>1973</c:v>
                </c:pt>
                <c:pt idx="39">
                  <c:v>1974</c:v>
                </c:pt>
                <c:pt idx="40">
                  <c:v>1975</c:v>
                </c:pt>
                <c:pt idx="41">
                  <c:v>1976</c:v>
                </c:pt>
                <c:pt idx="42">
                  <c:v>1977</c:v>
                </c:pt>
                <c:pt idx="43">
                  <c:v>1978</c:v>
                </c:pt>
                <c:pt idx="44">
                  <c:v>1979</c:v>
                </c:pt>
                <c:pt idx="45">
                  <c:v>1980</c:v>
                </c:pt>
                <c:pt idx="46">
                  <c:v>1981</c:v>
                </c:pt>
                <c:pt idx="47">
                  <c:v>1982</c:v>
                </c:pt>
                <c:pt idx="48">
                  <c:v>1983</c:v>
                </c:pt>
                <c:pt idx="49">
                  <c:v>1984</c:v>
                </c:pt>
                <c:pt idx="50">
                  <c:v>1985</c:v>
                </c:pt>
                <c:pt idx="51">
                  <c:v>1986</c:v>
                </c:pt>
                <c:pt idx="52">
                  <c:v>1987</c:v>
                </c:pt>
                <c:pt idx="53">
                  <c:v>1988</c:v>
                </c:pt>
                <c:pt idx="54">
                  <c:v>1989</c:v>
                </c:pt>
                <c:pt idx="55">
                  <c:v>1990</c:v>
                </c:pt>
                <c:pt idx="56">
                  <c:v>1991</c:v>
                </c:pt>
                <c:pt idx="57">
                  <c:v>1992</c:v>
                </c:pt>
                <c:pt idx="58">
                  <c:v>1993</c:v>
                </c:pt>
                <c:pt idx="59">
                  <c:v>1994</c:v>
                </c:pt>
                <c:pt idx="60">
                  <c:v>1995</c:v>
                </c:pt>
                <c:pt idx="61">
                  <c:v>1996</c:v>
                </c:pt>
                <c:pt idx="62">
                  <c:v>1997</c:v>
                </c:pt>
                <c:pt idx="63">
                  <c:v>1998</c:v>
                </c:pt>
                <c:pt idx="64">
                  <c:v>1999</c:v>
                </c:pt>
                <c:pt idx="65">
                  <c:v>2000</c:v>
                </c:pt>
                <c:pt idx="66">
                  <c:v>2001</c:v>
                </c:pt>
                <c:pt idx="67">
                  <c:v>2002</c:v>
                </c:pt>
                <c:pt idx="68">
                  <c:v>2003</c:v>
                </c:pt>
                <c:pt idx="69">
                  <c:v>2004</c:v>
                </c:pt>
                <c:pt idx="70">
                  <c:v>2005</c:v>
                </c:pt>
                <c:pt idx="71">
                  <c:v>2006</c:v>
                </c:pt>
                <c:pt idx="72">
                  <c:v>2007</c:v>
                </c:pt>
                <c:pt idx="73">
                  <c:v>2008</c:v>
                </c:pt>
                <c:pt idx="74">
                  <c:v>2009</c:v>
                </c:pt>
                <c:pt idx="75">
                  <c:v>2010</c:v>
                </c:pt>
                <c:pt idx="76">
                  <c:v>2011</c:v>
                </c:pt>
                <c:pt idx="77">
                  <c:v>2012</c:v>
                </c:pt>
                <c:pt idx="78">
                  <c:v>2013</c:v>
                </c:pt>
                <c:pt idx="79">
                  <c:v>2014</c:v>
                </c:pt>
                <c:pt idx="80">
                  <c:v>2015</c:v>
                </c:pt>
                <c:pt idx="81">
                  <c:v>2016</c:v>
                </c:pt>
                <c:pt idx="82">
                  <c:v>2017</c:v>
                </c:pt>
                <c:pt idx="83">
                  <c:v>2018</c:v>
                </c:pt>
                <c:pt idx="84">
                  <c:v>2019</c:v>
                </c:pt>
              </c:numCache>
            </c:numRef>
          </c:cat>
          <c:val>
            <c:numRef>
              <c:f>Hoja1!$K$131:$K$215</c:f>
              <c:numCache>
                <c:formatCode>0.0</c:formatCode>
                <c:ptCount val="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25.56</c:v>
                </c:pt>
                <c:pt idx="4">
                  <c:v>14.6</c:v>
                </c:pt>
                <c:pt idx="5">
                  <c:v>4.25</c:v>
                </c:pt>
                <c:pt idx="6">
                  <c:v>-10</c:v>
                </c:pt>
                <c:pt idx="7">
                  <c:v>-0.21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18.350000000000001</c:v>
                </c:pt>
                <c:pt idx="14">
                  <c:v>39.549999999999997</c:v>
                </c:pt>
                <c:pt idx="15">
                  <c:v>7.99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31.1</c:v>
                </c:pt>
                <c:pt idx="20">
                  <c:v>10.23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25.52</c:v>
                </c:pt>
                <c:pt idx="42">
                  <c:v>44.61</c:v>
                </c:pt>
                <c:pt idx="43">
                  <c:v>0.31</c:v>
                </c:pt>
                <c:pt idx="44">
                  <c:v>0.26</c:v>
                </c:pt>
                <c:pt idx="45">
                  <c:v>0.56999999999999995</c:v>
                </c:pt>
                <c:pt idx="46">
                  <c:v>6.8</c:v>
                </c:pt>
                <c:pt idx="47">
                  <c:v>133.29</c:v>
                </c:pt>
                <c:pt idx="48">
                  <c:v>162.84</c:v>
                </c:pt>
                <c:pt idx="49">
                  <c:v>23.22</c:v>
                </c:pt>
                <c:pt idx="50">
                  <c:v>67.55</c:v>
                </c:pt>
                <c:pt idx="51">
                  <c:v>105.58</c:v>
                </c:pt>
                <c:pt idx="52">
                  <c:v>120.36</c:v>
                </c:pt>
                <c:pt idx="53">
                  <c:v>62.89</c:v>
                </c:pt>
                <c:pt idx="54">
                  <c:v>8.4600000000000009</c:v>
                </c:pt>
                <c:pt idx="55">
                  <c:v>14.29</c:v>
                </c:pt>
                <c:pt idx="56">
                  <c:v>6.26</c:v>
                </c:pt>
                <c:pt idx="57">
                  <c:v>2.58</c:v>
                </c:pt>
                <c:pt idx="58">
                  <c:v>5.36</c:v>
                </c:pt>
                <c:pt idx="59">
                  <c:v>4.5999999999999996</c:v>
                </c:pt>
                <c:pt idx="60">
                  <c:v>93.55</c:v>
                </c:pt>
                <c:pt idx="61">
                  <c:v>15.91</c:v>
                </c:pt>
                <c:pt idx="62">
                  <c:v>4.97</c:v>
                </c:pt>
                <c:pt idx="63">
                  <c:v>23.79</c:v>
                </c:pt>
                <c:pt idx="64">
                  <c:v>-4.2300000000000004</c:v>
                </c:pt>
                <c:pt idx="65">
                  <c:v>-1.68</c:v>
                </c:pt>
                <c:pt idx="66">
                  <c:v>-2.0299999999999998</c:v>
                </c:pt>
                <c:pt idx="67">
                  <c:v>12.98</c:v>
                </c:pt>
                <c:pt idx="68">
                  <c:v>8.11</c:v>
                </c:pt>
                <c:pt idx="69">
                  <c:v>0.18</c:v>
                </c:pt>
                <c:pt idx="70">
                  <c:v>-4.55</c:v>
                </c:pt>
                <c:pt idx="71">
                  <c:v>1.59</c:v>
                </c:pt>
                <c:pt idx="72">
                  <c:v>0.18</c:v>
                </c:pt>
                <c:pt idx="73">
                  <c:v>26.33</c:v>
                </c:pt>
                <c:pt idx="74">
                  <c:v>-5.3</c:v>
                </c:pt>
                <c:pt idx="75">
                  <c:v>-5.0599999999999996</c:v>
                </c:pt>
                <c:pt idx="76">
                  <c:v>12.92</c:v>
                </c:pt>
                <c:pt idx="77">
                  <c:v>-7.08</c:v>
                </c:pt>
                <c:pt idx="78">
                  <c:v>0.73</c:v>
                </c:pt>
                <c:pt idx="79">
                  <c:v>12.61</c:v>
                </c:pt>
                <c:pt idx="80">
                  <c:v>17.68</c:v>
                </c:pt>
                <c:pt idx="81">
                  <c:v>19.149999999999999</c:v>
                </c:pt>
                <c:pt idx="82">
                  <c:v>-4.45</c:v>
                </c:pt>
                <c:pt idx="83">
                  <c:v>-0.3</c:v>
                </c:pt>
                <c:pt idx="84">
                  <c:v>-4.22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C54-42D6-8CD6-41D31DED0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500792"/>
        <c:axId val="536497272"/>
      </c:barChart>
      <c:catAx>
        <c:axId val="53650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536497272"/>
        <c:crosses val="autoZero"/>
        <c:auto val="1"/>
        <c:lblAlgn val="ctr"/>
        <c:lblOffset val="100"/>
        <c:noMultiLvlLbl val="0"/>
      </c:catAx>
      <c:valAx>
        <c:axId val="53649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dirty="0"/>
                  <a:t>Variación Porcentual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536500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b="1" dirty="0"/>
              <a:t>México: Tasa de Interés (Cetes) 1982 – 2020*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BE-47EB-9C41-DCA7E02CE2B3}"/>
                </c:ext>
              </c:extLst>
            </c:dLbl>
            <c:dLbl>
              <c:idx val="1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BE-47EB-9C41-DCA7E02CE2B3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BE-47EB-9C41-DCA7E02CE2B3}"/>
                </c:ext>
              </c:extLst>
            </c:dLbl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EBE-47EB-9C41-DCA7E02CE2B3}"/>
                </c:ext>
              </c:extLst>
            </c:dLbl>
            <c:dLbl>
              <c:idx val="3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BE-47EB-9C41-DCA7E02CE2B3}"/>
                </c:ext>
              </c:extLst>
            </c:dLbl>
            <c:dLbl>
              <c:idx val="3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BE-47EB-9C41-DCA7E02CE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'Datos 1935-2019'!$U$52:$U$90</c:f>
              <c:numCache>
                <c:formatCode>General</c:formatCode>
                <c:ptCount val="39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  <c:pt idx="28">
                  <c:v>2010</c:v>
                </c:pt>
                <c:pt idx="29">
                  <c:v>2011</c:v>
                </c:pt>
                <c:pt idx="30">
                  <c:v>2012</c:v>
                </c:pt>
                <c:pt idx="31">
                  <c:v>2013</c:v>
                </c:pt>
                <c:pt idx="32">
                  <c:v>2014</c:v>
                </c:pt>
                <c:pt idx="33">
                  <c:v>2015</c:v>
                </c:pt>
                <c:pt idx="34">
                  <c:v>2016</c:v>
                </c:pt>
                <c:pt idx="35">
                  <c:v>2017</c:v>
                </c:pt>
                <c:pt idx="36">
                  <c:v>2018</c:v>
                </c:pt>
                <c:pt idx="37">
                  <c:v>2019</c:v>
                </c:pt>
                <c:pt idx="38">
                  <c:v>2020</c:v>
                </c:pt>
              </c:numCache>
            </c:numRef>
          </c:cat>
          <c:val>
            <c:numRef>
              <c:f>'Datos 1935-2019'!$T$52:$T$90</c:f>
              <c:numCache>
                <c:formatCode>0.0</c:formatCode>
                <c:ptCount val="39"/>
                <c:pt idx="0">
                  <c:v>44.41</c:v>
                </c:pt>
                <c:pt idx="1">
                  <c:v>58.74</c:v>
                </c:pt>
                <c:pt idx="2">
                  <c:v>60</c:v>
                </c:pt>
                <c:pt idx="3">
                  <c:v>61.59</c:v>
                </c:pt>
                <c:pt idx="4">
                  <c:v>87.37</c:v>
                </c:pt>
                <c:pt idx="5">
                  <c:v>96.05</c:v>
                </c:pt>
                <c:pt idx="6">
                  <c:v>69.53</c:v>
                </c:pt>
                <c:pt idx="7">
                  <c:v>44.99</c:v>
                </c:pt>
                <c:pt idx="8">
                  <c:v>34.76</c:v>
                </c:pt>
                <c:pt idx="9">
                  <c:v>19.28</c:v>
                </c:pt>
                <c:pt idx="10">
                  <c:v>15.62</c:v>
                </c:pt>
                <c:pt idx="11">
                  <c:v>14.93</c:v>
                </c:pt>
                <c:pt idx="12">
                  <c:v>14.1</c:v>
                </c:pt>
                <c:pt idx="13">
                  <c:v>48.44</c:v>
                </c:pt>
                <c:pt idx="14">
                  <c:v>31.39</c:v>
                </c:pt>
                <c:pt idx="15">
                  <c:v>19.8</c:v>
                </c:pt>
                <c:pt idx="16">
                  <c:v>24.76</c:v>
                </c:pt>
                <c:pt idx="17">
                  <c:v>21.41</c:v>
                </c:pt>
                <c:pt idx="18">
                  <c:v>15.24</c:v>
                </c:pt>
                <c:pt idx="19">
                  <c:v>11.31</c:v>
                </c:pt>
                <c:pt idx="20">
                  <c:v>7.09</c:v>
                </c:pt>
                <c:pt idx="21">
                  <c:v>6.23</c:v>
                </c:pt>
                <c:pt idx="22">
                  <c:v>6.82</c:v>
                </c:pt>
                <c:pt idx="23">
                  <c:v>9.1999999999999993</c:v>
                </c:pt>
                <c:pt idx="24">
                  <c:v>7.19</c:v>
                </c:pt>
                <c:pt idx="25">
                  <c:v>7.19</c:v>
                </c:pt>
                <c:pt idx="26">
                  <c:v>7.68</c:v>
                </c:pt>
                <c:pt idx="27">
                  <c:v>5.43</c:v>
                </c:pt>
                <c:pt idx="28">
                  <c:v>4.41</c:v>
                </c:pt>
                <c:pt idx="29">
                  <c:v>4.24</c:v>
                </c:pt>
                <c:pt idx="30">
                  <c:v>4.24</c:v>
                </c:pt>
                <c:pt idx="31">
                  <c:v>3.75</c:v>
                </c:pt>
                <c:pt idx="32">
                  <c:v>3</c:v>
                </c:pt>
                <c:pt idx="33">
                  <c:v>3.25</c:v>
                </c:pt>
                <c:pt idx="34">
                  <c:v>5.75</c:v>
                </c:pt>
                <c:pt idx="35">
                  <c:v>7.25</c:v>
                </c:pt>
                <c:pt idx="36">
                  <c:v>8.17</c:v>
                </c:pt>
                <c:pt idx="37">
                  <c:v>7.25</c:v>
                </c:pt>
                <c:pt idx="38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E-47EB-9C41-DCA7E02CE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8470032"/>
        <c:axId val="688471344"/>
      </c:barChart>
      <c:catAx>
        <c:axId val="688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88471344"/>
        <c:crosses val="autoZero"/>
        <c:auto val="1"/>
        <c:lblAlgn val="ctr"/>
        <c:lblOffset val="100"/>
        <c:noMultiLvlLbl val="0"/>
      </c:catAx>
      <c:valAx>
        <c:axId val="68847134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88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600" b="1"/>
              <a:t>México: Deuda Interna y Externa 1990 - 2019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8.4920014560223772E-2"/>
          <c:y val="9.7927392739273922E-2"/>
          <c:w val="0.82179014119585414"/>
          <c:h val="0.80385935916426299"/>
        </c:manualLayout>
      </c:layout>
      <c:lineChart>
        <c:grouping val="standard"/>
        <c:varyColors val="0"/>
        <c:ser>
          <c:idx val="0"/>
          <c:order val="0"/>
          <c:tx>
            <c:strRef>
              <c:f>SHCP!$A$94</c:f>
              <c:strCache>
                <c:ptCount val="1"/>
                <c:pt idx="0">
                  <c:v>DEUDA EXTERNA TOTAL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8661800486618119E-3"/>
                  <c:y val="4.4884488448844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E8-4CB4-81F5-601FDA5890FC}"/>
                </c:ext>
              </c:extLst>
            </c:dLbl>
            <c:dLbl>
              <c:idx val="9"/>
              <c:layout>
                <c:manualLayout>
                  <c:x val="-1.8248175182481795E-2"/>
                  <c:y val="-4.7524752475247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E8-4CB4-81F5-601FDA5890FC}"/>
                </c:ext>
              </c:extLst>
            </c:dLbl>
            <c:dLbl>
              <c:idx val="17"/>
              <c:layout>
                <c:manualLayout>
                  <c:x val="-3.6496350364963501E-2"/>
                  <c:y val="-4.7524752475247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E8-4CB4-81F5-601FDA5890FC}"/>
                </c:ext>
              </c:extLst>
            </c:dLbl>
            <c:dLbl>
              <c:idx val="29"/>
              <c:layout>
                <c:manualLayout>
                  <c:x val="-5.5767148168478206E-2"/>
                  <c:y val="-6.0726121224251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E8-4CB4-81F5-601FDA5890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SHCP!$B$3:$AE$3</c:f>
              <c:strCache>
                <c:ptCount val="30"/>
                <c:pt idx="0">
                  <c:v> 1990 </c:v>
                </c:pt>
                <c:pt idx="1">
                  <c:v> 1991 </c:v>
                </c:pt>
                <c:pt idx="2">
                  <c:v> 1992 </c:v>
                </c:pt>
                <c:pt idx="3">
                  <c:v> 1993 </c:v>
                </c:pt>
                <c:pt idx="4">
                  <c:v> 1994 </c:v>
                </c:pt>
                <c:pt idx="5">
                  <c:v> 1995 </c:v>
                </c:pt>
                <c:pt idx="6">
                  <c:v> 1996 </c:v>
                </c:pt>
                <c:pt idx="7">
                  <c:v> 1997 </c:v>
                </c:pt>
                <c:pt idx="8">
                  <c:v> 1998 </c:v>
                </c:pt>
                <c:pt idx="9">
                  <c:v> 1999 </c:v>
                </c:pt>
                <c:pt idx="10">
                  <c:v> 2000 </c:v>
                </c:pt>
                <c:pt idx="11">
                  <c:v> 2001 </c:v>
                </c:pt>
                <c:pt idx="12">
                  <c:v> 2002 </c:v>
                </c:pt>
                <c:pt idx="13">
                  <c:v> 2003 </c:v>
                </c:pt>
                <c:pt idx="14">
                  <c:v> 2004 </c:v>
                </c:pt>
                <c:pt idx="15">
                  <c:v> 2005 </c:v>
                </c:pt>
                <c:pt idx="16">
                  <c:v> 2006 </c:v>
                </c:pt>
                <c:pt idx="17">
                  <c:v> 2007 </c:v>
                </c:pt>
                <c:pt idx="18">
                  <c:v> 2008 </c:v>
                </c:pt>
                <c:pt idx="19">
                  <c:v> 2009 </c:v>
                </c:pt>
                <c:pt idx="20">
                  <c:v> 2010 </c:v>
                </c:pt>
                <c:pt idx="21">
                  <c:v> 2011 </c:v>
                </c:pt>
                <c:pt idx="22">
                  <c:v> 2012 </c:v>
                </c:pt>
                <c:pt idx="23">
                  <c:v> 2013 </c:v>
                </c:pt>
                <c:pt idx="24">
                  <c:v> 2014 </c:v>
                </c:pt>
                <c:pt idx="25">
                  <c:v> 2015 </c:v>
                </c:pt>
                <c:pt idx="26">
                  <c:v> 2016 </c:v>
                </c:pt>
                <c:pt idx="27">
                  <c:v> 2017 </c:v>
                </c:pt>
                <c:pt idx="28">
                  <c:v> 2018 </c:v>
                </c:pt>
                <c:pt idx="29">
                  <c:v> 2019 </c:v>
                </c:pt>
              </c:strCache>
            </c:strRef>
          </c:cat>
          <c:val>
            <c:numRef>
              <c:f>SHCP!$B$94:$AE$94</c:f>
              <c:numCache>
                <c:formatCode>_-* #,##0_-;\-* #,##0_-;_-* "-"??_-;_-@_-</c:formatCode>
                <c:ptCount val="30"/>
                <c:pt idx="0">
                  <c:v>102141.9</c:v>
                </c:pt>
                <c:pt idx="1">
                  <c:v>109270.9</c:v>
                </c:pt>
                <c:pt idx="2">
                  <c:v>112160.9</c:v>
                </c:pt>
                <c:pt idx="3">
                  <c:v>121691</c:v>
                </c:pt>
                <c:pt idx="4">
                  <c:v>133684.70000000001</c:v>
                </c:pt>
                <c:pt idx="5">
                  <c:v>151038</c:v>
                </c:pt>
                <c:pt idx="6">
                  <c:v>157154</c:v>
                </c:pt>
                <c:pt idx="7">
                  <c:v>149111.6</c:v>
                </c:pt>
                <c:pt idx="8">
                  <c:v>152597</c:v>
                </c:pt>
                <c:pt idx="9">
                  <c:v>158119.5</c:v>
                </c:pt>
                <c:pt idx="10">
                  <c:v>141314.70000000001</c:v>
                </c:pt>
                <c:pt idx="11">
                  <c:v>136553.70000000001</c:v>
                </c:pt>
                <c:pt idx="12">
                  <c:v>129826.8</c:v>
                </c:pt>
                <c:pt idx="13">
                  <c:v>126799.9</c:v>
                </c:pt>
                <c:pt idx="14">
                  <c:v>129227.8</c:v>
                </c:pt>
                <c:pt idx="15">
                  <c:v>122875.2</c:v>
                </c:pt>
                <c:pt idx="16">
                  <c:v>119335.3</c:v>
                </c:pt>
                <c:pt idx="17">
                  <c:v>109723.9</c:v>
                </c:pt>
                <c:pt idx="18">
                  <c:v>133708.5</c:v>
                </c:pt>
                <c:pt idx="19">
                  <c:v>156562.1</c:v>
                </c:pt>
                <c:pt idx="20">
                  <c:v>184170</c:v>
                </c:pt>
                <c:pt idx="21">
                  <c:v>199759.7</c:v>
                </c:pt>
                <c:pt idx="22">
                  <c:v>209789.9</c:v>
                </c:pt>
                <c:pt idx="23">
                  <c:v>225875.7</c:v>
                </c:pt>
                <c:pt idx="24">
                  <c:v>255557.2</c:v>
                </c:pt>
                <c:pt idx="25">
                  <c:v>270584.90000000002</c:v>
                </c:pt>
                <c:pt idx="26">
                  <c:v>292135.3</c:v>
                </c:pt>
                <c:pt idx="27">
                  <c:v>307389.40000000002</c:v>
                </c:pt>
                <c:pt idx="28">
                  <c:v>313192.2</c:v>
                </c:pt>
                <c:pt idx="29">
                  <c:v>312963.59999999998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E8-4CB4-81F5-601FDA589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5541904"/>
        <c:axId val="615542888"/>
      </c:lineChart>
      <c:lineChart>
        <c:grouping val="standard"/>
        <c:varyColors val="0"/>
        <c:ser>
          <c:idx val="1"/>
          <c:order val="1"/>
          <c:tx>
            <c:strRef>
              <c:f>SHCP!$A$95</c:f>
              <c:strCache>
                <c:ptCount val="1"/>
                <c:pt idx="0">
                  <c:v>DEUDA INTERNA NETA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6"/>
              <c:layout>
                <c:manualLayout>
                  <c:x val="-9.1899769370230477E-2"/>
                  <c:y val="-2.444764800633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E8-4CB4-81F5-601FDA5890FC}"/>
                </c:ext>
              </c:extLst>
            </c:dLbl>
            <c:dLbl>
              <c:idx val="29"/>
              <c:layout>
                <c:manualLayout>
                  <c:x val="-3.7951342569168288E-2"/>
                  <c:y val="6.4051515634975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E8-4CB4-81F5-601FDA5890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SHCP!$B$95:$AE$95</c:f>
              <c:numCache>
                <c:formatCode>General</c:formatCode>
                <c:ptCount val="30"/>
                <c:pt idx="16" formatCode="_-* #,##0_-;\-* #,##0_-;_-* &quot;-&quot;??_-;_-@_-">
                  <c:v>1332195</c:v>
                </c:pt>
                <c:pt idx="17" formatCode="_-* #,##0_-;\-* #,##0_-;_-* &quot;-&quot;??_-;_-@_-">
                  <c:v>1476054.2</c:v>
                </c:pt>
                <c:pt idx="18" formatCode="_-* #,##0_-;\-* #,##0_-;_-* &quot;-&quot;??_-;_-@_-">
                  <c:v>1843276.5</c:v>
                </c:pt>
                <c:pt idx="19" formatCode="_-* #,##0_-;\-* #,##0_-;_-* &quot;-&quot;??_-;_-@_-">
                  <c:v>2585569.6</c:v>
                </c:pt>
                <c:pt idx="20" formatCode="_-* #,##0_-;\-* #,##0_-;_-* &quot;-&quot;??_-;_-@_-">
                  <c:v>2802087</c:v>
                </c:pt>
                <c:pt idx="21" formatCode="_-* #,##0_-;\-* #,##0_-;_-* &quot;-&quot;??_-;_-@_-">
                  <c:v>3102752.6</c:v>
                </c:pt>
                <c:pt idx="22" formatCode="_-* #,##0_-;\-* #,##0_-;_-* &quot;-&quot;??_-;_-@_-">
                  <c:v>3494852.1</c:v>
                </c:pt>
                <c:pt idx="23" formatCode="_-* #,##0_-;\-* #,##0_-;_-* &quot;-&quot;??_-;_-@_-">
                  <c:v>3952197.2</c:v>
                </c:pt>
                <c:pt idx="24" formatCode="_-* #,##0_-;\-* #,##0_-;_-* &quot;-&quot;??_-;_-@_-">
                  <c:v>4574875.9000000004</c:v>
                </c:pt>
                <c:pt idx="25" formatCode="_-* #,##0_-;\-* #,##0_-;_-* &quot;-&quot;??_-;_-@_-">
                  <c:v>5195470.5</c:v>
                </c:pt>
                <c:pt idx="26" formatCode="_-* #,##0_-;\-* #,##0_-;_-* &quot;-&quot;??_-;_-@_-">
                  <c:v>5630647.4000000004</c:v>
                </c:pt>
                <c:pt idx="27" formatCode="_-* #,##0_-;\-* #,##0_-;_-* &quot;-&quot;??_-;_-@_-">
                  <c:v>5924327.2000000002</c:v>
                </c:pt>
                <c:pt idx="28" formatCode="_-* #,##0_-;\-* #,##0_-;_-* &quot;-&quot;??_-;_-@_-">
                  <c:v>6602085.04</c:v>
                </c:pt>
                <c:pt idx="29" formatCode="_-* #,##0_-;\-* #,##0_-;_-* &quot;-&quot;??_-;_-@_-">
                  <c:v>7053642.7999999998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EE8-4CB4-81F5-601FDA589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5591760"/>
        <c:axId val="615600288"/>
      </c:lineChart>
      <c:catAx>
        <c:axId val="615541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5542888"/>
        <c:crosses val="autoZero"/>
        <c:auto val="1"/>
        <c:lblAlgn val="ctr"/>
        <c:lblOffset val="100"/>
        <c:noMultiLvlLbl val="0"/>
      </c:catAx>
      <c:valAx>
        <c:axId val="61554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b="1">
                    <a:solidFill>
                      <a:srgbClr val="0070C0"/>
                    </a:solidFill>
                  </a:rPr>
                  <a:t>Millones</a:t>
                </a:r>
                <a:r>
                  <a:rPr lang="es-MX" b="1" baseline="0">
                    <a:solidFill>
                      <a:srgbClr val="0070C0"/>
                    </a:solidFill>
                  </a:rPr>
                  <a:t> de dólares</a:t>
                </a:r>
                <a:endParaRPr lang="es-MX" b="1">
                  <a:solidFill>
                    <a:srgbClr val="0070C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5541904"/>
        <c:crosses val="autoZero"/>
        <c:crossBetween val="between"/>
      </c:valAx>
      <c:valAx>
        <c:axId val="61560028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FF99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b="1">
                    <a:solidFill>
                      <a:srgbClr val="FF9900"/>
                    </a:solidFill>
                  </a:rPr>
                  <a:t>millones de pesos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rgbClr val="FF9900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FF99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15591760"/>
        <c:crosses val="max"/>
        <c:crossBetween val="between"/>
      </c:valAx>
      <c:catAx>
        <c:axId val="615591760"/>
        <c:scaling>
          <c:orientation val="minMax"/>
        </c:scaling>
        <c:delete val="1"/>
        <c:axPos val="b"/>
        <c:majorTickMark val="out"/>
        <c:minorTickMark val="none"/>
        <c:tickLblPos val="nextTo"/>
        <c:crossAx val="615600288"/>
        <c:crosses val="autoZero"/>
        <c:auto val="1"/>
        <c:lblAlgn val="ctr"/>
        <c:lblOffset val="100"/>
        <c:noMultiLvlLbl val="0"/>
      </c:catAx>
      <c:spPr>
        <a:solidFill>
          <a:schemeClr val="accent2">
            <a:lumMod val="20000"/>
            <a:lumOff val="80000"/>
          </a:schemeClr>
        </a:solidFill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FF99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legendEntry>
      <c:layout>
        <c:manualLayout>
          <c:xMode val="edge"/>
          <c:yMode val="edge"/>
          <c:x val="0.25633004116540431"/>
          <c:y val="0.25361918869052263"/>
          <c:w val="0.30245753664943231"/>
          <c:h val="0.12537416217732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00" b="1"/>
              <a:t>México: Ahorro Interno Bruto y Formación Bruta de Capital 1960 - 2019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0037271889686356"/>
          <c:y val="0.12076517624594058"/>
          <c:w val="0.88520577995597161"/>
          <c:h val="0.77513585750864644"/>
        </c:manualLayout>
      </c:layout>
      <c:lineChart>
        <c:grouping val="standard"/>
        <c:varyColors val="0"/>
        <c:ser>
          <c:idx val="0"/>
          <c:order val="0"/>
          <c:tx>
            <c:v>Ahorro Interno Bruto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Data!$B$1:$BI$1</c:f>
              <c:numCache>
                <c:formatCode>_-* #,##0_-;\-* #,##0_-;_-* "-"??_-;_-@_-</c:formatCode>
                <c:ptCount val="60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</c:numCache>
            </c:numRef>
          </c:cat>
          <c:val>
            <c:numRef>
              <c:f>Data!$B$16:$BI$16</c:f>
              <c:numCache>
                <c:formatCode>_-* #,##0.0_-;\-* #,##0.0_-;_-* "-"??_-;_-@_-</c:formatCode>
                <c:ptCount val="60"/>
                <c:pt idx="0">
                  <c:v>2234808000.0000024</c:v>
                </c:pt>
                <c:pt idx="1">
                  <c:v>2465256000.0000024</c:v>
                </c:pt>
                <c:pt idx="2">
                  <c:v>2519872000</c:v>
                </c:pt>
                <c:pt idx="3">
                  <c:v>3185040000</c:v>
                </c:pt>
                <c:pt idx="4">
                  <c:v>3785768000.0000024</c:v>
                </c:pt>
                <c:pt idx="5">
                  <c:v>4494295999.9999971</c:v>
                </c:pt>
                <c:pt idx="6">
                  <c:v>4930656000</c:v>
                </c:pt>
                <c:pt idx="7">
                  <c:v>5357784000.0000019</c:v>
                </c:pt>
                <c:pt idx="8">
                  <c:v>5594735999.9999952</c:v>
                </c:pt>
                <c:pt idx="9">
                  <c:v>6541416000</c:v>
                </c:pt>
                <c:pt idx="10">
                  <c:v>7378800000.0000048</c:v>
                </c:pt>
                <c:pt idx="11">
                  <c:v>7510968000</c:v>
                </c:pt>
                <c:pt idx="12">
                  <c:v>8855544000.0000038</c:v>
                </c:pt>
                <c:pt idx="13">
                  <c:v>11246736000</c:v>
                </c:pt>
                <c:pt idx="14">
                  <c:v>15151023999.99999</c:v>
                </c:pt>
                <c:pt idx="15">
                  <c:v>18446672000</c:v>
                </c:pt>
                <c:pt idx="16">
                  <c:v>18618409090.909077</c:v>
                </c:pt>
                <c:pt idx="17">
                  <c:v>18758676991.150433</c:v>
                </c:pt>
                <c:pt idx="18">
                  <c:v>23595162280.701763</c:v>
                </c:pt>
                <c:pt idx="19">
                  <c:v>33237061403.508751</c:v>
                </c:pt>
                <c:pt idx="20">
                  <c:v>59160608695.652176</c:v>
                </c:pt>
                <c:pt idx="21">
                  <c:v>76014806122.448975</c:v>
                </c:pt>
                <c:pt idx="22">
                  <c:v>59397313829.787239</c:v>
                </c:pt>
                <c:pt idx="23">
                  <c:v>52450339300.582848</c:v>
                </c:pt>
                <c:pt idx="24">
                  <c:v>57255661501.787842</c:v>
                </c:pt>
                <c:pt idx="25">
                  <c:v>59178929544.56987</c:v>
                </c:pt>
                <c:pt idx="26">
                  <c:v>34162564563.58287</c:v>
                </c:pt>
                <c:pt idx="27">
                  <c:v>42865770207.517052</c:v>
                </c:pt>
                <c:pt idx="28">
                  <c:v>42331999142.140694</c:v>
                </c:pt>
                <c:pt idx="29">
                  <c:v>49436539305.301666</c:v>
                </c:pt>
                <c:pt idx="30">
                  <c:v>56437206854.867424</c:v>
                </c:pt>
                <c:pt idx="31">
                  <c:v>62903567221.044296</c:v>
                </c:pt>
                <c:pt idx="32">
                  <c:v>65935700927.332062</c:v>
                </c:pt>
                <c:pt idx="33">
                  <c:v>107654750609.83438</c:v>
                </c:pt>
                <c:pt idx="34">
                  <c:v>115593177979.9117</c:v>
                </c:pt>
                <c:pt idx="35">
                  <c:v>90820548649.406525</c:v>
                </c:pt>
                <c:pt idx="36">
                  <c:v>102775263178.672</c:v>
                </c:pt>
                <c:pt idx="37">
                  <c:v>125321205531.35069</c:v>
                </c:pt>
                <c:pt idx="38">
                  <c:v>130497178305.60422</c:v>
                </c:pt>
                <c:pt idx="39">
                  <c:v>141323423392.32675</c:v>
                </c:pt>
                <c:pt idx="40">
                  <c:v>159608410888.78546</c:v>
                </c:pt>
                <c:pt idx="41">
                  <c:v>160564696916.17697</c:v>
                </c:pt>
                <c:pt idx="42">
                  <c:v>154114821147.47305</c:v>
                </c:pt>
                <c:pt idx="43">
                  <c:v>136670905737.32506</c:v>
                </c:pt>
                <c:pt idx="44">
                  <c:v>165759978468.89954</c:v>
                </c:pt>
                <c:pt idx="45">
                  <c:v>182956495746.88693</c:v>
                </c:pt>
                <c:pt idx="46">
                  <c:v>218409263799.1781</c:v>
                </c:pt>
                <c:pt idx="47">
                  <c:v>236110144580.07739</c:v>
                </c:pt>
                <c:pt idx="48">
                  <c:v>247947616018.40121</c:v>
                </c:pt>
                <c:pt idx="49">
                  <c:v>200300473600.4736</c:v>
                </c:pt>
                <c:pt idx="50">
                  <c:v>242017134694.52359</c:v>
                </c:pt>
                <c:pt idx="51">
                  <c:v>276426068757.8985</c:v>
                </c:pt>
                <c:pt idx="52">
                  <c:v>280198718402.36914</c:v>
                </c:pt>
                <c:pt idx="53">
                  <c:v>271963766129.03241</c:v>
                </c:pt>
                <c:pt idx="54">
                  <c:v>288284835207.82379</c:v>
                </c:pt>
                <c:pt idx="55">
                  <c:v>258767509259.66824</c:v>
                </c:pt>
                <c:pt idx="56">
                  <c:v>241739282472.76868</c:v>
                </c:pt>
                <c:pt idx="57">
                  <c:v>267489763030.67126</c:v>
                </c:pt>
                <c:pt idx="58">
                  <c:v>287658631386.95593</c:v>
                </c:pt>
                <c:pt idx="59">
                  <c:v>289687959208.04022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D0-4A02-A721-9A4CB31D8B77}"/>
            </c:ext>
          </c:extLst>
        </c:ser>
        <c:ser>
          <c:idx val="1"/>
          <c:order val="1"/>
          <c:tx>
            <c:v>Formación Bruta de Capital</c:v>
          </c:tx>
          <c:spPr>
            <a:ln w="412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Data!$B$1:$BI$1</c:f>
              <c:numCache>
                <c:formatCode>_-* #,##0_-;\-* #,##0_-;_-* "-"??_-;_-@_-</c:formatCode>
                <c:ptCount val="60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</c:numCache>
            </c:numRef>
          </c:cat>
          <c:val>
            <c:numRef>
              <c:f>Data!$B$86:$BI$86</c:f>
              <c:numCache>
                <c:formatCode>_-* #,##0.0_-;\-* #,##0.0_-;_-* "-"??_-;_-@_-</c:formatCode>
                <c:ptCount val="60"/>
                <c:pt idx="0">
                  <c:v>2395296000</c:v>
                </c:pt>
                <c:pt idx="1">
                  <c:v>2487024000</c:v>
                </c:pt>
                <c:pt idx="2">
                  <c:v>2501151999.9999995</c:v>
                </c:pt>
                <c:pt idx="3">
                  <c:v>3116128000</c:v>
                </c:pt>
                <c:pt idx="4">
                  <c:v>3788023999.999999</c:v>
                </c:pt>
                <c:pt idx="5">
                  <c:v>4424968000</c:v>
                </c:pt>
                <c:pt idx="6">
                  <c:v>4731807999.999999</c:v>
                </c:pt>
                <c:pt idx="7">
                  <c:v>5353560000</c:v>
                </c:pt>
                <c:pt idx="8">
                  <c:v>5692703999.9999981</c:v>
                </c:pt>
                <c:pt idx="9">
                  <c:v>6387128000</c:v>
                </c:pt>
                <c:pt idx="10">
                  <c:v>8076960000</c:v>
                </c:pt>
                <c:pt idx="11">
                  <c:v>7934768000.000001</c:v>
                </c:pt>
                <c:pt idx="12">
                  <c:v>9181584000</c:v>
                </c:pt>
                <c:pt idx="13">
                  <c:v>11820024000</c:v>
                </c:pt>
                <c:pt idx="14">
                  <c:v>16684048000</c:v>
                </c:pt>
                <c:pt idx="15">
                  <c:v>20849216000</c:v>
                </c:pt>
                <c:pt idx="16">
                  <c:v>19842603896.103897</c:v>
                </c:pt>
                <c:pt idx="17">
                  <c:v>18691026548.672569</c:v>
                </c:pt>
                <c:pt idx="18">
                  <c:v>24195631578.947369</c:v>
                </c:pt>
                <c:pt idx="19">
                  <c:v>34914175438.596481</c:v>
                </c:pt>
                <c:pt idx="20">
                  <c:v>52781913043.478249</c:v>
                </c:pt>
                <c:pt idx="21">
                  <c:v>68482408163.265305</c:v>
                </c:pt>
                <c:pt idx="22">
                  <c:v>39801524822.695038</c:v>
                </c:pt>
                <c:pt idx="23">
                  <c:v>30890649458.784351</c:v>
                </c:pt>
                <c:pt idx="24">
                  <c:v>34882067938.021454</c:v>
                </c:pt>
                <c:pt idx="25">
                  <c:v>39063043985.986763</c:v>
                </c:pt>
                <c:pt idx="26">
                  <c:v>23995931677.018631</c:v>
                </c:pt>
                <c:pt idx="27">
                  <c:v>27015563053.25787</c:v>
                </c:pt>
                <c:pt idx="28">
                  <c:v>41318931415.247894</c:v>
                </c:pt>
                <c:pt idx="29">
                  <c:v>51157372740.199074</c:v>
                </c:pt>
                <c:pt idx="30">
                  <c:v>60795285500.959961</c:v>
                </c:pt>
                <c:pt idx="31">
                  <c:v>73357691492.18129</c:v>
                </c:pt>
                <c:pt idx="32">
                  <c:v>84690527319.137924</c:v>
                </c:pt>
                <c:pt idx="33">
                  <c:v>115272327641.54576</c:v>
                </c:pt>
                <c:pt idx="34">
                  <c:v>131548753518.41426</c:v>
                </c:pt>
                <c:pt idx="35">
                  <c:v>75492634046.795639</c:v>
                </c:pt>
                <c:pt idx="36">
                  <c:v>88656156143.906097</c:v>
                </c:pt>
                <c:pt idx="37">
                  <c:v>113078102797.24695</c:v>
                </c:pt>
                <c:pt idx="38">
                  <c:v>124745003064.79861</c:v>
                </c:pt>
                <c:pt idx="39">
                  <c:v>135525180117.98669</c:v>
                </c:pt>
                <c:pt idx="40">
                  <c:v>162522513325.43677</c:v>
                </c:pt>
                <c:pt idx="41">
                  <c:v>157659853676.28958</c:v>
                </c:pt>
                <c:pt idx="42">
                  <c:v>159870610190.55508</c:v>
                </c:pt>
                <c:pt idx="43">
                  <c:v>153859872277.31949</c:v>
                </c:pt>
                <c:pt idx="44">
                  <c:v>168142535087.71933</c:v>
                </c:pt>
                <c:pt idx="45">
                  <c:v>194152444324.13583</c:v>
                </c:pt>
                <c:pt idx="46">
                  <c:v>222611795911.62653</c:v>
                </c:pt>
                <c:pt idx="47">
                  <c:v>243370852839.4429</c:v>
                </c:pt>
                <c:pt idx="48">
                  <c:v>267583330278.44418</c:v>
                </c:pt>
                <c:pt idx="49">
                  <c:v>206010628704.62872</c:v>
                </c:pt>
                <c:pt idx="50">
                  <c:v>241105654083.57077</c:v>
                </c:pt>
                <c:pt idx="51">
                  <c:v>274832246987.51538</c:v>
                </c:pt>
                <c:pt idx="52">
                  <c:v>286899022362.27649</c:v>
                </c:pt>
                <c:pt idx="53">
                  <c:v>286665368383.9649</c:v>
                </c:pt>
                <c:pt idx="54">
                  <c:v>287921060748.54242</c:v>
                </c:pt>
                <c:pt idx="55">
                  <c:v>272469400314.22928</c:v>
                </c:pt>
                <c:pt idx="56">
                  <c:v>256204893876.47943</c:v>
                </c:pt>
                <c:pt idx="57">
                  <c:v>265955934800.41211</c:v>
                </c:pt>
                <c:pt idx="58">
                  <c:v>277679312835.48895</c:v>
                </c:pt>
                <c:pt idx="59">
                  <c:v>269345124483.48184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D0-4A02-A721-9A4CB31D8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738312"/>
        <c:axId val="635738640"/>
      </c:lineChart>
      <c:catAx>
        <c:axId val="635738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35738640"/>
        <c:crosses val="autoZero"/>
        <c:auto val="1"/>
        <c:lblAlgn val="ctr"/>
        <c:lblOffset val="100"/>
        <c:noMultiLvlLbl val="0"/>
      </c:catAx>
      <c:valAx>
        <c:axId val="63573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35738312"/>
        <c:crosses val="autoZero"/>
        <c:crossBetween val="between"/>
        <c:dispUnits>
          <c:builtInUnit val="million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s-MX"/>
                    <a:t>Millones de dólares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469545289139742"/>
          <c:y val="0.27624126488385714"/>
          <c:w val="0.25037955801247558"/>
          <c:h val="0.2111049515257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0.47145</cdr:x>
      <cdr:y>0.11167</cdr:y>
    </cdr:from>
    <cdr:to>
      <cdr:x>0.50653</cdr:x>
      <cdr:y>0.74419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68032719-A614-45C4-9A8E-42EC1A8BD51D}"/>
            </a:ext>
          </a:extLst>
        </cdr:cNvPr>
        <cdr:cNvSpPr/>
      </cdr:nvSpPr>
      <cdr:spPr>
        <a:xfrm xmlns:a="http://schemas.openxmlformats.org/drawingml/2006/main">
          <a:off x="4262284" y="425325"/>
          <a:ext cx="317091" cy="24091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/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0.95021</cdr:x>
      <cdr:y>0.11043</cdr:y>
    </cdr:from>
    <cdr:to>
      <cdr:x>0.97796</cdr:x>
      <cdr:y>0.74183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:a16="http://schemas.microsoft.com/office/drawing/2014/main" id="{865D8E0F-B103-4EE0-9130-7492C43D2E56}"/>
            </a:ext>
          </a:extLst>
        </cdr:cNvPr>
        <cdr:cNvSpPr/>
      </cdr:nvSpPr>
      <cdr:spPr>
        <a:xfrm xmlns:a="http://schemas.openxmlformats.org/drawingml/2006/main">
          <a:off x="8590618" y="420602"/>
          <a:ext cx="250881" cy="2404874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0.4134</cdr:x>
      <cdr:y>0.86255</cdr:y>
    </cdr:from>
    <cdr:to>
      <cdr:x>0.56175</cdr:x>
      <cdr:y>0.91894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602F8AA5-941A-412C-A8F3-000334D4058E}"/>
            </a:ext>
          </a:extLst>
        </cdr:cNvPr>
        <cdr:cNvSpPr txBox="1"/>
      </cdr:nvSpPr>
      <cdr:spPr>
        <a:xfrm xmlns:a="http://schemas.openxmlformats.org/drawingml/2006/main">
          <a:off x="3803072" y="3390723"/>
          <a:ext cx="1364673" cy="221672"/>
        </a:xfrm>
        <a:prstGeom xmlns:a="http://schemas.openxmlformats.org/drawingml/2006/main" prst="rect">
          <a:avLst/>
        </a:prstGeom>
        <a:solidFill xmlns:a="http://schemas.openxmlformats.org/drawingml/2006/main">
          <a:srgbClr val="92D050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/>
            <a:t>Zona de Revaluación</a:t>
          </a:r>
        </a:p>
      </cdr:txBody>
    </cdr:sp>
  </cdr:relSizeAnchor>
  <cdr:relSizeAnchor xmlns:cdr="http://schemas.openxmlformats.org/drawingml/2006/chartDrawing">
    <cdr:from>
      <cdr:x>0.18474</cdr:x>
      <cdr:y>0.20994</cdr:y>
    </cdr:from>
    <cdr:to>
      <cdr:x>0.33961</cdr:x>
      <cdr:y>0.26633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544C51D4-A32F-4A6B-838F-0AEC244A6501}"/>
            </a:ext>
          </a:extLst>
        </cdr:cNvPr>
        <cdr:cNvSpPr txBox="1"/>
      </cdr:nvSpPr>
      <cdr:spPr>
        <a:xfrm xmlns:a="http://schemas.openxmlformats.org/drawingml/2006/main">
          <a:off x="1699491" y="825300"/>
          <a:ext cx="1424709" cy="221672"/>
        </a:xfrm>
        <a:prstGeom xmlns:a="http://schemas.openxmlformats.org/drawingml/2006/main" prst="rect">
          <a:avLst/>
        </a:prstGeom>
        <a:solidFill xmlns:a="http://schemas.openxmlformats.org/drawingml/2006/main">
          <a:srgbClr val="92D050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100" dirty="0">
              <a:solidFill>
                <a:srgbClr val="C00000"/>
              </a:solidFill>
            </a:rPr>
            <a:t>Zona de Devaluación</a:t>
          </a:r>
        </a:p>
      </cdr:txBody>
    </cdr:sp>
  </cdr:relSizeAnchor>
  <cdr:relSizeAnchor xmlns:cdr="http://schemas.openxmlformats.org/drawingml/2006/chartDrawing">
    <cdr:from>
      <cdr:x>0.30949</cdr:x>
      <cdr:y>0.80616</cdr:y>
    </cdr:from>
    <cdr:to>
      <cdr:x>0.51054</cdr:x>
      <cdr:y>0.80616</cdr:y>
    </cdr:to>
    <cdr:cxnSp macro="">
      <cdr:nvCxnSpPr>
        <cdr:cNvPr id="5" name="Conector recto 4">
          <a:extLst xmlns:a="http://schemas.openxmlformats.org/drawingml/2006/main">
            <a:ext uri="{FF2B5EF4-FFF2-40B4-BE49-F238E27FC236}">
              <a16:creationId xmlns:a16="http://schemas.microsoft.com/office/drawing/2014/main" id="{A1F78E17-1C95-4F7C-8490-14C97A46DCDC}"/>
            </a:ext>
          </a:extLst>
        </cdr:cNvPr>
        <cdr:cNvCxnSpPr/>
      </cdr:nvCxnSpPr>
      <cdr:spPr>
        <a:xfrm xmlns:a="http://schemas.openxmlformats.org/drawingml/2006/main">
          <a:off x="2847109" y="3169050"/>
          <a:ext cx="1849582" cy="0"/>
        </a:xfrm>
        <a:prstGeom xmlns:a="http://schemas.openxmlformats.org/drawingml/2006/main" prst="line">
          <a:avLst/>
        </a:prstGeom>
        <a:ln xmlns:a="http://schemas.openxmlformats.org/drawingml/2006/main" w="19050">
          <a:headEnd type="triangle" w="med" len="med"/>
          <a:tailEnd type="triangle" w="med" len="med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0.31551</cdr:x>
      <cdr:y>0.74644</cdr:y>
    </cdr:from>
    <cdr:to>
      <cdr:x>0.50301</cdr:x>
      <cdr:y>0.81145</cdr:y>
    </cdr:to>
    <cdr:sp macro="" textlink="">
      <cdr:nvSpPr>
        <cdr:cNvPr id="6" name="CuadroTexto 5">
          <a:extLst xmlns:a="http://schemas.openxmlformats.org/drawingml/2006/main">
            <a:ext uri="{FF2B5EF4-FFF2-40B4-BE49-F238E27FC236}">
              <a16:creationId xmlns:a16="http://schemas.microsoft.com/office/drawing/2014/main" id="{961248BC-8555-4206-A2C2-DAAE76AD8A91}"/>
            </a:ext>
          </a:extLst>
        </cdr:cNvPr>
        <cdr:cNvSpPr txBox="1"/>
      </cdr:nvSpPr>
      <cdr:spPr>
        <a:xfrm xmlns:a="http://schemas.openxmlformats.org/drawingml/2006/main">
          <a:off x="2902527" y="2934300"/>
          <a:ext cx="1724891" cy="2555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MX" sz="1100" dirty="0"/>
            <a:t>Tipo de cambio fijo</a:t>
          </a:r>
        </a:p>
      </cdr:txBody>
    </cdr:sp>
  </cdr:relSizeAnchor>
  <cdr:relSizeAnchor xmlns:cdr="http://schemas.openxmlformats.org/drawingml/2006/chartDrawing">
    <cdr:from>
      <cdr:x>0.65587</cdr:x>
      <cdr:y>0.7621</cdr:y>
    </cdr:from>
    <cdr:to>
      <cdr:x>0.71837</cdr:x>
      <cdr:y>0.7621</cdr:y>
    </cdr:to>
    <cdr:cxnSp macro="">
      <cdr:nvCxnSpPr>
        <cdr:cNvPr id="8" name="Conector recto 7">
          <a:extLst xmlns:a="http://schemas.openxmlformats.org/drawingml/2006/main">
            <a:ext uri="{FF2B5EF4-FFF2-40B4-BE49-F238E27FC236}">
              <a16:creationId xmlns:a16="http://schemas.microsoft.com/office/drawing/2014/main" id="{5C348810-C424-439D-B8D8-772CECAFD178}"/>
            </a:ext>
          </a:extLst>
        </cdr:cNvPr>
        <cdr:cNvCxnSpPr/>
      </cdr:nvCxnSpPr>
      <cdr:spPr>
        <a:xfrm xmlns:a="http://schemas.openxmlformats.org/drawingml/2006/main">
          <a:off x="6033655" y="2995867"/>
          <a:ext cx="574964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  <a:headEnd type="triangl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0.6491</cdr:x>
      <cdr:y>0.66871</cdr:y>
    </cdr:from>
    <cdr:to>
      <cdr:x>0.72666</cdr:x>
      <cdr:y>0.76915</cdr:y>
    </cdr:to>
    <cdr:sp macro="" textlink="">
      <cdr:nvSpPr>
        <cdr:cNvPr id="9" name="CuadroTexto 8">
          <a:extLst xmlns:a="http://schemas.openxmlformats.org/drawingml/2006/main">
            <a:ext uri="{FF2B5EF4-FFF2-40B4-BE49-F238E27FC236}">
              <a16:creationId xmlns:a16="http://schemas.microsoft.com/office/drawing/2014/main" id="{21A14264-6237-4F37-9764-3003715B98D2}"/>
            </a:ext>
          </a:extLst>
        </cdr:cNvPr>
        <cdr:cNvSpPr txBox="1"/>
      </cdr:nvSpPr>
      <cdr:spPr>
        <a:xfrm xmlns:a="http://schemas.openxmlformats.org/drawingml/2006/main">
          <a:off x="5971308" y="2628723"/>
          <a:ext cx="713509" cy="3948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MX" sz="900" dirty="0"/>
            <a:t>Desliz</a:t>
          </a:r>
        </a:p>
        <a:p xmlns:a="http://schemas.openxmlformats.org/drawingml/2006/main">
          <a:pPr algn="ctr"/>
          <a:r>
            <a:rPr lang="es-MX" sz="900" dirty="0"/>
            <a:t>Cambiario</a:t>
          </a:r>
        </a:p>
      </cdr:txBody>
    </cdr:sp>
  </cdr:relSizeAnchor>
  <cdr:relSizeAnchor xmlns:cdr="http://schemas.openxmlformats.org/drawingml/2006/chartDrawing">
    <cdr:from>
      <cdr:x>0.55949</cdr:x>
      <cdr:y>0.14005</cdr:y>
    </cdr:from>
    <cdr:to>
      <cdr:x>0.76958</cdr:x>
      <cdr:y>0.8696</cdr:y>
    </cdr:to>
    <cdr:sp macro="" textlink="">
      <cdr:nvSpPr>
        <cdr:cNvPr id="10" name="Rectángulo: esquinas redondeadas 9">
          <a:extLst xmlns:a="http://schemas.openxmlformats.org/drawingml/2006/main">
            <a:ext uri="{FF2B5EF4-FFF2-40B4-BE49-F238E27FC236}">
              <a16:creationId xmlns:a16="http://schemas.microsoft.com/office/drawing/2014/main" id="{99391897-FAE5-4BC3-8EC0-49BA4B64F2D3}"/>
            </a:ext>
          </a:extLst>
        </cdr:cNvPr>
        <cdr:cNvSpPr/>
      </cdr:nvSpPr>
      <cdr:spPr>
        <a:xfrm xmlns:a="http://schemas.openxmlformats.org/drawingml/2006/main">
          <a:off x="5146963" y="550541"/>
          <a:ext cx="1932710" cy="2867889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913" tIns="93913" rIns="93913" bIns="93913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6006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056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121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9460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5523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5626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8844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946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3825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8589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5288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8874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551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180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21318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7313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2708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3012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86536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70460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2749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56615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43914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0885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1129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68728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72873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43750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8774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2322513" y="530225"/>
            <a:ext cx="4718050" cy="2654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spcFirstLastPara="1" wrap="square" lIns="93913" tIns="93913" rIns="93913" bIns="93913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185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22222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 flipH="1">
            <a:off x="-418950" y="4044758"/>
            <a:ext cx="8172300" cy="1098742"/>
          </a:xfrm>
          <a:prstGeom prst="parallelogram">
            <a:avLst>
              <a:gd name="adj" fmla="val 51542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 flipH="1">
            <a:off x="1028473" y="3597088"/>
            <a:ext cx="8411361" cy="44767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FF8700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 flipH="1">
            <a:off x="-28499" y="4280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  <a:highlight>
                <a:srgbClr val="00FF00"/>
              </a:highlight>
            </a:endParaRPr>
          </a:p>
        </p:txBody>
      </p:sp>
      <p:sp>
        <p:nvSpPr>
          <p:cNvPr id="18" name="Shape 18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44050" y="-38100"/>
            <a:ext cx="4139800" cy="5192625"/>
          </a:xfrm>
          <a:custGeom>
            <a:avLst/>
            <a:gdLst/>
            <a:ahLst/>
            <a:cxnLst/>
            <a:rect l="0" t="0" r="0" b="0"/>
            <a:pathLst>
              <a:path w="165592" h="207705" extrusionOk="0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" name="Shape 23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457200" rtl="0">
              <a:spcBef>
                <a:spcPts val="600"/>
              </a:spcBef>
              <a:spcAft>
                <a:spcPts val="0"/>
              </a:spcAft>
              <a:buSzPts val="3600"/>
              <a:buChar char="▸"/>
              <a:defRPr sz="3600" i="1"/>
            </a:lvl1pPr>
            <a:lvl2pPr marL="914400" lvl="1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2pPr>
            <a:lvl3pPr marL="1371600" lvl="2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3pPr>
            <a:lvl4pPr marL="1828800" lvl="3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4pPr>
            <a:lvl5pPr marL="2286000" lvl="4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5pPr>
            <a:lvl6pPr marL="2743200" lvl="5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6pPr>
            <a:lvl7pPr marL="3200400" lvl="6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7pPr>
            <a:lvl8pPr marL="3657600" lvl="7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8pPr>
            <a:lvl9pPr marL="4114800" lvl="8" indent="-45720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9pPr>
          </a:lstStyle>
          <a:p>
            <a:endParaRPr/>
          </a:p>
        </p:txBody>
      </p:sp>
      <p:sp>
        <p:nvSpPr>
          <p:cNvPr id="25" name="Shape 25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" name="Shape 26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Shape 27"/>
          <p:cNvSpPr/>
          <p:nvPr/>
        </p:nvSpPr>
        <p:spPr>
          <a:xfrm flipH="1">
            <a:off x="6957299" y="4394650"/>
            <a:ext cx="26439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Shape 28"/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" name="Shape 29"/>
          <p:cNvSpPr/>
          <p:nvPr/>
        </p:nvSpPr>
        <p:spPr>
          <a:xfrm flipH="1">
            <a:off x="6626547" y="43946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Shape 3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Shape 3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2" name="Shape 4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Shape 4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Shape 4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3" name="Shape 53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Shape 5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Shape 56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57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65" name="Shape 6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1" name="Shape 9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Shape 93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ted">
  <p:cSld name="BLANK_1">
    <p:bg>
      <p:bgPr>
        <a:solidFill>
          <a:srgbClr val="22222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97" name="Shape 9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Shape 9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7" r:id="rId8"/>
    <p:sldLayoutId id="2147483658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competitividadyeconomia.grupos/" TargetMode="External"/><Relationship Id="rId5" Type="http://schemas.openxmlformats.org/officeDocument/2006/relationships/hyperlink" Target="mailto:competitividadyeconomia@gmail.com" TargetMode="External"/><Relationship Id="rId4" Type="http://schemas.openxmlformats.org/officeDocument/2006/relationships/hyperlink" Target="https://pablosaraviatasayco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blosaraviatasayco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blosaraviatasayco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xico.org.mx/" TargetMode="External"/><Relationship Id="rId13" Type="http://schemas.openxmlformats.org/officeDocument/2006/relationships/hyperlink" Target="https://www.trademap.org/Index.aspx?lang=es&amp;AspxAutoDetectCookieSupport=1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hyperlink" Target="https://www.imf.org/external/index.htm" TargetMode="External"/><Relationship Id="rId5" Type="http://schemas.openxmlformats.org/officeDocument/2006/relationships/hyperlink" Target="https://www.gob.mx/shcp" TargetMode="External"/><Relationship Id="rId15" Type="http://schemas.openxmlformats.org/officeDocument/2006/relationships/hyperlink" Target="https://datosmacro.expansion.com/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s://www.inegi.org.mx/" TargetMode="External"/><Relationship Id="rId9" Type="http://schemas.openxmlformats.org/officeDocument/2006/relationships/hyperlink" Target="https://www.bancomundial.org/" TargetMode="External"/><Relationship Id="rId14" Type="http://schemas.openxmlformats.org/officeDocument/2006/relationships/image" Target="../media/image16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1080042" y="1133877"/>
            <a:ext cx="7508787" cy="20093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Métrica Macroeconómica para la Toma de Decisiones</a:t>
            </a:r>
            <a:endParaRPr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8FA5FE-98EE-47BB-8AB0-77DEB8C13569}"/>
              </a:ext>
            </a:extLst>
          </p:cNvPr>
          <p:cNvSpPr txBox="1"/>
          <p:nvPr/>
        </p:nvSpPr>
        <p:spPr>
          <a:xfrm>
            <a:off x="1378744" y="3609851"/>
            <a:ext cx="4407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Pablo Luis Saravia Tasayco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FF25BF-F34A-4E54-88B5-CDB1F0A86F49}"/>
              </a:ext>
            </a:extLst>
          </p:cNvPr>
          <p:cNvSpPr txBox="1"/>
          <p:nvPr/>
        </p:nvSpPr>
        <p:spPr>
          <a:xfrm>
            <a:off x="1365792" y="4219433"/>
            <a:ext cx="64981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buClrTx/>
              <a:buFontTx/>
              <a:buNone/>
            </a:pP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Blog: </a:t>
            </a: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https://pablosaraviatasayco.com/</a:t>
            </a: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914377">
              <a:buClrTx/>
              <a:buFontTx/>
              <a:buNone/>
            </a:pP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Correo: </a:t>
            </a: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competitividadyeconomia@gmail.com</a:t>
            </a:r>
            <a:endParaRPr lang="es-MX" sz="9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377">
              <a:buClrTx/>
              <a:buFontTx/>
              <a:buNone/>
            </a:pP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Facebook:  </a:t>
            </a: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https://www.facebook.com/competitividadyeconomia.grupos/</a:t>
            </a:r>
            <a:r>
              <a:rPr lang="es-MX" sz="9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65959BEE-BA55-40E3-9E70-66C1EC0D8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" y="152517"/>
            <a:ext cx="7994074" cy="4838465"/>
          </a:xfrm>
          <a:prstGeom prst="snip2DiagRect">
            <a:avLst>
              <a:gd name="adj1" fmla="val 8440"/>
              <a:gd name="adj2" fmla="val 703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003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Importancia de los indicadores económicos</a:t>
            </a:r>
            <a:endParaRPr sz="2800" dirty="0"/>
          </a:p>
        </p:txBody>
      </p:sp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4" name="Shape 120">
            <a:extLst>
              <a:ext uri="{FF2B5EF4-FFF2-40B4-BE49-F238E27FC236}">
                <a16:creationId xmlns:a16="http://schemas.microsoft.com/office/drawing/2014/main" id="{87BE08E5-D73C-4C8A-8254-FB409789DD1A}"/>
              </a:ext>
            </a:extLst>
          </p:cNvPr>
          <p:cNvSpPr txBox="1">
            <a:spLocks/>
          </p:cNvSpPr>
          <p:nvPr/>
        </p:nvSpPr>
        <p:spPr>
          <a:xfrm>
            <a:off x="2280704" y="1210376"/>
            <a:ext cx="6752209" cy="3422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342900" indent="-342900"/>
            <a:r>
              <a:rPr lang="es-MX" sz="28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Los indicadores económicos muestran la situación actual de una economía.</a:t>
            </a:r>
          </a:p>
          <a:p>
            <a:pPr marL="342900" indent="-342900"/>
            <a:r>
              <a:rPr lang="es-MX" sz="28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Nos proporciona la información necesaria para predecir la tendencia a seguir por la economía.</a:t>
            </a:r>
          </a:p>
          <a:p>
            <a:pPr marL="342900" indent="-342900"/>
            <a:r>
              <a:rPr lang="es-MX" sz="28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Nos permite entender, relacionar e interpretar el devenir económico.</a:t>
            </a:r>
          </a:p>
        </p:txBody>
      </p:sp>
      <p:pic>
        <p:nvPicPr>
          <p:cNvPr id="2050" name="Picture 2" descr="Indicadores económicos se mantienen en color rojo | Marquesina">
            <a:extLst>
              <a:ext uri="{FF2B5EF4-FFF2-40B4-BE49-F238E27FC236}">
                <a16:creationId xmlns:a16="http://schemas.microsoft.com/office/drawing/2014/main" id="{49FD40A5-CD34-441C-B9A9-8361F8DE8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1792">
            <a:off x="-314559" y="2093159"/>
            <a:ext cx="2337175" cy="193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 idx="4294967295"/>
          </p:nvPr>
        </p:nvSpPr>
        <p:spPr>
          <a:xfrm>
            <a:off x="5178992" y="2329283"/>
            <a:ext cx="3917944" cy="21620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FF8700"/>
                </a:solidFill>
              </a:rPr>
              <a:t>1. Perfomance de indicadores  de corto plazo. </a:t>
            </a:r>
            <a:endParaRPr sz="4800" b="1" dirty="0">
              <a:solidFill>
                <a:srgbClr val="FF8700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026" name="Picture 2" descr="Todo lo que debes saber de los indicadores macroeconómicos">
            <a:extLst>
              <a:ext uri="{FF2B5EF4-FFF2-40B4-BE49-F238E27FC236}">
                <a16:creationId xmlns:a16="http://schemas.microsoft.com/office/drawing/2014/main" id="{14EAAC28-326E-4AE4-86B2-E70ACA85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86457">
            <a:off x="-268495" y="317678"/>
            <a:ext cx="3204506" cy="239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02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1667435"/>
            <a:ext cx="7099433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❶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sz="5400" b="1" dirty="0"/>
              <a:t>Crecimiento Económico </a:t>
            </a:r>
            <a:r>
              <a:rPr lang="en" sz="4400" b="1" dirty="0"/>
              <a:t>Producto Interno Bruto (PIB)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Valor de todos los servicios y bienes finales producidos por las empresas y los trabajadores en un territorio durante un periodo determinado.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ctrTitle" idx="4294967295"/>
          </p:nvPr>
        </p:nvSpPr>
        <p:spPr>
          <a:xfrm>
            <a:off x="961200" y="66071"/>
            <a:ext cx="3490216" cy="6656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FF8700"/>
                </a:solidFill>
                <a:latin typeface="Aurelio Titling Compressed" panose="00000500000000000000" pitchFamily="2" charset="0"/>
              </a:rPr>
              <a:t>PIB en el largo plazo</a:t>
            </a:r>
            <a:endParaRPr sz="4000" b="1" dirty="0">
              <a:solidFill>
                <a:srgbClr val="FF8700"/>
              </a:solidFill>
              <a:latin typeface="Aurelio Titling Compressed" panose="00000500000000000000" pitchFamily="2" charset="0"/>
            </a:endParaRPr>
          </a:p>
        </p:txBody>
      </p:sp>
      <p:sp>
        <p:nvSpPr>
          <p:cNvPr id="147" name="Shape 147"/>
          <p:cNvSpPr txBox="1">
            <a:spLocks noGrp="1"/>
          </p:cNvSpPr>
          <p:nvPr>
            <p:ph type="subTitle" idx="4294967295"/>
          </p:nvPr>
        </p:nvSpPr>
        <p:spPr>
          <a:xfrm>
            <a:off x="4312403" y="7904"/>
            <a:ext cx="3638171" cy="6656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en" sz="1400" i="1" dirty="0"/>
              <a:t>Una clara tendencia decreciente.</a:t>
            </a:r>
          </a:p>
          <a:p>
            <a:pPr marL="171450" indent="-171450"/>
            <a:r>
              <a:rPr lang="en" sz="1400" i="1" dirty="0"/>
              <a:t>Proceso recurrente de crisis.</a:t>
            </a:r>
            <a:endParaRPr sz="1400" i="1" dirty="0"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352C91A-AC43-48E3-9AB5-C0937D4B8798}"/>
              </a:ext>
            </a:extLst>
          </p:cNvPr>
          <p:cNvSpPr txBox="1"/>
          <p:nvPr/>
        </p:nvSpPr>
        <p:spPr>
          <a:xfrm>
            <a:off x="7423200" y="4939128"/>
            <a:ext cx="1641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>
                <a:solidFill>
                  <a:schemeClr val="accent4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www.pablosaraviatasayco.com</a:t>
            </a:r>
            <a:r>
              <a:rPr lang="es-MX" sz="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7BFB02-5F20-44EC-975C-D204A87A6559}"/>
              </a:ext>
            </a:extLst>
          </p:cNvPr>
          <p:cNvSpPr txBox="1"/>
          <p:nvPr/>
        </p:nvSpPr>
        <p:spPr>
          <a:xfrm>
            <a:off x="79200" y="4906845"/>
            <a:ext cx="18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00" dirty="0"/>
              <a:t>* Proyección</a:t>
            </a:r>
          </a:p>
          <a:p>
            <a:r>
              <a:rPr lang="es-MX" sz="500" dirty="0"/>
              <a:t>Fuente: INEGI-FMI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ED6E9A3-5CBF-4C62-87B2-6DFB020B70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7" t="2765" r="3160" b="2477"/>
          <a:stretch/>
        </p:blipFill>
        <p:spPr>
          <a:xfrm>
            <a:off x="121024" y="762971"/>
            <a:ext cx="8943776" cy="41348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">
            <a:extLst>
              <a:ext uri="{FF2B5EF4-FFF2-40B4-BE49-F238E27FC236}">
                <a16:creationId xmlns:a16="http://schemas.microsoft.com/office/drawing/2014/main" id="{1A04B683-1C9D-4167-9DE5-1C2892815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815" y="1230730"/>
            <a:ext cx="1440539" cy="1620606"/>
          </a:xfrm>
          <a:custGeom>
            <a:avLst/>
            <a:gdLst>
              <a:gd name="T0" fmla="*/ 5730 w 6492"/>
              <a:gd name="T1" fmla="*/ 2340 h 7302"/>
              <a:gd name="T2" fmla="*/ 5730 w 6492"/>
              <a:gd name="T3" fmla="*/ 2340 h 7302"/>
              <a:gd name="T4" fmla="*/ 5281 w 6492"/>
              <a:gd name="T5" fmla="*/ 2428 h 7302"/>
              <a:gd name="T6" fmla="*/ 5281 w 6492"/>
              <a:gd name="T7" fmla="*/ 2428 h 7302"/>
              <a:gd name="T8" fmla="*/ 4543 w 6492"/>
              <a:gd name="T9" fmla="*/ 2168 h 7302"/>
              <a:gd name="T10" fmla="*/ 4543 w 6492"/>
              <a:gd name="T11" fmla="*/ 2168 h 7302"/>
              <a:gd name="T12" fmla="*/ 4107 w 6492"/>
              <a:gd name="T13" fmla="*/ 1375 h 7302"/>
              <a:gd name="T14" fmla="*/ 4107 w 6492"/>
              <a:gd name="T15" fmla="*/ 1375 h 7302"/>
              <a:gd name="T16" fmla="*/ 4116 w 6492"/>
              <a:gd name="T17" fmla="*/ 1048 h 7302"/>
              <a:gd name="T18" fmla="*/ 4116 w 6492"/>
              <a:gd name="T19" fmla="*/ 1048 h 7302"/>
              <a:gd name="T20" fmla="*/ 296 w 6492"/>
              <a:gd name="T21" fmla="*/ 0 h 7302"/>
              <a:gd name="T22" fmla="*/ 296 w 6492"/>
              <a:gd name="T23" fmla="*/ 0 h 7302"/>
              <a:gd name="T24" fmla="*/ 0 w 6492"/>
              <a:gd name="T25" fmla="*/ 6 h 7302"/>
              <a:gd name="T26" fmla="*/ 4168 w 6492"/>
              <a:gd name="T27" fmla="*/ 7301 h 7302"/>
              <a:gd name="T28" fmla="*/ 6464 w 6492"/>
              <a:gd name="T29" fmla="*/ 3314 h 7302"/>
              <a:gd name="T30" fmla="*/ 6464 w 6492"/>
              <a:gd name="T31" fmla="*/ 3314 h 7302"/>
              <a:gd name="T32" fmla="*/ 6491 w 6492"/>
              <a:gd name="T33" fmla="*/ 3285 h 7302"/>
              <a:gd name="T34" fmla="*/ 6491 w 6492"/>
              <a:gd name="T35" fmla="*/ 3285 h 7302"/>
              <a:gd name="T36" fmla="*/ 5730 w 6492"/>
              <a:gd name="T37" fmla="*/ 2340 h 7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92" h="7302">
                <a:moveTo>
                  <a:pt x="5730" y="2340"/>
                </a:moveTo>
                <a:lnTo>
                  <a:pt x="5730" y="2340"/>
                </a:lnTo>
                <a:cubicBezTo>
                  <a:pt x="5590" y="2397"/>
                  <a:pt x="5438" y="2428"/>
                  <a:pt x="5281" y="2428"/>
                </a:cubicBezTo>
                <a:lnTo>
                  <a:pt x="5281" y="2428"/>
                </a:lnTo>
                <a:cubicBezTo>
                  <a:pt x="5014" y="2428"/>
                  <a:pt x="4752" y="2336"/>
                  <a:pt x="4543" y="2168"/>
                </a:cubicBezTo>
                <a:lnTo>
                  <a:pt x="4543" y="2168"/>
                </a:lnTo>
                <a:cubicBezTo>
                  <a:pt x="4297" y="1971"/>
                  <a:pt x="4142" y="1689"/>
                  <a:pt x="4107" y="1375"/>
                </a:cubicBezTo>
                <a:lnTo>
                  <a:pt x="4107" y="1375"/>
                </a:lnTo>
                <a:cubicBezTo>
                  <a:pt x="4095" y="1265"/>
                  <a:pt x="4098" y="1155"/>
                  <a:pt x="4116" y="1048"/>
                </a:cubicBezTo>
                <a:lnTo>
                  <a:pt x="4116" y="1048"/>
                </a:lnTo>
                <a:cubicBezTo>
                  <a:pt x="2998" y="383"/>
                  <a:pt x="1692" y="0"/>
                  <a:pt x="296" y="0"/>
                </a:cubicBezTo>
                <a:lnTo>
                  <a:pt x="296" y="0"/>
                </a:lnTo>
                <a:cubicBezTo>
                  <a:pt x="198" y="0"/>
                  <a:pt x="98" y="3"/>
                  <a:pt x="0" y="6"/>
                </a:cubicBezTo>
                <a:lnTo>
                  <a:pt x="4168" y="7301"/>
                </a:lnTo>
                <a:lnTo>
                  <a:pt x="6464" y="3314"/>
                </a:lnTo>
                <a:lnTo>
                  <a:pt x="6464" y="3314"/>
                </a:lnTo>
                <a:cubicBezTo>
                  <a:pt x="6471" y="3302"/>
                  <a:pt x="6480" y="3293"/>
                  <a:pt x="6491" y="3285"/>
                </a:cubicBezTo>
                <a:lnTo>
                  <a:pt x="6491" y="3285"/>
                </a:lnTo>
                <a:cubicBezTo>
                  <a:pt x="6263" y="2950"/>
                  <a:pt x="6008" y="2634"/>
                  <a:pt x="5730" y="234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585BA821-61B6-4EB5-A295-F07635885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403" y="1270853"/>
            <a:ext cx="474634" cy="474635"/>
          </a:xfrm>
          <a:custGeom>
            <a:avLst/>
            <a:gdLst>
              <a:gd name="T0" fmla="*/ 475 w 2138"/>
              <a:gd name="T1" fmla="*/ 1809 h 2138"/>
              <a:gd name="T2" fmla="*/ 475 w 2138"/>
              <a:gd name="T3" fmla="*/ 1809 h 2138"/>
              <a:gd name="T4" fmla="*/ 327 w 2138"/>
              <a:gd name="T5" fmla="*/ 475 h 2138"/>
              <a:gd name="T6" fmla="*/ 327 w 2138"/>
              <a:gd name="T7" fmla="*/ 475 h 2138"/>
              <a:gd name="T8" fmla="*/ 1661 w 2138"/>
              <a:gd name="T9" fmla="*/ 327 h 2138"/>
              <a:gd name="T10" fmla="*/ 1661 w 2138"/>
              <a:gd name="T11" fmla="*/ 327 h 2138"/>
              <a:gd name="T12" fmla="*/ 1809 w 2138"/>
              <a:gd name="T13" fmla="*/ 1662 h 2138"/>
              <a:gd name="T14" fmla="*/ 1809 w 2138"/>
              <a:gd name="T15" fmla="*/ 1662 h 2138"/>
              <a:gd name="T16" fmla="*/ 475 w 2138"/>
              <a:gd name="T17" fmla="*/ 1809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138">
                <a:moveTo>
                  <a:pt x="475" y="1809"/>
                </a:moveTo>
                <a:lnTo>
                  <a:pt x="475" y="1809"/>
                </a:lnTo>
                <a:cubicBezTo>
                  <a:pt x="66" y="1482"/>
                  <a:pt x="0" y="884"/>
                  <a:pt x="327" y="475"/>
                </a:cubicBezTo>
                <a:lnTo>
                  <a:pt x="327" y="475"/>
                </a:lnTo>
                <a:cubicBezTo>
                  <a:pt x="655" y="66"/>
                  <a:pt x="1252" y="0"/>
                  <a:pt x="1661" y="327"/>
                </a:cubicBezTo>
                <a:lnTo>
                  <a:pt x="1661" y="327"/>
                </a:lnTo>
                <a:cubicBezTo>
                  <a:pt x="2071" y="655"/>
                  <a:pt x="2137" y="1252"/>
                  <a:pt x="1809" y="1662"/>
                </a:cubicBezTo>
                <a:lnTo>
                  <a:pt x="1809" y="1662"/>
                </a:lnTo>
                <a:cubicBezTo>
                  <a:pt x="1482" y="2070"/>
                  <a:pt x="884" y="2137"/>
                  <a:pt x="475" y="1809"/>
                </a:cubicBezTo>
              </a:path>
            </a:pathLst>
          </a:custGeom>
          <a:solidFill>
            <a:srgbClr val="2DCC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B66C8E2-CCE8-4860-8C6B-6FFDFAC3F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403" y="1270853"/>
            <a:ext cx="474634" cy="474635"/>
          </a:xfrm>
          <a:custGeom>
            <a:avLst/>
            <a:gdLst>
              <a:gd name="T0" fmla="*/ 475 w 2138"/>
              <a:gd name="T1" fmla="*/ 1809 h 2138"/>
              <a:gd name="T2" fmla="*/ 475 w 2138"/>
              <a:gd name="T3" fmla="*/ 1809 h 2138"/>
              <a:gd name="T4" fmla="*/ 327 w 2138"/>
              <a:gd name="T5" fmla="*/ 475 h 2138"/>
              <a:gd name="T6" fmla="*/ 327 w 2138"/>
              <a:gd name="T7" fmla="*/ 475 h 2138"/>
              <a:gd name="T8" fmla="*/ 1661 w 2138"/>
              <a:gd name="T9" fmla="*/ 327 h 2138"/>
              <a:gd name="T10" fmla="*/ 1661 w 2138"/>
              <a:gd name="T11" fmla="*/ 327 h 2138"/>
              <a:gd name="T12" fmla="*/ 1809 w 2138"/>
              <a:gd name="T13" fmla="*/ 1662 h 2138"/>
              <a:gd name="T14" fmla="*/ 1809 w 2138"/>
              <a:gd name="T15" fmla="*/ 1662 h 2138"/>
              <a:gd name="T16" fmla="*/ 475 w 2138"/>
              <a:gd name="T17" fmla="*/ 1809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138">
                <a:moveTo>
                  <a:pt x="475" y="1809"/>
                </a:moveTo>
                <a:lnTo>
                  <a:pt x="475" y="1809"/>
                </a:lnTo>
                <a:cubicBezTo>
                  <a:pt x="66" y="1481"/>
                  <a:pt x="0" y="884"/>
                  <a:pt x="327" y="475"/>
                </a:cubicBezTo>
                <a:lnTo>
                  <a:pt x="327" y="475"/>
                </a:lnTo>
                <a:cubicBezTo>
                  <a:pt x="655" y="66"/>
                  <a:pt x="1252" y="0"/>
                  <a:pt x="1661" y="327"/>
                </a:cubicBezTo>
                <a:lnTo>
                  <a:pt x="1661" y="327"/>
                </a:lnTo>
                <a:cubicBezTo>
                  <a:pt x="2071" y="655"/>
                  <a:pt x="2137" y="1252"/>
                  <a:pt x="1809" y="1662"/>
                </a:cubicBezTo>
                <a:lnTo>
                  <a:pt x="1809" y="1662"/>
                </a:lnTo>
                <a:cubicBezTo>
                  <a:pt x="1482" y="2070"/>
                  <a:pt x="884" y="2137"/>
                  <a:pt x="475" y="180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A95000F2-BE3E-4DA2-B40F-F458E7BAA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252" y="1995037"/>
            <a:ext cx="1196861" cy="1624521"/>
          </a:xfrm>
          <a:custGeom>
            <a:avLst/>
            <a:gdLst>
              <a:gd name="T0" fmla="*/ 4871 w 5395"/>
              <a:gd name="T1" fmla="*/ 5935 h 7318"/>
              <a:gd name="T2" fmla="*/ 4871 w 5395"/>
              <a:gd name="T3" fmla="*/ 5935 h 7318"/>
              <a:gd name="T4" fmla="*/ 4649 w 5395"/>
              <a:gd name="T5" fmla="*/ 5058 h 7318"/>
              <a:gd name="T6" fmla="*/ 4649 w 5395"/>
              <a:gd name="T7" fmla="*/ 5058 h 7318"/>
              <a:gd name="T8" fmla="*/ 5393 w 5395"/>
              <a:gd name="T9" fmla="*/ 4127 h 7318"/>
              <a:gd name="T10" fmla="*/ 5393 w 5395"/>
              <a:gd name="T11" fmla="*/ 4127 h 7318"/>
              <a:gd name="T12" fmla="*/ 5394 w 5395"/>
              <a:gd name="T13" fmla="*/ 4042 h 7318"/>
              <a:gd name="T14" fmla="*/ 5394 w 5395"/>
              <a:gd name="T15" fmla="*/ 4042 h 7318"/>
              <a:gd name="T16" fmla="*/ 4209 w 5395"/>
              <a:gd name="T17" fmla="*/ 0 h 7318"/>
              <a:gd name="T18" fmla="*/ 1872 w 5395"/>
              <a:gd name="T19" fmla="*/ 4059 h 7318"/>
              <a:gd name="T20" fmla="*/ 1872 w 5395"/>
              <a:gd name="T21" fmla="*/ 4059 h 7318"/>
              <a:gd name="T22" fmla="*/ 1843 w 5395"/>
              <a:gd name="T23" fmla="*/ 4109 h 7318"/>
              <a:gd name="T24" fmla="*/ 0 w 5395"/>
              <a:gd name="T25" fmla="*/ 7310 h 7318"/>
              <a:gd name="T26" fmla="*/ 4607 w 5395"/>
              <a:gd name="T27" fmla="*/ 7310 h 7318"/>
              <a:gd name="T28" fmla="*/ 4607 w 5395"/>
              <a:gd name="T29" fmla="*/ 7310 h 7318"/>
              <a:gd name="T30" fmla="*/ 4641 w 5395"/>
              <a:gd name="T31" fmla="*/ 7317 h 7318"/>
              <a:gd name="T32" fmla="*/ 4641 w 5395"/>
              <a:gd name="T33" fmla="*/ 7317 h 7318"/>
              <a:gd name="T34" fmla="*/ 5090 w 5395"/>
              <a:gd name="T35" fmla="*/ 6159 h 7318"/>
              <a:gd name="T36" fmla="*/ 5090 w 5395"/>
              <a:gd name="T37" fmla="*/ 6159 h 7318"/>
              <a:gd name="T38" fmla="*/ 4871 w 5395"/>
              <a:gd name="T39" fmla="*/ 5935 h 7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95" h="7318">
                <a:moveTo>
                  <a:pt x="4871" y="5935"/>
                </a:moveTo>
                <a:lnTo>
                  <a:pt x="4871" y="5935"/>
                </a:lnTo>
                <a:cubicBezTo>
                  <a:pt x="4682" y="5682"/>
                  <a:pt x="4604" y="5370"/>
                  <a:pt x="4649" y="5058"/>
                </a:cubicBezTo>
                <a:lnTo>
                  <a:pt x="4649" y="5058"/>
                </a:lnTo>
                <a:cubicBezTo>
                  <a:pt x="4712" y="4628"/>
                  <a:pt x="5007" y="4278"/>
                  <a:pt x="5393" y="4127"/>
                </a:cubicBezTo>
                <a:lnTo>
                  <a:pt x="5393" y="4127"/>
                </a:lnTo>
                <a:cubicBezTo>
                  <a:pt x="5394" y="4099"/>
                  <a:pt x="5394" y="4070"/>
                  <a:pt x="5394" y="4042"/>
                </a:cubicBezTo>
                <a:lnTo>
                  <a:pt x="5394" y="4042"/>
                </a:lnTo>
                <a:cubicBezTo>
                  <a:pt x="5394" y="2553"/>
                  <a:pt x="4958" y="1166"/>
                  <a:pt x="4209" y="0"/>
                </a:cubicBezTo>
                <a:lnTo>
                  <a:pt x="1872" y="4059"/>
                </a:lnTo>
                <a:lnTo>
                  <a:pt x="1872" y="4059"/>
                </a:lnTo>
                <a:cubicBezTo>
                  <a:pt x="1869" y="4077"/>
                  <a:pt x="1859" y="4095"/>
                  <a:pt x="1843" y="4109"/>
                </a:cubicBezTo>
                <a:lnTo>
                  <a:pt x="0" y="7310"/>
                </a:lnTo>
                <a:lnTo>
                  <a:pt x="4607" y="7310"/>
                </a:lnTo>
                <a:lnTo>
                  <a:pt x="4607" y="7310"/>
                </a:lnTo>
                <a:cubicBezTo>
                  <a:pt x="4619" y="7310"/>
                  <a:pt x="4630" y="7313"/>
                  <a:pt x="4641" y="7317"/>
                </a:cubicBezTo>
                <a:lnTo>
                  <a:pt x="4641" y="7317"/>
                </a:lnTo>
                <a:cubicBezTo>
                  <a:pt x="4821" y="6947"/>
                  <a:pt x="4971" y="6561"/>
                  <a:pt x="5090" y="6159"/>
                </a:cubicBezTo>
                <a:lnTo>
                  <a:pt x="5090" y="6159"/>
                </a:lnTo>
                <a:cubicBezTo>
                  <a:pt x="5009" y="6095"/>
                  <a:pt x="4935" y="6020"/>
                  <a:pt x="4871" y="593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88CFBCD-1362-4B52-AAE9-9995BCAFC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977" y="2929626"/>
            <a:ext cx="450168" cy="451147"/>
          </a:xfrm>
          <a:custGeom>
            <a:avLst/>
            <a:gdLst>
              <a:gd name="T0" fmla="*/ 75 w 2030"/>
              <a:gd name="T1" fmla="*/ 879 h 2032"/>
              <a:gd name="T2" fmla="*/ 75 w 2030"/>
              <a:gd name="T3" fmla="*/ 879 h 2032"/>
              <a:gd name="T4" fmla="*/ 1152 w 2030"/>
              <a:gd name="T5" fmla="*/ 76 h 2032"/>
              <a:gd name="T6" fmla="*/ 1152 w 2030"/>
              <a:gd name="T7" fmla="*/ 76 h 2032"/>
              <a:gd name="T8" fmla="*/ 1954 w 2030"/>
              <a:gd name="T9" fmla="*/ 1153 h 2032"/>
              <a:gd name="T10" fmla="*/ 1954 w 2030"/>
              <a:gd name="T11" fmla="*/ 1153 h 2032"/>
              <a:gd name="T12" fmla="*/ 877 w 2030"/>
              <a:gd name="T13" fmla="*/ 1955 h 2032"/>
              <a:gd name="T14" fmla="*/ 877 w 2030"/>
              <a:gd name="T15" fmla="*/ 1955 h 2032"/>
              <a:gd name="T16" fmla="*/ 75 w 2030"/>
              <a:gd name="T17" fmla="*/ 879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0" h="2032">
                <a:moveTo>
                  <a:pt x="75" y="879"/>
                </a:moveTo>
                <a:lnTo>
                  <a:pt x="75" y="879"/>
                </a:lnTo>
                <a:cubicBezTo>
                  <a:pt x="151" y="360"/>
                  <a:pt x="633" y="0"/>
                  <a:pt x="1152" y="76"/>
                </a:cubicBezTo>
                <a:lnTo>
                  <a:pt x="1152" y="76"/>
                </a:lnTo>
                <a:cubicBezTo>
                  <a:pt x="1671" y="153"/>
                  <a:pt x="2029" y="634"/>
                  <a:pt x="1954" y="1153"/>
                </a:cubicBezTo>
                <a:lnTo>
                  <a:pt x="1954" y="1153"/>
                </a:lnTo>
                <a:cubicBezTo>
                  <a:pt x="1878" y="1671"/>
                  <a:pt x="1396" y="2031"/>
                  <a:pt x="877" y="1955"/>
                </a:cubicBezTo>
                <a:lnTo>
                  <a:pt x="877" y="1955"/>
                </a:lnTo>
                <a:cubicBezTo>
                  <a:pt x="359" y="1879"/>
                  <a:pt x="0" y="1397"/>
                  <a:pt x="75" y="87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3BECDC99-E055-4370-90FE-A179BA17B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124" y="3655768"/>
            <a:ext cx="1875049" cy="893486"/>
          </a:xfrm>
          <a:custGeom>
            <a:avLst/>
            <a:gdLst>
              <a:gd name="T0" fmla="*/ 3742 w 8450"/>
              <a:gd name="T1" fmla="*/ 0 h 4024"/>
              <a:gd name="T2" fmla="*/ 3742 w 8450"/>
              <a:gd name="T3" fmla="*/ 0 h 4024"/>
              <a:gd name="T4" fmla="*/ 3741 w 8450"/>
              <a:gd name="T5" fmla="*/ 0 h 4024"/>
              <a:gd name="T6" fmla="*/ 3741 w 8450"/>
              <a:gd name="T7" fmla="*/ 0 h 4024"/>
              <a:gd name="T8" fmla="*/ 3741 w 8450"/>
              <a:gd name="T9" fmla="*/ 0 h 4024"/>
              <a:gd name="T10" fmla="*/ 0 w 8450"/>
              <a:gd name="T11" fmla="*/ 0 h 4024"/>
              <a:gd name="T12" fmla="*/ 2278 w 8450"/>
              <a:gd name="T13" fmla="*/ 3985 h 4024"/>
              <a:gd name="T14" fmla="*/ 2278 w 8450"/>
              <a:gd name="T15" fmla="*/ 3985 h 4024"/>
              <a:gd name="T16" fmla="*/ 2289 w 8450"/>
              <a:gd name="T17" fmla="*/ 4023 h 4024"/>
              <a:gd name="T18" fmla="*/ 2289 w 8450"/>
              <a:gd name="T19" fmla="*/ 4023 h 4024"/>
              <a:gd name="T20" fmla="*/ 3559 w 8450"/>
              <a:gd name="T21" fmla="*/ 3831 h 4024"/>
              <a:gd name="T22" fmla="*/ 3559 w 8450"/>
              <a:gd name="T23" fmla="*/ 3831 h 4024"/>
              <a:gd name="T24" fmla="*/ 4255 w 8450"/>
              <a:gd name="T25" fmla="*/ 3014 h 4024"/>
              <a:gd name="T26" fmla="*/ 4255 w 8450"/>
              <a:gd name="T27" fmla="*/ 3014 h 4024"/>
              <a:gd name="T28" fmla="*/ 5323 w 8450"/>
              <a:gd name="T29" fmla="*/ 3161 h 4024"/>
              <a:gd name="T30" fmla="*/ 5323 w 8450"/>
              <a:gd name="T31" fmla="*/ 3161 h 4024"/>
              <a:gd name="T32" fmla="*/ 8449 w 8450"/>
              <a:gd name="T33" fmla="*/ 0 h 4024"/>
              <a:gd name="T34" fmla="*/ 3742 w 8450"/>
              <a:gd name="T35" fmla="*/ 0 h 4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450" h="4024">
                <a:moveTo>
                  <a:pt x="3742" y="0"/>
                </a:moveTo>
                <a:lnTo>
                  <a:pt x="3742" y="0"/>
                </a:lnTo>
                <a:lnTo>
                  <a:pt x="3741" y="0"/>
                </a:lnTo>
                <a:lnTo>
                  <a:pt x="3741" y="0"/>
                </a:lnTo>
                <a:lnTo>
                  <a:pt x="3741" y="0"/>
                </a:lnTo>
                <a:lnTo>
                  <a:pt x="0" y="0"/>
                </a:lnTo>
                <a:lnTo>
                  <a:pt x="2278" y="3985"/>
                </a:lnTo>
                <a:lnTo>
                  <a:pt x="2278" y="3985"/>
                </a:lnTo>
                <a:cubicBezTo>
                  <a:pt x="2285" y="3997"/>
                  <a:pt x="2288" y="4010"/>
                  <a:pt x="2289" y="4023"/>
                </a:cubicBezTo>
                <a:lnTo>
                  <a:pt x="2289" y="4023"/>
                </a:lnTo>
                <a:cubicBezTo>
                  <a:pt x="2723" y="3995"/>
                  <a:pt x="3148" y="3930"/>
                  <a:pt x="3559" y="3831"/>
                </a:cubicBezTo>
                <a:lnTo>
                  <a:pt x="3559" y="3831"/>
                </a:lnTo>
                <a:cubicBezTo>
                  <a:pt x="3635" y="3471"/>
                  <a:pt x="3886" y="3156"/>
                  <a:pt x="4255" y="3014"/>
                </a:cubicBezTo>
                <a:lnTo>
                  <a:pt x="4255" y="3014"/>
                </a:lnTo>
                <a:cubicBezTo>
                  <a:pt x="4626" y="2872"/>
                  <a:pt x="5026" y="2941"/>
                  <a:pt x="5323" y="3161"/>
                </a:cubicBezTo>
                <a:lnTo>
                  <a:pt x="5323" y="3161"/>
                </a:lnTo>
                <a:cubicBezTo>
                  <a:pt x="6657" y="2449"/>
                  <a:pt x="7751" y="1343"/>
                  <a:pt x="8449" y="0"/>
                </a:cubicBezTo>
                <a:lnTo>
                  <a:pt x="374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CB0677BA-61CF-43EA-839E-609976B4D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769" y="4318298"/>
            <a:ext cx="476592" cy="476592"/>
          </a:xfrm>
          <a:custGeom>
            <a:avLst/>
            <a:gdLst>
              <a:gd name="T0" fmla="*/ 735 w 2149"/>
              <a:gd name="T1" fmla="*/ 188 h 2149"/>
              <a:gd name="T2" fmla="*/ 735 w 2149"/>
              <a:gd name="T3" fmla="*/ 188 h 2149"/>
              <a:gd name="T4" fmla="*/ 1961 w 2149"/>
              <a:gd name="T5" fmla="*/ 734 h 2149"/>
              <a:gd name="T6" fmla="*/ 1961 w 2149"/>
              <a:gd name="T7" fmla="*/ 734 h 2149"/>
              <a:gd name="T8" fmla="*/ 1414 w 2149"/>
              <a:gd name="T9" fmla="*/ 1960 h 2149"/>
              <a:gd name="T10" fmla="*/ 1414 w 2149"/>
              <a:gd name="T11" fmla="*/ 1960 h 2149"/>
              <a:gd name="T12" fmla="*/ 188 w 2149"/>
              <a:gd name="T13" fmla="*/ 1413 h 2149"/>
              <a:gd name="T14" fmla="*/ 188 w 2149"/>
              <a:gd name="T15" fmla="*/ 1413 h 2149"/>
              <a:gd name="T16" fmla="*/ 735 w 2149"/>
              <a:gd name="T17" fmla="*/ 188 h 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49" h="2149">
                <a:moveTo>
                  <a:pt x="735" y="188"/>
                </a:moveTo>
                <a:lnTo>
                  <a:pt x="735" y="188"/>
                </a:lnTo>
                <a:cubicBezTo>
                  <a:pt x="1224" y="0"/>
                  <a:pt x="1773" y="245"/>
                  <a:pt x="1961" y="734"/>
                </a:cubicBezTo>
                <a:lnTo>
                  <a:pt x="1961" y="734"/>
                </a:lnTo>
                <a:cubicBezTo>
                  <a:pt x="2148" y="1224"/>
                  <a:pt x="1903" y="1773"/>
                  <a:pt x="1414" y="1960"/>
                </a:cubicBezTo>
                <a:lnTo>
                  <a:pt x="1414" y="1960"/>
                </a:lnTo>
                <a:cubicBezTo>
                  <a:pt x="924" y="2148"/>
                  <a:pt x="375" y="1903"/>
                  <a:pt x="188" y="1413"/>
                </a:cubicBezTo>
                <a:lnTo>
                  <a:pt x="188" y="1413"/>
                </a:lnTo>
                <a:cubicBezTo>
                  <a:pt x="0" y="924"/>
                  <a:pt x="245" y="375"/>
                  <a:pt x="735" y="18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C082C1B8-911D-4E11-9ED5-21ECACE05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3604" y="2924733"/>
            <a:ext cx="1450325" cy="1627457"/>
          </a:xfrm>
          <a:custGeom>
            <a:avLst/>
            <a:gdLst>
              <a:gd name="T0" fmla="*/ 2345 w 6535"/>
              <a:gd name="T1" fmla="*/ 0 h 7334"/>
              <a:gd name="T2" fmla="*/ 27 w 6535"/>
              <a:gd name="T3" fmla="*/ 3958 h 7334"/>
              <a:gd name="T4" fmla="*/ 27 w 6535"/>
              <a:gd name="T5" fmla="*/ 3958 h 7334"/>
              <a:gd name="T6" fmla="*/ 0 w 6535"/>
              <a:gd name="T7" fmla="*/ 3987 h 7334"/>
              <a:gd name="T8" fmla="*/ 0 w 6535"/>
              <a:gd name="T9" fmla="*/ 3987 h 7334"/>
              <a:gd name="T10" fmla="*/ 817 w 6535"/>
              <a:gd name="T11" fmla="*/ 5009 h 7334"/>
              <a:gd name="T12" fmla="*/ 817 w 6535"/>
              <a:gd name="T13" fmla="*/ 5009 h 7334"/>
              <a:gd name="T14" fmla="*/ 1203 w 6535"/>
              <a:gd name="T15" fmla="*/ 4945 h 7334"/>
              <a:gd name="T16" fmla="*/ 1203 w 6535"/>
              <a:gd name="T17" fmla="*/ 4945 h 7334"/>
              <a:gd name="T18" fmla="*/ 1941 w 6535"/>
              <a:gd name="T19" fmla="*/ 5204 h 7334"/>
              <a:gd name="T20" fmla="*/ 1941 w 6535"/>
              <a:gd name="T21" fmla="*/ 5204 h 7334"/>
              <a:gd name="T22" fmla="*/ 2376 w 6535"/>
              <a:gd name="T23" fmla="*/ 6262 h 7334"/>
              <a:gd name="T24" fmla="*/ 2376 w 6535"/>
              <a:gd name="T25" fmla="*/ 6262 h 7334"/>
              <a:gd name="T26" fmla="*/ 6235 w 6535"/>
              <a:gd name="T27" fmla="*/ 7333 h 7334"/>
              <a:gd name="T28" fmla="*/ 6235 w 6535"/>
              <a:gd name="T29" fmla="*/ 7333 h 7334"/>
              <a:gd name="T30" fmla="*/ 6534 w 6535"/>
              <a:gd name="T31" fmla="*/ 7326 h 7334"/>
              <a:gd name="T32" fmla="*/ 2345 w 6535"/>
              <a:gd name="T33" fmla="*/ 0 h 7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535" h="7334">
                <a:moveTo>
                  <a:pt x="2345" y="0"/>
                </a:moveTo>
                <a:lnTo>
                  <a:pt x="27" y="3958"/>
                </a:lnTo>
                <a:lnTo>
                  <a:pt x="27" y="3958"/>
                </a:lnTo>
                <a:cubicBezTo>
                  <a:pt x="20" y="3970"/>
                  <a:pt x="10" y="3979"/>
                  <a:pt x="0" y="3987"/>
                </a:cubicBezTo>
                <a:lnTo>
                  <a:pt x="0" y="3987"/>
                </a:lnTo>
                <a:cubicBezTo>
                  <a:pt x="242" y="4352"/>
                  <a:pt x="516" y="4693"/>
                  <a:pt x="817" y="5009"/>
                </a:cubicBezTo>
                <a:lnTo>
                  <a:pt x="817" y="5009"/>
                </a:lnTo>
                <a:cubicBezTo>
                  <a:pt x="939" y="4967"/>
                  <a:pt x="1070" y="4945"/>
                  <a:pt x="1203" y="4945"/>
                </a:cubicBezTo>
                <a:lnTo>
                  <a:pt x="1203" y="4945"/>
                </a:lnTo>
                <a:cubicBezTo>
                  <a:pt x="1470" y="4945"/>
                  <a:pt x="1733" y="5037"/>
                  <a:pt x="1941" y="5204"/>
                </a:cubicBezTo>
                <a:lnTo>
                  <a:pt x="1941" y="5204"/>
                </a:lnTo>
                <a:cubicBezTo>
                  <a:pt x="2270" y="5467"/>
                  <a:pt x="2421" y="5872"/>
                  <a:pt x="2376" y="6262"/>
                </a:cubicBezTo>
                <a:lnTo>
                  <a:pt x="2376" y="6262"/>
                </a:lnTo>
                <a:cubicBezTo>
                  <a:pt x="3504" y="6941"/>
                  <a:pt x="4824" y="7333"/>
                  <a:pt x="6235" y="7333"/>
                </a:cubicBezTo>
                <a:lnTo>
                  <a:pt x="6235" y="7333"/>
                </a:lnTo>
                <a:cubicBezTo>
                  <a:pt x="6334" y="7333"/>
                  <a:pt x="6434" y="7330"/>
                  <a:pt x="6534" y="7326"/>
                </a:cubicBezTo>
                <a:lnTo>
                  <a:pt x="2345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B838343B-E77A-4AF7-B3BA-1BB9F5388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963" y="4048196"/>
            <a:ext cx="474634" cy="474635"/>
          </a:xfrm>
          <a:custGeom>
            <a:avLst/>
            <a:gdLst>
              <a:gd name="T0" fmla="*/ 1662 w 2138"/>
              <a:gd name="T1" fmla="*/ 327 h 2138"/>
              <a:gd name="T2" fmla="*/ 1662 w 2138"/>
              <a:gd name="T3" fmla="*/ 327 h 2138"/>
              <a:gd name="T4" fmla="*/ 1810 w 2138"/>
              <a:gd name="T5" fmla="*/ 1662 h 2138"/>
              <a:gd name="T6" fmla="*/ 1810 w 2138"/>
              <a:gd name="T7" fmla="*/ 1662 h 2138"/>
              <a:gd name="T8" fmla="*/ 475 w 2138"/>
              <a:gd name="T9" fmla="*/ 1810 h 2138"/>
              <a:gd name="T10" fmla="*/ 475 w 2138"/>
              <a:gd name="T11" fmla="*/ 1810 h 2138"/>
              <a:gd name="T12" fmla="*/ 328 w 2138"/>
              <a:gd name="T13" fmla="*/ 475 h 2138"/>
              <a:gd name="T14" fmla="*/ 328 w 2138"/>
              <a:gd name="T15" fmla="*/ 475 h 2138"/>
              <a:gd name="T16" fmla="*/ 1662 w 2138"/>
              <a:gd name="T17" fmla="*/ 327 h 2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138">
                <a:moveTo>
                  <a:pt x="1662" y="327"/>
                </a:moveTo>
                <a:lnTo>
                  <a:pt x="1662" y="327"/>
                </a:lnTo>
                <a:cubicBezTo>
                  <a:pt x="2071" y="655"/>
                  <a:pt x="2137" y="1252"/>
                  <a:pt x="1810" y="1662"/>
                </a:cubicBezTo>
                <a:lnTo>
                  <a:pt x="1810" y="1662"/>
                </a:lnTo>
                <a:cubicBezTo>
                  <a:pt x="1482" y="2071"/>
                  <a:pt x="885" y="2137"/>
                  <a:pt x="475" y="1810"/>
                </a:cubicBezTo>
                <a:lnTo>
                  <a:pt x="475" y="1810"/>
                </a:lnTo>
                <a:cubicBezTo>
                  <a:pt x="66" y="1482"/>
                  <a:pt x="0" y="885"/>
                  <a:pt x="328" y="475"/>
                </a:cubicBezTo>
                <a:lnTo>
                  <a:pt x="328" y="475"/>
                </a:lnTo>
                <a:cubicBezTo>
                  <a:pt x="655" y="66"/>
                  <a:pt x="1252" y="0"/>
                  <a:pt x="1662" y="32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6C0CBC8A-1AFE-430B-88E3-FC205607E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653" y="2164340"/>
            <a:ext cx="1196861" cy="1610820"/>
          </a:xfrm>
          <a:custGeom>
            <a:avLst/>
            <a:gdLst>
              <a:gd name="T0" fmla="*/ 794 w 5393"/>
              <a:gd name="T1" fmla="*/ 9 h 7258"/>
              <a:gd name="T2" fmla="*/ 794 w 5393"/>
              <a:gd name="T3" fmla="*/ 9 h 7258"/>
              <a:gd name="T4" fmla="*/ 756 w 5393"/>
              <a:gd name="T5" fmla="*/ 0 h 7258"/>
              <a:gd name="T6" fmla="*/ 756 w 5393"/>
              <a:gd name="T7" fmla="*/ 0 h 7258"/>
              <a:gd name="T8" fmla="*/ 287 w 5393"/>
              <a:gd name="T9" fmla="*/ 1222 h 7258"/>
              <a:gd name="T10" fmla="*/ 287 w 5393"/>
              <a:gd name="T11" fmla="*/ 1222 h 7258"/>
              <a:gd name="T12" fmla="*/ 476 w 5393"/>
              <a:gd name="T13" fmla="*/ 1423 h 7258"/>
              <a:gd name="T14" fmla="*/ 476 w 5393"/>
              <a:gd name="T15" fmla="*/ 1423 h 7258"/>
              <a:gd name="T16" fmla="*/ 698 w 5393"/>
              <a:gd name="T17" fmla="*/ 2301 h 7258"/>
              <a:gd name="T18" fmla="*/ 698 w 5393"/>
              <a:gd name="T19" fmla="*/ 2301 h 7258"/>
              <a:gd name="T20" fmla="*/ 1 w 5393"/>
              <a:gd name="T21" fmla="*/ 3213 h 7258"/>
              <a:gd name="T22" fmla="*/ 1 w 5393"/>
              <a:gd name="T23" fmla="*/ 3213 h 7258"/>
              <a:gd name="T24" fmla="*/ 0 w 5393"/>
              <a:gd name="T25" fmla="*/ 3277 h 7258"/>
              <a:gd name="T26" fmla="*/ 0 w 5393"/>
              <a:gd name="T27" fmla="*/ 3277 h 7258"/>
              <a:gd name="T28" fmla="*/ 1146 w 5393"/>
              <a:gd name="T29" fmla="*/ 7257 h 7258"/>
              <a:gd name="T30" fmla="*/ 5392 w 5393"/>
              <a:gd name="T31" fmla="*/ 9 h 7258"/>
              <a:gd name="T32" fmla="*/ 794 w 5393"/>
              <a:gd name="T33" fmla="*/ 9 h 7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393" h="7258">
                <a:moveTo>
                  <a:pt x="794" y="9"/>
                </a:moveTo>
                <a:lnTo>
                  <a:pt x="794" y="9"/>
                </a:lnTo>
                <a:cubicBezTo>
                  <a:pt x="780" y="9"/>
                  <a:pt x="767" y="5"/>
                  <a:pt x="756" y="0"/>
                </a:cubicBezTo>
                <a:lnTo>
                  <a:pt x="756" y="0"/>
                </a:lnTo>
                <a:cubicBezTo>
                  <a:pt x="565" y="390"/>
                  <a:pt x="408" y="798"/>
                  <a:pt x="287" y="1222"/>
                </a:cubicBezTo>
                <a:lnTo>
                  <a:pt x="287" y="1222"/>
                </a:lnTo>
                <a:cubicBezTo>
                  <a:pt x="357" y="1281"/>
                  <a:pt x="421" y="1348"/>
                  <a:pt x="476" y="1423"/>
                </a:cubicBezTo>
                <a:lnTo>
                  <a:pt x="476" y="1423"/>
                </a:lnTo>
                <a:cubicBezTo>
                  <a:pt x="665" y="1677"/>
                  <a:pt x="744" y="1988"/>
                  <a:pt x="698" y="2301"/>
                </a:cubicBezTo>
                <a:lnTo>
                  <a:pt x="698" y="2301"/>
                </a:lnTo>
                <a:cubicBezTo>
                  <a:pt x="638" y="2713"/>
                  <a:pt x="364" y="3053"/>
                  <a:pt x="1" y="3213"/>
                </a:cubicBezTo>
                <a:lnTo>
                  <a:pt x="1" y="3213"/>
                </a:lnTo>
                <a:cubicBezTo>
                  <a:pt x="1" y="3235"/>
                  <a:pt x="0" y="3256"/>
                  <a:pt x="0" y="3277"/>
                </a:cubicBezTo>
                <a:lnTo>
                  <a:pt x="0" y="3277"/>
                </a:lnTo>
                <a:cubicBezTo>
                  <a:pt x="0" y="4740"/>
                  <a:pt x="421" y="6104"/>
                  <a:pt x="1146" y="7257"/>
                </a:cubicBezTo>
                <a:lnTo>
                  <a:pt x="5392" y="9"/>
                </a:lnTo>
                <a:lnTo>
                  <a:pt x="794" y="9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23374F77-AE08-4A88-B8E5-0A1EED744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855" y="2411932"/>
            <a:ext cx="451147" cy="451148"/>
          </a:xfrm>
          <a:custGeom>
            <a:avLst/>
            <a:gdLst>
              <a:gd name="T0" fmla="*/ 1955 w 2032"/>
              <a:gd name="T1" fmla="*/ 1152 h 2031"/>
              <a:gd name="T2" fmla="*/ 1955 w 2032"/>
              <a:gd name="T3" fmla="*/ 1152 h 2031"/>
              <a:gd name="T4" fmla="*/ 878 w 2032"/>
              <a:gd name="T5" fmla="*/ 1954 h 2031"/>
              <a:gd name="T6" fmla="*/ 878 w 2032"/>
              <a:gd name="T7" fmla="*/ 1954 h 2031"/>
              <a:gd name="T8" fmla="*/ 76 w 2032"/>
              <a:gd name="T9" fmla="*/ 877 h 2031"/>
              <a:gd name="T10" fmla="*/ 76 w 2032"/>
              <a:gd name="T11" fmla="*/ 877 h 2031"/>
              <a:gd name="T12" fmla="*/ 1152 w 2032"/>
              <a:gd name="T13" fmla="*/ 76 h 2031"/>
              <a:gd name="T14" fmla="*/ 1152 w 2032"/>
              <a:gd name="T15" fmla="*/ 76 h 2031"/>
              <a:gd name="T16" fmla="*/ 1955 w 2032"/>
              <a:gd name="T17" fmla="*/ 1152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2" h="2031">
                <a:moveTo>
                  <a:pt x="1955" y="1152"/>
                </a:moveTo>
                <a:lnTo>
                  <a:pt x="1955" y="1152"/>
                </a:lnTo>
                <a:cubicBezTo>
                  <a:pt x="1879" y="1671"/>
                  <a:pt x="1397" y="2030"/>
                  <a:pt x="878" y="1954"/>
                </a:cubicBezTo>
                <a:lnTo>
                  <a:pt x="878" y="1954"/>
                </a:lnTo>
                <a:cubicBezTo>
                  <a:pt x="360" y="1878"/>
                  <a:pt x="0" y="1396"/>
                  <a:pt x="76" y="877"/>
                </a:cubicBezTo>
                <a:lnTo>
                  <a:pt x="76" y="877"/>
                </a:lnTo>
                <a:cubicBezTo>
                  <a:pt x="152" y="359"/>
                  <a:pt x="634" y="0"/>
                  <a:pt x="1152" y="76"/>
                </a:cubicBezTo>
                <a:lnTo>
                  <a:pt x="1152" y="76"/>
                </a:lnTo>
                <a:cubicBezTo>
                  <a:pt x="1671" y="152"/>
                  <a:pt x="2031" y="634"/>
                  <a:pt x="1955" y="115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B8391851-06C1-456D-995C-780781A1C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2592" y="1234645"/>
            <a:ext cx="1875049" cy="893486"/>
          </a:xfrm>
          <a:custGeom>
            <a:avLst/>
            <a:gdLst>
              <a:gd name="T0" fmla="*/ 6167 w 8450"/>
              <a:gd name="T1" fmla="*/ 28 h 4024"/>
              <a:gd name="T2" fmla="*/ 6167 w 8450"/>
              <a:gd name="T3" fmla="*/ 28 h 4024"/>
              <a:gd name="T4" fmla="*/ 6157 w 8450"/>
              <a:gd name="T5" fmla="*/ 0 h 4024"/>
              <a:gd name="T6" fmla="*/ 6157 w 8450"/>
              <a:gd name="T7" fmla="*/ 0 h 4024"/>
              <a:gd name="T8" fmla="*/ 4915 w 8450"/>
              <a:gd name="T9" fmla="*/ 186 h 4024"/>
              <a:gd name="T10" fmla="*/ 4915 w 8450"/>
              <a:gd name="T11" fmla="*/ 186 h 4024"/>
              <a:gd name="T12" fmla="*/ 4826 w 8450"/>
              <a:gd name="T13" fmla="*/ 485 h 4024"/>
              <a:gd name="T14" fmla="*/ 4826 w 8450"/>
              <a:gd name="T15" fmla="*/ 485 h 4024"/>
              <a:gd name="T16" fmla="*/ 4169 w 8450"/>
              <a:gd name="T17" fmla="*/ 1107 h 4024"/>
              <a:gd name="T18" fmla="*/ 4169 w 8450"/>
              <a:gd name="T19" fmla="*/ 1107 h 4024"/>
              <a:gd name="T20" fmla="*/ 3747 w 8450"/>
              <a:gd name="T21" fmla="*/ 1185 h 4024"/>
              <a:gd name="T22" fmla="*/ 3747 w 8450"/>
              <a:gd name="T23" fmla="*/ 1185 h 4024"/>
              <a:gd name="T24" fmla="*/ 3009 w 8450"/>
              <a:gd name="T25" fmla="*/ 926 h 4024"/>
              <a:gd name="T26" fmla="*/ 3009 w 8450"/>
              <a:gd name="T27" fmla="*/ 926 h 4024"/>
              <a:gd name="T28" fmla="*/ 0 w 8450"/>
              <a:gd name="T29" fmla="*/ 4023 h 4024"/>
              <a:gd name="T30" fmla="*/ 8449 w 8450"/>
              <a:gd name="T31" fmla="*/ 4023 h 4024"/>
              <a:gd name="T32" fmla="*/ 6167 w 8450"/>
              <a:gd name="T33" fmla="*/ 28 h 4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50" h="4024">
                <a:moveTo>
                  <a:pt x="6167" y="28"/>
                </a:moveTo>
                <a:lnTo>
                  <a:pt x="6167" y="28"/>
                </a:lnTo>
                <a:cubicBezTo>
                  <a:pt x="6162" y="19"/>
                  <a:pt x="6159" y="10"/>
                  <a:pt x="6157" y="0"/>
                </a:cubicBezTo>
                <a:lnTo>
                  <a:pt x="6157" y="0"/>
                </a:lnTo>
                <a:cubicBezTo>
                  <a:pt x="5733" y="28"/>
                  <a:pt x="5317" y="91"/>
                  <a:pt x="4915" y="186"/>
                </a:cubicBezTo>
                <a:lnTo>
                  <a:pt x="4915" y="186"/>
                </a:lnTo>
                <a:cubicBezTo>
                  <a:pt x="4899" y="287"/>
                  <a:pt x="4869" y="388"/>
                  <a:pt x="4826" y="485"/>
                </a:cubicBezTo>
                <a:lnTo>
                  <a:pt x="4826" y="485"/>
                </a:lnTo>
                <a:cubicBezTo>
                  <a:pt x="4698" y="773"/>
                  <a:pt x="4465" y="994"/>
                  <a:pt x="4169" y="1107"/>
                </a:cubicBezTo>
                <a:lnTo>
                  <a:pt x="4169" y="1107"/>
                </a:lnTo>
                <a:cubicBezTo>
                  <a:pt x="4034" y="1159"/>
                  <a:pt x="3891" y="1185"/>
                  <a:pt x="3747" y="1185"/>
                </a:cubicBezTo>
                <a:lnTo>
                  <a:pt x="3747" y="1185"/>
                </a:lnTo>
                <a:cubicBezTo>
                  <a:pt x="3474" y="1185"/>
                  <a:pt x="3215" y="1090"/>
                  <a:pt x="3009" y="926"/>
                </a:cubicBezTo>
                <a:lnTo>
                  <a:pt x="3009" y="926"/>
                </a:lnTo>
                <a:cubicBezTo>
                  <a:pt x="1728" y="1639"/>
                  <a:pt x="678" y="2719"/>
                  <a:pt x="0" y="4023"/>
                </a:cubicBezTo>
                <a:lnTo>
                  <a:pt x="8449" y="4023"/>
                </a:lnTo>
                <a:lnTo>
                  <a:pt x="6167" y="28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74625939-5B3A-46DF-B499-ABF03F17E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639" y="996838"/>
            <a:ext cx="476592" cy="476592"/>
          </a:xfrm>
          <a:custGeom>
            <a:avLst/>
            <a:gdLst>
              <a:gd name="T0" fmla="*/ 1413 w 2148"/>
              <a:gd name="T1" fmla="*/ 1960 h 2149"/>
              <a:gd name="T2" fmla="*/ 1413 w 2148"/>
              <a:gd name="T3" fmla="*/ 1960 h 2149"/>
              <a:gd name="T4" fmla="*/ 187 w 2148"/>
              <a:gd name="T5" fmla="*/ 1413 h 2149"/>
              <a:gd name="T6" fmla="*/ 187 w 2148"/>
              <a:gd name="T7" fmla="*/ 1413 h 2149"/>
              <a:gd name="T8" fmla="*/ 734 w 2148"/>
              <a:gd name="T9" fmla="*/ 187 h 2149"/>
              <a:gd name="T10" fmla="*/ 734 w 2148"/>
              <a:gd name="T11" fmla="*/ 187 h 2149"/>
              <a:gd name="T12" fmla="*/ 1960 w 2148"/>
              <a:gd name="T13" fmla="*/ 734 h 2149"/>
              <a:gd name="T14" fmla="*/ 1960 w 2148"/>
              <a:gd name="T15" fmla="*/ 734 h 2149"/>
              <a:gd name="T16" fmla="*/ 1413 w 2148"/>
              <a:gd name="T17" fmla="*/ 1960 h 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48" h="2149">
                <a:moveTo>
                  <a:pt x="1413" y="1960"/>
                </a:moveTo>
                <a:lnTo>
                  <a:pt x="1413" y="1960"/>
                </a:lnTo>
                <a:cubicBezTo>
                  <a:pt x="923" y="2148"/>
                  <a:pt x="374" y="1903"/>
                  <a:pt x="187" y="1413"/>
                </a:cubicBezTo>
                <a:lnTo>
                  <a:pt x="187" y="1413"/>
                </a:lnTo>
                <a:cubicBezTo>
                  <a:pt x="0" y="924"/>
                  <a:pt x="245" y="375"/>
                  <a:pt x="734" y="187"/>
                </a:cubicBezTo>
                <a:lnTo>
                  <a:pt x="734" y="187"/>
                </a:lnTo>
                <a:cubicBezTo>
                  <a:pt x="1224" y="0"/>
                  <a:pt x="1772" y="245"/>
                  <a:pt x="1960" y="734"/>
                </a:cubicBezTo>
                <a:lnTo>
                  <a:pt x="1960" y="734"/>
                </a:lnTo>
                <a:cubicBezTo>
                  <a:pt x="2147" y="1224"/>
                  <a:pt x="1903" y="1772"/>
                  <a:pt x="1413" y="1960"/>
                </a:cubicBez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9" name="TextBox 67">
            <a:extLst>
              <a:ext uri="{FF2B5EF4-FFF2-40B4-BE49-F238E27FC236}">
                <a16:creationId xmlns:a16="http://schemas.microsoft.com/office/drawing/2014/main" id="{2164A793-73BC-4EE3-B95C-EEDB729BB1EF}"/>
              </a:ext>
            </a:extLst>
          </p:cNvPr>
          <p:cNvSpPr txBox="1"/>
          <p:nvPr/>
        </p:nvSpPr>
        <p:spPr>
          <a:xfrm>
            <a:off x="5036774" y="1662156"/>
            <a:ext cx="66716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1. 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Empleo</a:t>
            </a:r>
            <a:endParaRPr lang="en-US" sz="1200" b="1" dirty="0">
              <a:solidFill>
                <a:schemeClr val="bg1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0" name="TextBox 67">
            <a:extLst>
              <a:ext uri="{FF2B5EF4-FFF2-40B4-BE49-F238E27FC236}">
                <a16:creationId xmlns:a16="http://schemas.microsoft.com/office/drawing/2014/main" id="{763D304C-A434-4788-B0B1-7D604D4F3405}"/>
              </a:ext>
            </a:extLst>
          </p:cNvPr>
          <p:cNvSpPr txBox="1"/>
          <p:nvPr/>
        </p:nvSpPr>
        <p:spPr>
          <a:xfrm>
            <a:off x="5290824" y="2970418"/>
            <a:ext cx="785792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2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Consumo</a:t>
            </a:r>
            <a:endParaRPr lang="en-US" sz="1200" b="1" dirty="0">
              <a:solidFill>
                <a:schemeClr val="bg1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1" name="TextBox 67">
            <a:extLst>
              <a:ext uri="{FF2B5EF4-FFF2-40B4-BE49-F238E27FC236}">
                <a16:creationId xmlns:a16="http://schemas.microsoft.com/office/drawing/2014/main" id="{2588DE32-CC60-48C4-B8C2-5EACFB775E23}"/>
              </a:ext>
            </a:extLst>
          </p:cNvPr>
          <p:cNvSpPr txBox="1"/>
          <p:nvPr/>
        </p:nvSpPr>
        <p:spPr>
          <a:xfrm>
            <a:off x="4672875" y="3747920"/>
            <a:ext cx="65915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3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Ingreso</a:t>
            </a:r>
            <a:endParaRPr lang="en-US" sz="1200" b="1" dirty="0">
              <a:solidFill>
                <a:schemeClr val="bg1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2" name="TextBox 67">
            <a:extLst>
              <a:ext uri="{FF2B5EF4-FFF2-40B4-BE49-F238E27FC236}">
                <a16:creationId xmlns:a16="http://schemas.microsoft.com/office/drawing/2014/main" id="{BB774D68-1A4C-4F95-9F48-CFE4A26CED7F}"/>
              </a:ext>
            </a:extLst>
          </p:cNvPr>
          <p:cNvSpPr txBox="1"/>
          <p:nvPr/>
        </p:nvSpPr>
        <p:spPr>
          <a:xfrm>
            <a:off x="3421628" y="3521481"/>
            <a:ext cx="60144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4.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Deuda</a:t>
            </a:r>
            <a:endParaRPr lang="en-US" sz="1200" b="1" dirty="0">
              <a:solidFill>
                <a:schemeClr val="bg1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25C6F2DF-690B-41E3-9910-C99301E644D1}"/>
              </a:ext>
            </a:extLst>
          </p:cNvPr>
          <p:cNvSpPr txBox="1"/>
          <p:nvPr/>
        </p:nvSpPr>
        <p:spPr>
          <a:xfrm>
            <a:off x="3383765" y="1588545"/>
            <a:ext cx="133882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6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Clima de negocios</a:t>
            </a:r>
            <a:endParaRPr lang="en-US" sz="1200" b="1" dirty="0">
              <a:solidFill>
                <a:schemeClr val="bg1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5" name="Shape 2536">
            <a:extLst>
              <a:ext uri="{FF2B5EF4-FFF2-40B4-BE49-F238E27FC236}">
                <a16:creationId xmlns:a16="http://schemas.microsoft.com/office/drawing/2014/main" id="{FC656202-D743-40BC-8318-6FA7B3458D8F}"/>
              </a:ext>
            </a:extLst>
          </p:cNvPr>
          <p:cNvSpPr>
            <a:spLocks noChangeAspect="1"/>
          </p:cNvSpPr>
          <p:nvPr/>
        </p:nvSpPr>
        <p:spPr>
          <a:xfrm>
            <a:off x="2707681" y="2532758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18" y="11782"/>
                </a:moveTo>
                <a:lnTo>
                  <a:pt x="14236" y="11782"/>
                </a:lnTo>
                <a:cubicBezTo>
                  <a:pt x="14507" y="11782"/>
                  <a:pt x="14727" y="11562"/>
                  <a:pt x="14727" y="11291"/>
                </a:cubicBezTo>
                <a:cubicBezTo>
                  <a:pt x="14727" y="11020"/>
                  <a:pt x="14507" y="10800"/>
                  <a:pt x="14236" y="10800"/>
                </a:cubicBezTo>
                <a:lnTo>
                  <a:pt x="4418" y="10800"/>
                </a:lnTo>
                <a:cubicBezTo>
                  <a:pt x="4147" y="10800"/>
                  <a:pt x="3927" y="11020"/>
                  <a:pt x="3927" y="11291"/>
                </a:cubicBezTo>
                <a:cubicBezTo>
                  <a:pt x="3927" y="11562"/>
                  <a:pt x="4147" y="11782"/>
                  <a:pt x="4418" y="11782"/>
                </a:cubicBezTo>
                <a:moveTo>
                  <a:pt x="20618" y="20618"/>
                </a:moveTo>
                <a:lnTo>
                  <a:pt x="5891" y="20618"/>
                </a:lnTo>
                <a:lnTo>
                  <a:pt x="5891" y="16200"/>
                </a:lnTo>
                <a:cubicBezTo>
                  <a:pt x="5891" y="15929"/>
                  <a:pt x="5671" y="15709"/>
                  <a:pt x="5400" y="15709"/>
                </a:cubicBezTo>
                <a:lnTo>
                  <a:pt x="982" y="15709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20618"/>
                  <a:pt x="20618" y="20618"/>
                </a:cubicBezTo>
                <a:close/>
                <a:moveTo>
                  <a:pt x="4909" y="20127"/>
                </a:moveTo>
                <a:lnTo>
                  <a:pt x="1473" y="16691"/>
                </a:lnTo>
                <a:lnTo>
                  <a:pt x="4909" y="16691"/>
                </a:lnTo>
                <a:cubicBezTo>
                  <a:pt x="4909" y="16691"/>
                  <a:pt x="4909" y="20127"/>
                  <a:pt x="4909" y="20127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16691"/>
                </a:lnTo>
                <a:lnTo>
                  <a:pt x="4909" y="21600"/>
                </a:lnTo>
                <a:lnTo>
                  <a:pt x="20618" y="21600"/>
                </a:lnTo>
                <a:cubicBezTo>
                  <a:pt x="21160" y="21600"/>
                  <a:pt x="21600" y="21161"/>
                  <a:pt x="21600" y="20618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4418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4418" y="7855"/>
                </a:lnTo>
                <a:cubicBezTo>
                  <a:pt x="4147" y="7855"/>
                  <a:pt x="3927" y="8075"/>
                  <a:pt x="3927" y="8345"/>
                </a:cubicBezTo>
                <a:cubicBezTo>
                  <a:pt x="3927" y="8617"/>
                  <a:pt x="4147" y="8836"/>
                  <a:pt x="4418" y="8836"/>
                </a:cubicBezTo>
                <a:moveTo>
                  <a:pt x="4418" y="5891"/>
                </a:moveTo>
                <a:lnTo>
                  <a:pt x="10309" y="5891"/>
                </a:lnTo>
                <a:cubicBezTo>
                  <a:pt x="10580" y="5891"/>
                  <a:pt x="10800" y="5672"/>
                  <a:pt x="10800" y="5400"/>
                </a:cubicBezTo>
                <a:cubicBezTo>
                  <a:pt x="10800" y="5129"/>
                  <a:pt x="10580" y="4909"/>
                  <a:pt x="10309" y="4909"/>
                </a:cubicBezTo>
                <a:lnTo>
                  <a:pt x="4418" y="4909"/>
                </a:lnTo>
                <a:cubicBezTo>
                  <a:pt x="4147" y="4909"/>
                  <a:pt x="3927" y="5129"/>
                  <a:pt x="3927" y="5400"/>
                </a:cubicBezTo>
                <a:cubicBezTo>
                  <a:pt x="3927" y="5672"/>
                  <a:pt x="4147" y="5891"/>
                  <a:pt x="4418" y="58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6" name="Shape 2569">
            <a:extLst>
              <a:ext uri="{FF2B5EF4-FFF2-40B4-BE49-F238E27FC236}">
                <a16:creationId xmlns:a16="http://schemas.microsoft.com/office/drawing/2014/main" id="{9B495013-F28C-447A-BFFE-3C3DD28F3ECD}"/>
              </a:ext>
            </a:extLst>
          </p:cNvPr>
          <p:cNvSpPr>
            <a:spLocks noChangeAspect="1"/>
          </p:cNvSpPr>
          <p:nvPr/>
        </p:nvSpPr>
        <p:spPr>
          <a:xfrm>
            <a:off x="3829187" y="1130383"/>
            <a:ext cx="209496" cy="209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8836"/>
                </a:moveTo>
                <a:lnTo>
                  <a:pt x="982" y="8836"/>
                </a:lnTo>
                <a:lnTo>
                  <a:pt x="982" y="6873"/>
                </a:lnTo>
                <a:lnTo>
                  <a:pt x="20618" y="6873"/>
                </a:lnTo>
                <a:cubicBezTo>
                  <a:pt x="20618" y="6873"/>
                  <a:pt x="20618" y="8836"/>
                  <a:pt x="20618" y="8836"/>
                </a:cubicBezTo>
                <a:close/>
                <a:moveTo>
                  <a:pt x="18655" y="20618"/>
                </a:moveTo>
                <a:lnTo>
                  <a:pt x="2945" y="20618"/>
                </a:lnTo>
                <a:lnTo>
                  <a:pt x="2945" y="9818"/>
                </a:lnTo>
                <a:lnTo>
                  <a:pt x="18655" y="9818"/>
                </a:lnTo>
                <a:cubicBezTo>
                  <a:pt x="18655" y="9818"/>
                  <a:pt x="18655" y="20618"/>
                  <a:pt x="18655" y="20618"/>
                </a:cubicBezTo>
                <a:close/>
                <a:moveTo>
                  <a:pt x="3927" y="982"/>
                </a:moveTo>
                <a:lnTo>
                  <a:pt x="11782" y="982"/>
                </a:lnTo>
                <a:lnTo>
                  <a:pt x="11782" y="3436"/>
                </a:lnTo>
                <a:cubicBezTo>
                  <a:pt x="11782" y="3708"/>
                  <a:pt x="12002" y="3927"/>
                  <a:pt x="12273" y="3927"/>
                </a:cubicBezTo>
                <a:lnTo>
                  <a:pt x="14727" y="3927"/>
                </a:lnTo>
                <a:lnTo>
                  <a:pt x="14727" y="5891"/>
                </a:lnTo>
                <a:lnTo>
                  <a:pt x="3927" y="5891"/>
                </a:lnTo>
                <a:cubicBezTo>
                  <a:pt x="3927" y="5891"/>
                  <a:pt x="3927" y="982"/>
                  <a:pt x="3927" y="982"/>
                </a:cubicBezTo>
                <a:close/>
                <a:moveTo>
                  <a:pt x="12764" y="1473"/>
                </a:moveTo>
                <a:lnTo>
                  <a:pt x="14236" y="2945"/>
                </a:lnTo>
                <a:lnTo>
                  <a:pt x="12764" y="2945"/>
                </a:lnTo>
                <a:cubicBezTo>
                  <a:pt x="12764" y="2945"/>
                  <a:pt x="12764" y="1473"/>
                  <a:pt x="12764" y="1473"/>
                </a:cubicBezTo>
                <a:close/>
                <a:moveTo>
                  <a:pt x="17673" y="1964"/>
                </a:moveTo>
                <a:lnTo>
                  <a:pt x="17673" y="5891"/>
                </a:lnTo>
                <a:lnTo>
                  <a:pt x="15709" y="5891"/>
                </a:lnTo>
                <a:lnTo>
                  <a:pt x="15709" y="2945"/>
                </a:lnTo>
                <a:lnTo>
                  <a:pt x="14727" y="1964"/>
                </a:lnTo>
                <a:cubicBezTo>
                  <a:pt x="14727" y="1964"/>
                  <a:pt x="17673" y="1964"/>
                  <a:pt x="17673" y="1964"/>
                </a:cubicBezTo>
                <a:close/>
                <a:moveTo>
                  <a:pt x="20618" y="5891"/>
                </a:moveTo>
                <a:lnTo>
                  <a:pt x="18655" y="5891"/>
                </a:lnTo>
                <a:lnTo>
                  <a:pt x="18655" y="1964"/>
                </a:lnTo>
                <a:cubicBezTo>
                  <a:pt x="18655" y="1422"/>
                  <a:pt x="18215" y="982"/>
                  <a:pt x="17673" y="982"/>
                </a:cubicBezTo>
                <a:lnTo>
                  <a:pt x="13745" y="982"/>
                </a:lnTo>
                <a:lnTo>
                  <a:pt x="12764" y="0"/>
                </a:lnTo>
                <a:lnTo>
                  <a:pt x="3927" y="0"/>
                </a:lnTo>
                <a:cubicBezTo>
                  <a:pt x="3385" y="0"/>
                  <a:pt x="2945" y="440"/>
                  <a:pt x="2945" y="982"/>
                </a:cubicBezTo>
                <a:lnTo>
                  <a:pt x="2945" y="5891"/>
                </a:ln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8836"/>
                </a:lnTo>
                <a:cubicBezTo>
                  <a:pt x="0" y="9379"/>
                  <a:pt x="440" y="9818"/>
                  <a:pt x="982" y="9818"/>
                </a:cubicBezTo>
                <a:lnTo>
                  <a:pt x="1964" y="9818"/>
                </a:lnTo>
                <a:lnTo>
                  <a:pt x="1964" y="20618"/>
                </a:lnTo>
                <a:cubicBezTo>
                  <a:pt x="1964" y="21160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160"/>
                  <a:pt x="19636" y="20618"/>
                </a:cubicBezTo>
                <a:lnTo>
                  <a:pt x="19636" y="9818"/>
                </a:lnTo>
                <a:lnTo>
                  <a:pt x="20618" y="9818"/>
                </a:lnTo>
                <a:cubicBezTo>
                  <a:pt x="21160" y="9818"/>
                  <a:pt x="21600" y="9379"/>
                  <a:pt x="21600" y="8836"/>
                </a:cubicBezTo>
                <a:lnTo>
                  <a:pt x="21600" y="6873"/>
                </a:lnTo>
                <a:cubicBezTo>
                  <a:pt x="21600" y="6331"/>
                  <a:pt x="21160" y="5891"/>
                  <a:pt x="20618" y="5891"/>
                </a:cubicBezTo>
                <a:moveTo>
                  <a:pt x="7855" y="12763"/>
                </a:moveTo>
                <a:lnTo>
                  <a:pt x="13745" y="12763"/>
                </a:lnTo>
                <a:lnTo>
                  <a:pt x="13745" y="13745"/>
                </a:lnTo>
                <a:lnTo>
                  <a:pt x="7855" y="13745"/>
                </a:lnTo>
                <a:cubicBezTo>
                  <a:pt x="7855" y="13745"/>
                  <a:pt x="7855" y="12763"/>
                  <a:pt x="7855" y="12763"/>
                </a:cubicBezTo>
                <a:close/>
                <a:moveTo>
                  <a:pt x="7855" y="14727"/>
                </a:moveTo>
                <a:lnTo>
                  <a:pt x="13745" y="14727"/>
                </a:lnTo>
                <a:cubicBezTo>
                  <a:pt x="14287" y="14727"/>
                  <a:pt x="14727" y="14287"/>
                  <a:pt x="14727" y="13745"/>
                </a:cubicBezTo>
                <a:lnTo>
                  <a:pt x="14727" y="12763"/>
                </a:lnTo>
                <a:cubicBezTo>
                  <a:pt x="14727" y="12221"/>
                  <a:pt x="14287" y="11782"/>
                  <a:pt x="13745" y="11782"/>
                </a:cubicBezTo>
                <a:lnTo>
                  <a:pt x="7855" y="11782"/>
                </a:lnTo>
                <a:cubicBezTo>
                  <a:pt x="7313" y="11782"/>
                  <a:pt x="6873" y="12221"/>
                  <a:pt x="6873" y="12763"/>
                </a:cubicBezTo>
                <a:lnTo>
                  <a:pt x="6873" y="13745"/>
                </a:lnTo>
                <a:cubicBezTo>
                  <a:pt x="6873" y="14287"/>
                  <a:pt x="7313" y="14727"/>
                  <a:pt x="7855" y="147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7" name="Shape 2584">
            <a:extLst>
              <a:ext uri="{FF2B5EF4-FFF2-40B4-BE49-F238E27FC236}">
                <a16:creationId xmlns:a16="http://schemas.microsoft.com/office/drawing/2014/main" id="{5CA1F8F8-FC73-4B15-8B1E-6D6AFEC6E9AF}"/>
              </a:ext>
            </a:extLst>
          </p:cNvPr>
          <p:cNvSpPr>
            <a:spLocks noChangeAspect="1"/>
          </p:cNvSpPr>
          <p:nvPr/>
        </p:nvSpPr>
        <p:spPr>
          <a:xfrm>
            <a:off x="3355532" y="4180766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09" y="17673"/>
                </a:moveTo>
                <a:cubicBezTo>
                  <a:pt x="10445" y="17673"/>
                  <a:pt x="10567" y="17618"/>
                  <a:pt x="10656" y="17529"/>
                </a:cubicBezTo>
                <a:lnTo>
                  <a:pt x="12620" y="15565"/>
                </a:lnTo>
                <a:cubicBezTo>
                  <a:pt x="12709" y="15477"/>
                  <a:pt x="12764" y="15354"/>
                  <a:pt x="12764" y="15218"/>
                </a:cubicBezTo>
                <a:cubicBezTo>
                  <a:pt x="12764" y="14947"/>
                  <a:pt x="12544" y="14728"/>
                  <a:pt x="12273" y="14728"/>
                </a:cubicBezTo>
                <a:cubicBezTo>
                  <a:pt x="12137" y="14728"/>
                  <a:pt x="12014" y="14782"/>
                  <a:pt x="11926" y="14871"/>
                </a:cubicBezTo>
                <a:lnTo>
                  <a:pt x="9962" y="16835"/>
                </a:lnTo>
                <a:cubicBezTo>
                  <a:pt x="9873" y="16924"/>
                  <a:pt x="9818" y="17046"/>
                  <a:pt x="9818" y="17183"/>
                </a:cubicBezTo>
                <a:cubicBezTo>
                  <a:pt x="9818" y="17453"/>
                  <a:pt x="10038" y="17673"/>
                  <a:pt x="10309" y="17673"/>
                </a:cubicBezTo>
                <a:moveTo>
                  <a:pt x="10309" y="20415"/>
                </a:moveTo>
                <a:lnTo>
                  <a:pt x="982" y="11088"/>
                </a:lnTo>
                <a:lnTo>
                  <a:pt x="982" y="4418"/>
                </a:lnTo>
                <a:cubicBezTo>
                  <a:pt x="982" y="4147"/>
                  <a:pt x="1201" y="3927"/>
                  <a:pt x="1473" y="3927"/>
                </a:cubicBezTo>
                <a:lnTo>
                  <a:pt x="8142" y="3927"/>
                </a:lnTo>
                <a:lnTo>
                  <a:pt x="17469" y="13255"/>
                </a:lnTo>
                <a:cubicBezTo>
                  <a:pt x="17469" y="13255"/>
                  <a:pt x="10309" y="20415"/>
                  <a:pt x="10309" y="20415"/>
                </a:cubicBezTo>
                <a:close/>
                <a:moveTo>
                  <a:pt x="8693" y="3090"/>
                </a:moveTo>
                <a:cubicBezTo>
                  <a:pt x="8604" y="3001"/>
                  <a:pt x="8481" y="2945"/>
                  <a:pt x="8345" y="2945"/>
                </a:cubicBezTo>
                <a:lnTo>
                  <a:pt x="1473" y="2945"/>
                </a:lnTo>
                <a:cubicBezTo>
                  <a:pt x="660" y="2945"/>
                  <a:pt x="0" y="3605"/>
                  <a:pt x="0" y="4418"/>
                </a:cubicBezTo>
                <a:lnTo>
                  <a:pt x="0" y="11291"/>
                </a:lnTo>
                <a:cubicBezTo>
                  <a:pt x="0" y="11427"/>
                  <a:pt x="55" y="11549"/>
                  <a:pt x="144" y="11638"/>
                </a:cubicBezTo>
                <a:lnTo>
                  <a:pt x="9962" y="21456"/>
                </a:lnTo>
                <a:cubicBezTo>
                  <a:pt x="10051" y="21546"/>
                  <a:pt x="10174" y="21600"/>
                  <a:pt x="10309" y="21600"/>
                </a:cubicBezTo>
                <a:cubicBezTo>
                  <a:pt x="10445" y="21600"/>
                  <a:pt x="10567" y="21546"/>
                  <a:pt x="10656" y="21456"/>
                </a:cubicBezTo>
                <a:lnTo>
                  <a:pt x="18511" y="13602"/>
                </a:lnTo>
                <a:cubicBezTo>
                  <a:pt x="18600" y="13513"/>
                  <a:pt x="18655" y="13390"/>
                  <a:pt x="18655" y="13255"/>
                </a:cubicBezTo>
                <a:cubicBezTo>
                  <a:pt x="18655" y="13119"/>
                  <a:pt x="18599" y="12997"/>
                  <a:pt x="18511" y="12908"/>
                </a:cubicBezTo>
                <a:cubicBezTo>
                  <a:pt x="18511" y="12908"/>
                  <a:pt x="8693" y="3090"/>
                  <a:pt x="8693" y="3090"/>
                </a:cubicBezTo>
                <a:close/>
                <a:moveTo>
                  <a:pt x="7855" y="15218"/>
                </a:moveTo>
                <a:cubicBezTo>
                  <a:pt x="7855" y="15490"/>
                  <a:pt x="8074" y="15709"/>
                  <a:pt x="8345" y="15709"/>
                </a:cubicBezTo>
                <a:cubicBezTo>
                  <a:pt x="8481" y="15709"/>
                  <a:pt x="8604" y="15655"/>
                  <a:pt x="8693" y="15565"/>
                </a:cubicBezTo>
                <a:lnTo>
                  <a:pt x="9183" y="15074"/>
                </a:lnTo>
                <a:cubicBezTo>
                  <a:pt x="9273" y="14986"/>
                  <a:pt x="9327" y="14863"/>
                  <a:pt x="9327" y="14728"/>
                </a:cubicBezTo>
                <a:cubicBezTo>
                  <a:pt x="9327" y="14456"/>
                  <a:pt x="9108" y="14236"/>
                  <a:pt x="8836" y="14236"/>
                </a:cubicBezTo>
                <a:cubicBezTo>
                  <a:pt x="8701" y="14236"/>
                  <a:pt x="8578" y="14291"/>
                  <a:pt x="8489" y="14381"/>
                </a:cubicBezTo>
                <a:lnTo>
                  <a:pt x="7998" y="14871"/>
                </a:lnTo>
                <a:cubicBezTo>
                  <a:pt x="7910" y="14961"/>
                  <a:pt x="7855" y="15083"/>
                  <a:pt x="7855" y="15218"/>
                </a:cubicBezTo>
                <a:moveTo>
                  <a:pt x="21456" y="9962"/>
                </a:moveTo>
                <a:lnTo>
                  <a:pt x="11638" y="144"/>
                </a:lnTo>
                <a:cubicBezTo>
                  <a:pt x="11549" y="55"/>
                  <a:pt x="11427" y="0"/>
                  <a:pt x="11291" y="0"/>
                </a:cubicBezTo>
                <a:lnTo>
                  <a:pt x="4418" y="0"/>
                </a:lnTo>
                <a:cubicBezTo>
                  <a:pt x="3605" y="0"/>
                  <a:pt x="2945" y="660"/>
                  <a:pt x="2945" y="1473"/>
                </a:cubicBezTo>
                <a:cubicBezTo>
                  <a:pt x="2945" y="1744"/>
                  <a:pt x="3165" y="1964"/>
                  <a:pt x="3436" y="1964"/>
                </a:cubicBezTo>
                <a:cubicBezTo>
                  <a:pt x="3708" y="1964"/>
                  <a:pt x="3927" y="1744"/>
                  <a:pt x="3927" y="1473"/>
                </a:cubicBezTo>
                <a:cubicBezTo>
                  <a:pt x="3927" y="1202"/>
                  <a:pt x="4147" y="982"/>
                  <a:pt x="4418" y="982"/>
                </a:cubicBezTo>
                <a:lnTo>
                  <a:pt x="11088" y="982"/>
                </a:lnTo>
                <a:lnTo>
                  <a:pt x="20415" y="10310"/>
                </a:lnTo>
                <a:lnTo>
                  <a:pt x="19289" y="11435"/>
                </a:lnTo>
                <a:cubicBezTo>
                  <a:pt x="19201" y="11524"/>
                  <a:pt x="19145" y="11646"/>
                  <a:pt x="19145" y="11782"/>
                </a:cubicBezTo>
                <a:cubicBezTo>
                  <a:pt x="19145" y="12053"/>
                  <a:pt x="19366" y="12273"/>
                  <a:pt x="19636" y="12273"/>
                </a:cubicBezTo>
                <a:cubicBezTo>
                  <a:pt x="19772" y="12273"/>
                  <a:pt x="19895" y="12218"/>
                  <a:pt x="19983" y="12129"/>
                </a:cubicBezTo>
                <a:lnTo>
                  <a:pt x="21456" y="10656"/>
                </a:lnTo>
                <a:cubicBezTo>
                  <a:pt x="21545" y="10567"/>
                  <a:pt x="21600" y="10445"/>
                  <a:pt x="21600" y="10310"/>
                </a:cubicBezTo>
                <a:cubicBezTo>
                  <a:pt x="21600" y="10174"/>
                  <a:pt x="21545" y="10051"/>
                  <a:pt x="21456" y="9962"/>
                </a:cubicBezTo>
                <a:moveTo>
                  <a:pt x="10309" y="13745"/>
                </a:moveTo>
                <a:cubicBezTo>
                  <a:pt x="10445" y="13745"/>
                  <a:pt x="10567" y="13691"/>
                  <a:pt x="10656" y="13602"/>
                </a:cubicBezTo>
                <a:lnTo>
                  <a:pt x="11638" y="12620"/>
                </a:lnTo>
                <a:cubicBezTo>
                  <a:pt x="11727" y="12531"/>
                  <a:pt x="11782" y="12408"/>
                  <a:pt x="11782" y="12273"/>
                </a:cubicBezTo>
                <a:cubicBezTo>
                  <a:pt x="11782" y="12002"/>
                  <a:pt x="11562" y="11782"/>
                  <a:pt x="11291" y="11782"/>
                </a:cubicBezTo>
                <a:cubicBezTo>
                  <a:pt x="11156" y="11782"/>
                  <a:pt x="11033" y="11837"/>
                  <a:pt x="10944" y="11926"/>
                </a:cubicBezTo>
                <a:lnTo>
                  <a:pt x="9962" y="12908"/>
                </a:lnTo>
                <a:cubicBezTo>
                  <a:pt x="9873" y="12997"/>
                  <a:pt x="9818" y="13119"/>
                  <a:pt x="9818" y="13255"/>
                </a:cubicBezTo>
                <a:cubicBezTo>
                  <a:pt x="9818" y="13526"/>
                  <a:pt x="10038" y="13745"/>
                  <a:pt x="10309" y="13745"/>
                </a:cubicBezTo>
                <a:moveTo>
                  <a:pt x="4418" y="7855"/>
                </a:moveTo>
                <a:cubicBezTo>
                  <a:pt x="4147" y="7855"/>
                  <a:pt x="3927" y="7635"/>
                  <a:pt x="3927" y="7364"/>
                </a:cubicBezTo>
                <a:cubicBezTo>
                  <a:pt x="3927" y="7093"/>
                  <a:pt x="4147" y="6873"/>
                  <a:pt x="4418" y="6873"/>
                </a:cubicBezTo>
                <a:cubicBezTo>
                  <a:pt x="4690" y="6873"/>
                  <a:pt x="4909" y="7093"/>
                  <a:pt x="4909" y="7364"/>
                </a:cubicBezTo>
                <a:cubicBezTo>
                  <a:pt x="4909" y="7635"/>
                  <a:pt x="4690" y="7855"/>
                  <a:pt x="4418" y="7855"/>
                </a:cubicBezTo>
                <a:moveTo>
                  <a:pt x="4418" y="5891"/>
                </a:moveTo>
                <a:cubicBezTo>
                  <a:pt x="3605" y="5891"/>
                  <a:pt x="2945" y="6551"/>
                  <a:pt x="2945" y="7364"/>
                </a:cubicBezTo>
                <a:cubicBezTo>
                  <a:pt x="2945" y="8177"/>
                  <a:pt x="3605" y="8837"/>
                  <a:pt x="4418" y="8837"/>
                </a:cubicBezTo>
                <a:cubicBezTo>
                  <a:pt x="5232" y="8837"/>
                  <a:pt x="5891" y="8177"/>
                  <a:pt x="5891" y="7364"/>
                </a:cubicBezTo>
                <a:cubicBezTo>
                  <a:pt x="5891" y="6551"/>
                  <a:pt x="5232" y="5891"/>
                  <a:pt x="4418" y="58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8" name="Shape 2618">
            <a:extLst>
              <a:ext uri="{FF2B5EF4-FFF2-40B4-BE49-F238E27FC236}">
                <a16:creationId xmlns:a16="http://schemas.microsoft.com/office/drawing/2014/main" id="{6C1EF79D-5742-4FA7-8845-0A07ABB43DDA}"/>
              </a:ext>
            </a:extLst>
          </p:cNvPr>
          <p:cNvSpPr>
            <a:spLocks noChangeAspect="1"/>
          </p:cNvSpPr>
          <p:nvPr/>
        </p:nvSpPr>
        <p:spPr>
          <a:xfrm>
            <a:off x="6227322" y="3050448"/>
            <a:ext cx="209476" cy="209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9" name="Shape 2622">
            <a:extLst>
              <a:ext uri="{FF2B5EF4-FFF2-40B4-BE49-F238E27FC236}">
                <a16:creationId xmlns:a16="http://schemas.microsoft.com/office/drawing/2014/main" id="{48E398AC-1E3A-4960-8893-AD5BBFB92FAF}"/>
              </a:ext>
            </a:extLst>
          </p:cNvPr>
          <p:cNvSpPr>
            <a:spLocks noChangeAspect="1"/>
          </p:cNvSpPr>
          <p:nvPr/>
        </p:nvSpPr>
        <p:spPr>
          <a:xfrm>
            <a:off x="5578973" y="1403423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79" y="17044"/>
                </a:moveTo>
                <a:cubicBezTo>
                  <a:pt x="9428" y="17174"/>
                  <a:pt x="9252" y="17274"/>
                  <a:pt x="9050" y="17344"/>
                </a:cubicBezTo>
                <a:cubicBezTo>
                  <a:pt x="8849" y="17415"/>
                  <a:pt x="8636" y="17450"/>
                  <a:pt x="8413" y="17450"/>
                </a:cubicBezTo>
                <a:cubicBezTo>
                  <a:pt x="7887" y="17450"/>
                  <a:pt x="7488" y="17288"/>
                  <a:pt x="7214" y="16966"/>
                </a:cubicBezTo>
                <a:cubicBezTo>
                  <a:pt x="6941" y="16644"/>
                  <a:pt x="6797" y="16226"/>
                  <a:pt x="6782" y="15715"/>
                </a:cubicBezTo>
                <a:lnTo>
                  <a:pt x="5864" y="15715"/>
                </a:lnTo>
                <a:cubicBezTo>
                  <a:pt x="5857" y="16122"/>
                  <a:pt x="5913" y="16486"/>
                  <a:pt x="6032" y="16805"/>
                </a:cubicBezTo>
                <a:cubicBezTo>
                  <a:pt x="6151" y="17123"/>
                  <a:pt x="6321" y="17393"/>
                  <a:pt x="6545" y="17611"/>
                </a:cubicBezTo>
                <a:cubicBezTo>
                  <a:pt x="6767" y="17830"/>
                  <a:pt x="7038" y="17995"/>
                  <a:pt x="7355" y="18106"/>
                </a:cubicBezTo>
                <a:cubicBezTo>
                  <a:pt x="7671" y="18218"/>
                  <a:pt x="8024" y="18273"/>
                  <a:pt x="8413" y="18273"/>
                </a:cubicBezTo>
                <a:cubicBezTo>
                  <a:pt x="8773" y="18273"/>
                  <a:pt x="9113" y="18223"/>
                  <a:pt x="9434" y="18123"/>
                </a:cubicBezTo>
                <a:cubicBezTo>
                  <a:pt x="9754" y="18023"/>
                  <a:pt x="10033" y="17873"/>
                  <a:pt x="10271" y="17672"/>
                </a:cubicBezTo>
                <a:cubicBezTo>
                  <a:pt x="10509" y="17472"/>
                  <a:pt x="10697" y="17222"/>
                  <a:pt x="10837" y="16922"/>
                </a:cubicBezTo>
                <a:cubicBezTo>
                  <a:pt x="10978" y="16621"/>
                  <a:pt x="11048" y="16275"/>
                  <a:pt x="11048" y="15881"/>
                </a:cubicBezTo>
                <a:cubicBezTo>
                  <a:pt x="11048" y="15407"/>
                  <a:pt x="10935" y="14995"/>
                  <a:pt x="10708" y="14646"/>
                </a:cubicBezTo>
                <a:cubicBezTo>
                  <a:pt x="10481" y="14298"/>
                  <a:pt x="10134" y="14072"/>
                  <a:pt x="9666" y="13968"/>
                </a:cubicBezTo>
                <a:lnTo>
                  <a:pt x="9666" y="13946"/>
                </a:lnTo>
                <a:cubicBezTo>
                  <a:pt x="9968" y="13805"/>
                  <a:pt x="10220" y="13597"/>
                  <a:pt x="10422" y="13323"/>
                </a:cubicBezTo>
                <a:cubicBezTo>
                  <a:pt x="10624" y="13048"/>
                  <a:pt x="10724" y="12734"/>
                  <a:pt x="10724" y="12377"/>
                </a:cubicBezTo>
                <a:cubicBezTo>
                  <a:pt x="10724" y="12014"/>
                  <a:pt x="10665" y="11698"/>
                  <a:pt x="10546" y="11432"/>
                </a:cubicBezTo>
                <a:cubicBezTo>
                  <a:pt x="10427" y="11165"/>
                  <a:pt x="10263" y="10946"/>
                  <a:pt x="10055" y="10776"/>
                </a:cubicBezTo>
                <a:cubicBezTo>
                  <a:pt x="9846" y="10605"/>
                  <a:pt x="9599" y="10477"/>
                  <a:pt x="9315" y="10392"/>
                </a:cubicBezTo>
                <a:cubicBezTo>
                  <a:pt x="9030" y="10306"/>
                  <a:pt x="8722" y="10264"/>
                  <a:pt x="8391" y="10264"/>
                </a:cubicBezTo>
                <a:cubicBezTo>
                  <a:pt x="8010" y="10264"/>
                  <a:pt x="7673" y="10326"/>
                  <a:pt x="7382" y="10453"/>
                </a:cubicBezTo>
                <a:cubicBezTo>
                  <a:pt x="7090" y="10579"/>
                  <a:pt x="6847" y="10753"/>
                  <a:pt x="6653" y="10976"/>
                </a:cubicBezTo>
                <a:cubicBezTo>
                  <a:pt x="6459" y="11198"/>
                  <a:pt x="6309" y="11466"/>
                  <a:pt x="6204" y="11777"/>
                </a:cubicBezTo>
                <a:cubicBezTo>
                  <a:pt x="6100" y="12088"/>
                  <a:pt x="6040" y="12433"/>
                  <a:pt x="6026" y="12811"/>
                </a:cubicBezTo>
                <a:lnTo>
                  <a:pt x="6944" y="12811"/>
                </a:lnTo>
                <a:cubicBezTo>
                  <a:pt x="6944" y="12581"/>
                  <a:pt x="6972" y="12363"/>
                  <a:pt x="7031" y="12155"/>
                </a:cubicBezTo>
                <a:cubicBezTo>
                  <a:pt x="7088" y="11947"/>
                  <a:pt x="7177" y="11766"/>
                  <a:pt x="7296" y="11610"/>
                </a:cubicBezTo>
                <a:cubicBezTo>
                  <a:pt x="7414" y="11454"/>
                  <a:pt x="7565" y="11330"/>
                  <a:pt x="7749" y="11237"/>
                </a:cubicBezTo>
                <a:cubicBezTo>
                  <a:pt x="7932" y="11144"/>
                  <a:pt x="8147" y="11098"/>
                  <a:pt x="8391" y="11098"/>
                </a:cubicBezTo>
                <a:cubicBezTo>
                  <a:pt x="8780" y="11098"/>
                  <a:pt x="9104" y="11204"/>
                  <a:pt x="9364" y="11415"/>
                </a:cubicBezTo>
                <a:cubicBezTo>
                  <a:pt x="9623" y="11627"/>
                  <a:pt x="9752" y="11943"/>
                  <a:pt x="9752" y="12366"/>
                </a:cubicBezTo>
                <a:cubicBezTo>
                  <a:pt x="9752" y="12574"/>
                  <a:pt x="9713" y="12759"/>
                  <a:pt x="9634" y="12922"/>
                </a:cubicBezTo>
                <a:cubicBezTo>
                  <a:pt x="9554" y="13086"/>
                  <a:pt x="9448" y="13221"/>
                  <a:pt x="9315" y="13329"/>
                </a:cubicBezTo>
                <a:cubicBezTo>
                  <a:pt x="9182" y="13436"/>
                  <a:pt x="9027" y="13517"/>
                  <a:pt x="8851" y="13574"/>
                </a:cubicBezTo>
                <a:cubicBezTo>
                  <a:pt x="8674" y="13629"/>
                  <a:pt x="8488" y="13657"/>
                  <a:pt x="8294" y="13657"/>
                </a:cubicBezTo>
                <a:lnTo>
                  <a:pt x="7992" y="13657"/>
                </a:lnTo>
                <a:cubicBezTo>
                  <a:pt x="7963" y="13657"/>
                  <a:pt x="7930" y="13653"/>
                  <a:pt x="7895" y="13645"/>
                </a:cubicBezTo>
                <a:lnTo>
                  <a:pt x="7895" y="14447"/>
                </a:lnTo>
                <a:cubicBezTo>
                  <a:pt x="8067" y="14424"/>
                  <a:pt x="8251" y="14413"/>
                  <a:pt x="8445" y="14413"/>
                </a:cubicBezTo>
                <a:cubicBezTo>
                  <a:pt x="8676" y="14413"/>
                  <a:pt x="8890" y="14444"/>
                  <a:pt x="9088" y="14507"/>
                </a:cubicBezTo>
                <a:cubicBezTo>
                  <a:pt x="9286" y="14571"/>
                  <a:pt x="9457" y="14667"/>
                  <a:pt x="9601" y="14797"/>
                </a:cubicBezTo>
                <a:cubicBezTo>
                  <a:pt x="9745" y="14927"/>
                  <a:pt x="9860" y="15086"/>
                  <a:pt x="9947" y="15275"/>
                </a:cubicBezTo>
                <a:cubicBezTo>
                  <a:pt x="10033" y="15464"/>
                  <a:pt x="10076" y="15682"/>
                  <a:pt x="10076" y="15926"/>
                </a:cubicBezTo>
                <a:cubicBezTo>
                  <a:pt x="10076" y="16163"/>
                  <a:pt x="10031" y="16377"/>
                  <a:pt x="9941" y="16565"/>
                </a:cubicBezTo>
                <a:cubicBezTo>
                  <a:pt x="9851" y="16754"/>
                  <a:pt x="9731" y="16914"/>
                  <a:pt x="9579" y="17044"/>
                </a:cubicBezTo>
                <a:moveTo>
                  <a:pt x="14257" y="18151"/>
                </a:moveTo>
                <a:lnTo>
                  <a:pt x="15175" y="18151"/>
                </a:lnTo>
                <a:lnTo>
                  <a:pt x="15175" y="10264"/>
                </a:lnTo>
                <a:lnTo>
                  <a:pt x="14473" y="10264"/>
                </a:lnTo>
                <a:cubicBezTo>
                  <a:pt x="14422" y="10561"/>
                  <a:pt x="14329" y="10805"/>
                  <a:pt x="14192" y="10998"/>
                </a:cubicBezTo>
                <a:cubicBezTo>
                  <a:pt x="14055" y="11191"/>
                  <a:pt x="13888" y="11343"/>
                  <a:pt x="13690" y="11454"/>
                </a:cubicBezTo>
                <a:cubicBezTo>
                  <a:pt x="13492" y="11565"/>
                  <a:pt x="13271" y="11641"/>
                  <a:pt x="13026" y="11682"/>
                </a:cubicBezTo>
                <a:cubicBezTo>
                  <a:pt x="12781" y="11723"/>
                  <a:pt x="12529" y="11743"/>
                  <a:pt x="12270" y="11743"/>
                </a:cubicBezTo>
                <a:lnTo>
                  <a:pt x="12270" y="12499"/>
                </a:lnTo>
                <a:lnTo>
                  <a:pt x="14257" y="12499"/>
                </a:lnTo>
                <a:cubicBezTo>
                  <a:pt x="14257" y="12499"/>
                  <a:pt x="14257" y="18151"/>
                  <a:pt x="14257" y="1815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1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9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9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0" name="Shape 2625">
            <a:extLst>
              <a:ext uri="{FF2B5EF4-FFF2-40B4-BE49-F238E27FC236}">
                <a16:creationId xmlns:a16="http://schemas.microsoft.com/office/drawing/2014/main" id="{7ED751F3-7F0C-47CB-9838-B84228411860}"/>
              </a:ext>
            </a:extLst>
          </p:cNvPr>
          <p:cNvSpPr>
            <a:spLocks noChangeAspect="1"/>
          </p:cNvSpPr>
          <p:nvPr/>
        </p:nvSpPr>
        <p:spPr>
          <a:xfrm>
            <a:off x="5105317" y="4470890"/>
            <a:ext cx="209496" cy="171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20400"/>
                </a:move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cubicBezTo>
                  <a:pt x="982" y="18949"/>
                  <a:pt x="1025" y="18796"/>
                  <a:pt x="1048" y="18734"/>
                </a:cubicBezTo>
                <a:cubicBezTo>
                  <a:pt x="1065" y="18712"/>
                  <a:pt x="1048" y="18729"/>
                  <a:pt x="1078" y="18673"/>
                </a:cubicBezTo>
                <a:lnTo>
                  <a:pt x="9914" y="1873"/>
                </a:lnTo>
                <a:cubicBezTo>
                  <a:pt x="9930" y="1843"/>
                  <a:pt x="9944" y="1813"/>
                  <a:pt x="9957" y="1783"/>
                </a:cubicBezTo>
                <a:cubicBezTo>
                  <a:pt x="9960" y="1778"/>
                  <a:pt x="10234" y="1200"/>
                  <a:pt x="10800" y="1200"/>
                </a:cubicBezTo>
                <a:cubicBezTo>
                  <a:pt x="11366" y="1200"/>
                  <a:pt x="11588" y="1654"/>
                  <a:pt x="11617" y="1719"/>
                </a:cubicBezTo>
                <a:cubicBezTo>
                  <a:pt x="11641" y="1792"/>
                  <a:pt x="11650" y="1806"/>
                  <a:pt x="11686" y="1873"/>
                </a:cubicBezTo>
                <a:lnTo>
                  <a:pt x="20522" y="18673"/>
                </a:lnTo>
                <a:cubicBezTo>
                  <a:pt x="20535" y="18697"/>
                  <a:pt x="20548" y="18720"/>
                  <a:pt x="20562" y="18744"/>
                </a:cubicBezTo>
                <a:cubicBezTo>
                  <a:pt x="20576" y="18785"/>
                  <a:pt x="20618" y="18928"/>
                  <a:pt x="20618" y="19200"/>
                </a:cubicBezTo>
                <a:cubicBezTo>
                  <a:pt x="20618" y="19862"/>
                  <a:pt x="20177" y="20400"/>
                  <a:pt x="19636" y="20400"/>
                </a:cubicBezTo>
                <a:moveTo>
                  <a:pt x="21348" y="18023"/>
                </a:moveTo>
                <a:lnTo>
                  <a:pt x="12511" y="1223"/>
                </a:lnTo>
                <a:cubicBezTo>
                  <a:pt x="12511" y="1223"/>
                  <a:pt x="12058" y="0"/>
                  <a:pt x="10800" y="0"/>
                </a:cubicBezTo>
                <a:cubicBezTo>
                  <a:pt x="9616" y="0"/>
                  <a:pt x="9089" y="1223"/>
                  <a:pt x="9089" y="1223"/>
                </a:cubicBezTo>
                <a:lnTo>
                  <a:pt x="252" y="18023"/>
                </a:lnTo>
                <a:cubicBezTo>
                  <a:pt x="252" y="18023"/>
                  <a:pt x="0" y="18421"/>
                  <a:pt x="0" y="19200"/>
                </a:cubicBezTo>
                <a:cubicBezTo>
                  <a:pt x="0" y="20526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6"/>
                  <a:pt x="21600" y="19200"/>
                </a:cubicBezTo>
                <a:cubicBezTo>
                  <a:pt x="21600" y="18362"/>
                  <a:pt x="21348" y="18023"/>
                  <a:pt x="21348" y="18023"/>
                </a:cubicBezTo>
                <a:moveTo>
                  <a:pt x="10800" y="15600"/>
                </a:moveTo>
                <a:cubicBezTo>
                  <a:pt x="10258" y="15600"/>
                  <a:pt x="9818" y="16138"/>
                  <a:pt x="9818" y="16800"/>
                </a:cubicBezTo>
                <a:cubicBezTo>
                  <a:pt x="9818" y="17462"/>
                  <a:pt x="10258" y="18000"/>
                  <a:pt x="10800" y="18000"/>
                </a:cubicBezTo>
                <a:cubicBezTo>
                  <a:pt x="11342" y="18000"/>
                  <a:pt x="11782" y="17462"/>
                  <a:pt x="11782" y="16800"/>
                </a:cubicBezTo>
                <a:cubicBezTo>
                  <a:pt x="11782" y="16138"/>
                  <a:pt x="11342" y="15600"/>
                  <a:pt x="10800" y="15600"/>
                </a:cubicBezTo>
                <a:moveTo>
                  <a:pt x="10800" y="6000"/>
                </a:moveTo>
                <a:cubicBezTo>
                  <a:pt x="10258" y="6000"/>
                  <a:pt x="9818" y="6538"/>
                  <a:pt x="9818" y="7200"/>
                </a:cubicBezTo>
                <a:lnTo>
                  <a:pt x="10309" y="13800"/>
                </a:lnTo>
                <a:cubicBezTo>
                  <a:pt x="10309" y="14132"/>
                  <a:pt x="10529" y="14400"/>
                  <a:pt x="10800" y="14400"/>
                </a:cubicBezTo>
                <a:cubicBezTo>
                  <a:pt x="11071" y="14400"/>
                  <a:pt x="11291" y="14132"/>
                  <a:pt x="11291" y="13800"/>
                </a:cubicBezTo>
                <a:lnTo>
                  <a:pt x="11782" y="7200"/>
                </a:lnTo>
                <a:cubicBezTo>
                  <a:pt x="11782" y="6538"/>
                  <a:pt x="11342" y="6000"/>
                  <a:pt x="10800" y="60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1" name="Flecha: a la derecha 30">
            <a:extLst>
              <a:ext uri="{FF2B5EF4-FFF2-40B4-BE49-F238E27FC236}">
                <a16:creationId xmlns:a16="http://schemas.microsoft.com/office/drawing/2014/main" id="{ADD85823-0439-4E1C-8C15-CBC4CA93A00B}"/>
              </a:ext>
            </a:extLst>
          </p:cNvPr>
          <p:cNvSpPr/>
          <p:nvPr/>
        </p:nvSpPr>
        <p:spPr>
          <a:xfrm>
            <a:off x="4402096" y="2125749"/>
            <a:ext cx="386066" cy="20387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2" name="Flecha: a la derecha 31">
            <a:extLst>
              <a:ext uri="{FF2B5EF4-FFF2-40B4-BE49-F238E27FC236}">
                <a16:creationId xmlns:a16="http://schemas.microsoft.com/office/drawing/2014/main" id="{8CDF9B79-DEF3-4671-A87E-AE0566BDA1B3}"/>
              </a:ext>
            </a:extLst>
          </p:cNvPr>
          <p:cNvSpPr/>
          <p:nvPr/>
        </p:nvSpPr>
        <p:spPr>
          <a:xfrm rot="3619039">
            <a:off x="4950144" y="2449675"/>
            <a:ext cx="386066" cy="20387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F98B3F8A-4EB4-4BD2-AD7D-5FA43DB3B4B0}"/>
              </a:ext>
            </a:extLst>
          </p:cNvPr>
          <p:cNvSpPr/>
          <p:nvPr/>
        </p:nvSpPr>
        <p:spPr>
          <a:xfrm flipH="1">
            <a:off x="4402096" y="3448683"/>
            <a:ext cx="386066" cy="203871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3E042D51-9EEF-4695-AF96-03762D7692EC}"/>
              </a:ext>
            </a:extLst>
          </p:cNvPr>
          <p:cNvSpPr/>
          <p:nvPr/>
        </p:nvSpPr>
        <p:spPr>
          <a:xfrm rot="7202141">
            <a:off x="4951790" y="3130194"/>
            <a:ext cx="386066" cy="20387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5" name="Flecha: a la derecha 34">
            <a:extLst>
              <a:ext uri="{FF2B5EF4-FFF2-40B4-BE49-F238E27FC236}">
                <a16:creationId xmlns:a16="http://schemas.microsoft.com/office/drawing/2014/main" id="{B3DAFE35-217C-4DC6-9EA9-33A838E0A10C}"/>
              </a:ext>
            </a:extLst>
          </p:cNvPr>
          <p:cNvSpPr/>
          <p:nvPr/>
        </p:nvSpPr>
        <p:spPr>
          <a:xfrm rot="14397859" flipV="1">
            <a:off x="3818374" y="3130193"/>
            <a:ext cx="386066" cy="203871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6" name="Flecha: a la derecha 35">
            <a:extLst>
              <a:ext uri="{FF2B5EF4-FFF2-40B4-BE49-F238E27FC236}">
                <a16:creationId xmlns:a16="http://schemas.microsoft.com/office/drawing/2014/main" id="{90D6E852-E361-423B-B84F-DEB81D81798D}"/>
              </a:ext>
            </a:extLst>
          </p:cNvPr>
          <p:cNvSpPr/>
          <p:nvPr/>
        </p:nvSpPr>
        <p:spPr>
          <a:xfrm rot="17980961" flipV="1">
            <a:off x="3820299" y="2448243"/>
            <a:ext cx="386066" cy="20387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25"/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2B5B7FA9-A110-4ECC-A384-B7DC40BF9BD7}"/>
              </a:ext>
            </a:extLst>
          </p:cNvPr>
          <p:cNvSpPr txBox="1">
            <a:spLocks/>
          </p:cNvSpPr>
          <p:nvPr/>
        </p:nvSpPr>
        <p:spPr>
          <a:xfrm>
            <a:off x="6068416" y="1300262"/>
            <a:ext cx="1440540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empresas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reducen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planta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laboral</a:t>
            </a:r>
            <a:endParaRPr lang="en-US" sz="938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7DB092E5-04C7-46CD-885B-26FD9E4B0724}"/>
              </a:ext>
            </a:extLst>
          </p:cNvPr>
          <p:cNvSpPr txBox="1">
            <a:spLocks/>
          </p:cNvSpPr>
          <p:nvPr/>
        </p:nvSpPr>
        <p:spPr>
          <a:xfrm>
            <a:off x="6704247" y="2947291"/>
            <a:ext cx="144054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compran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bienes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servicios</a:t>
            </a:r>
            <a:endParaRPr lang="en-US" sz="938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0A8F27A0-2D85-4FAE-89DA-489FE3C0F909}"/>
              </a:ext>
            </a:extLst>
          </p:cNvPr>
          <p:cNvSpPr txBox="1">
            <a:spLocks/>
          </p:cNvSpPr>
          <p:nvPr/>
        </p:nvSpPr>
        <p:spPr>
          <a:xfrm>
            <a:off x="5585522" y="4348685"/>
            <a:ext cx="1118725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Caen los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salarios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demanda</a:t>
            </a:r>
            <a:endParaRPr lang="en-US" sz="938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5E189FE4-6D3A-43B6-8BF4-35DDDDA1B14A}"/>
              </a:ext>
            </a:extLst>
          </p:cNvPr>
          <p:cNvSpPr txBox="1">
            <a:spLocks/>
          </p:cNvSpPr>
          <p:nvPr/>
        </p:nvSpPr>
        <p:spPr>
          <a:xfrm>
            <a:off x="1919609" y="1027225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empresas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pierden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competitividad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FEA92F93-B3ED-440E-B482-281E0B3D498C}"/>
              </a:ext>
            </a:extLst>
          </p:cNvPr>
          <p:cNvSpPr txBox="1">
            <a:spLocks/>
          </p:cNvSpPr>
          <p:nvPr/>
        </p:nvSpPr>
        <p:spPr>
          <a:xfrm>
            <a:off x="812352" y="2429597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recaudación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(ISR, IVA, IEPS,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principlmente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).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66983BB6-D52D-4D94-A5C7-5C80AB24F6CC}"/>
              </a:ext>
            </a:extLst>
          </p:cNvPr>
          <p:cNvSpPr txBox="1">
            <a:spLocks/>
          </p:cNvSpPr>
          <p:nvPr/>
        </p:nvSpPr>
        <p:spPr>
          <a:xfrm>
            <a:off x="1455191" y="4077605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capacidad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pago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problemas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con los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bancos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</p:txBody>
      </p:sp>
      <p:sp>
        <p:nvSpPr>
          <p:cNvPr id="43" name="Shape 146">
            <a:extLst>
              <a:ext uri="{FF2B5EF4-FFF2-40B4-BE49-F238E27FC236}">
                <a16:creationId xmlns:a16="http://schemas.microsoft.com/office/drawing/2014/main" id="{1C3086C3-D287-438D-8F3B-850CE290A765}"/>
              </a:ext>
            </a:extLst>
          </p:cNvPr>
          <p:cNvSpPr txBox="1">
            <a:spLocks/>
          </p:cNvSpPr>
          <p:nvPr/>
        </p:nvSpPr>
        <p:spPr>
          <a:xfrm>
            <a:off x="2238793" y="43385"/>
            <a:ext cx="6177065" cy="66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s-MX" sz="4000" b="1" dirty="0">
                <a:solidFill>
                  <a:srgbClr val="FF8700"/>
                </a:solidFill>
                <a:latin typeface="Dave Gridder" panose="02000500000000000000" pitchFamily="2" charset="0"/>
              </a:rPr>
              <a:t>PIB: impacto en la economía</a:t>
            </a:r>
          </a:p>
        </p:txBody>
      </p:sp>
      <p:sp>
        <p:nvSpPr>
          <p:cNvPr id="44" name="Flecha: hacia abajo 43">
            <a:extLst>
              <a:ext uri="{FF2B5EF4-FFF2-40B4-BE49-F238E27FC236}">
                <a16:creationId xmlns:a16="http://schemas.microsoft.com/office/drawing/2014/main" id="{60C9D5A6-2E70-44D4-89D2-C6B9B85630FF}"/>
              </a:ext>
            </a:extLst>
          </p:cNvPr>
          <p:cNvSpPr/>
          <p:nvPr/>
        </p:nvSpPr>
        <p:spPr>
          <a:xfrm>
            <a:off x="8151131" y="43385"/>
            <a:ext cx="529454" cy="96125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TextBox 67">
            <a:extLst>
              <a:ext uri="{FF2B5EF4-FFF2-40B4-BE49-F238E27FC236}">
                <a16:creationId xmlns:a16="http://schemas.microsoft.com/office/drawing/2014/main" id="{92CC9621-3A82-443D-9CDB-3C34DF3A509E}"/>
              </a:ext>
            </a:extLst>
          </p:cNvPr>
          <p:cNvSpPr txBox="1"/>
          <p:nvPr/>
        </p:nvSpPr>
        <p:spPr>
          <a:xfrm>
            <a:off x="3157400" y="2251842"/>
            <a:ext cx="601447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5</a:t>
            </a:r>
          </a:p>
          <a:p>
            <a:pPr algn="ctr"/>
            <a:r>
              <a:rPr lang="en-US" sz="1200" b="1" dirty="0" err="1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Déficit</a:t>
            </a:r>
            <a:endParaRPr lang="en-US" sz="1200" b="1" dirty="0">
              <a:solidFill>
                <a:schemeClr val="bg1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 fiscal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5756408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❷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sz="7200" b="1" dirty="0"/>
              <a:t>Bienestar</a:t>
            </a:r>
            <a:br>
              <a:rPr lang="en" b="1" dirty="0"/>
            </a:br>
            <a:r>
              <a:rPr lang="en" b="1" dirty="0"/>
              <a:t>PIB per cápita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un indicador del nivel de vida y de bienestar de la población. Se determina dividiendo el PIB sobre la población.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5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ctrTitle" idx="4294967295"/>
          </p:nvPr>
        </p:nvSpPr>
        <p:spPr>
          <a:xfrm>
            <a:off x="961200" y="66071"/>
            <a:ext cx="3490216" cy="6656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FF8700"/>
                </a:solidFill>
                <a:latin typeface="Aurelio Titling Compressed" panose="00000500000000000000" pitchFamily="2" charset="0"/>
              </a:rPr>
              <a:t>PIB en el largo plazo</a:t>
            </a:r>
            <a:endParaRPr sz="4000" b="1" dirty="0">
              <a:solidFill>
                <a:srgbClr val="FF8700"/>
              </a:solidFill>
              <a:latin typeface="Aurelio Titling Compressed" panose="00000500000000000000" pitchFamily="2" charset="0"/>
            </a:endParaRPr>
          </a:p>
        </p:txBody>
      </p:sp>
      <p:sp>
        <p:nvSpPr>
          <p:cNvPr id="147" name="Shape 147"/>
          <p:cNvSpPr txBox="1">
            <a:spLocks noGrp="1"/>
          </p:cNvSpPr>
          <p:nvPr>
            <p:ph type="subTitle" idx="4294967295"/>
          </p:nvPr>
        </p:nvSpPr>
        <p:spPr>
          <a:xfrm>
            <a:off x="4312403" y="7904"/>
            <a:ext cx="3638171" cy="6656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en" sz="1400" i="1" dirty="0"/>
              <a:t>Una clara tendencia decreciente.</a:t>
            </a:r>
          </a:p>
          <a:p>
            <a:pPr marL="171450" indent="-171450"/>
            <a:r>
              <a:rPr lang="en" sz="1400" i="1" dirty="0"/>
              <a:t>Proceso recurrente de crisis.</a:t>
            </a:r>
            <a:endParaRPr sz="1400" i="1" dirty="0"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352C91A-AC43-48E3-9AB5-C0937D4B8798}"/>
              </a:ext>
            </a:extLst>
          </p:cNvPr>
          <p:cNvSpPr txBox="1"/>
          <p:nvPr/>
        </p:nvSpPr>
        <p:spPr>
          <a:xfrm>
            <a:off x="7423200" y="4939128"/>
            <a:ext cx="1641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800" b="0" i="0" u="none" strike="noStrike" kern="0" cap="none" spc="0" normalizeH="0" baseline="0" noProof="0" dirty="0">
                <a:ln>
                  <a:noFill/>
                </a:ln>
                <a:solidFill>
                  <a:srgbClr val="57A7B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www.pablosaraviatasayco.com</a:t>
            </a:r>
            <a:r>
              <a:rPr kumimoji="0" lang="es-MX" sz="800" b="0" i="0" u="none" strike="noStrike" kern="0" cap="none" spc="0" normalizeH="0" baseline="0" noProof="0" dirty="0">
                <a:ln>
                  <a:noFill/>
                </a:ln>
                <a:solidFill>
                  <a:srgbClr val="57A7B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7BFB02-5F20-44EC-975C-D204A87A6559}"/>
              </a:ext>
            </a:extLst>
          </p:cNvPr>
          <p:cNvSpPr txBox="1"/>
          <p:nvPr/>
        </p:nvSpPr>
        <p:spPr>
          <a:xfrm>
            <a:off x="79200" y="4906845"/>
            <a:ext cx="18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* Proyección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Fuente: INEGI-FMI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CF0E1C-7F62-41F5-9FF8-6DCD34F3F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0" y="789867"/>
            <a:ext cx="8985600" cy="411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35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41" name="Shape 146">
            <a:extLst>
              <a:ext uri="{FF2B5EF4-FFF2-40B4-BE49-F238E27FC236}">
                <a16:creationId xmlns:a16="http://schemas.microsoft.com/office/drawing/2014/main" id="{7EE4AC59-0D17-476F-9DF2-74F42BC57690}"/>
              </a:ext>
            </a:extLst>
          </p:cNvPr>
          <p:cNvSpPr txBox="1">
            <a:spLocks/>
          </p:cNvSpPr>
          <p:nvPr/>
        </p:nvSpPr>
        <p:spPr>
          <a:xfrm>
            <a:off x="864394" y="18018"/>
            <a:ext cx="8279606" cy="698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algn="ctr"/>
            <a:r>
              <a:rPr lang="es-MX" sz="3600" b="1" dirty="0">
                <a:solidFill>
                  <a:srgbClr val="FF8700"/>
                </a:solidFill>
              </a:rPr>
              <a:t>Tres décadas de pérdida del nivel de vida.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75581423-3465-4716-B35E-3ECC5D7F8558}"/>
              </a:ext>
            </a:extLst>
          </p:cNvPr>
          <p:cNvGrpSpPr/>
          <p:nvPr/>
        </p:nvGrpSpPr>
        <p:grpSpPr>
          <a:xfrm>
            <a:off x="808692" y="1001806"/>
            <a:ext cx="7636062" cy="3832579"/>
            <a:chOff x="1111250" y="620713"/>
            <a:chExt cx="10937983" cy="5451475"/>
          </a:xfrm>
        </p:grpSpPr>
        <p:sp>
          <p:nvSpPr>
            <p:cNvPr id="60" name="Google Shape;372;p22">
              <a:extLst>
                <a:ext uri="{FF2B5EF4-FFF2-40B4-BE49-F238E27FC236}">
                  <a16:creationId xmlns:a16="http://schemas.microsoft.com/office/drawing/2014/main" id="{31D63CD4-E339-4463-8DCF-DC6C5F7CAA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6936" y="1257298"/>
              <a:ext cx="2790717" cy="1011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300"/>
                <a:buFont typeface="Open Sans" panose="020B0606030504020204" pitchFamily="34" charset="0"/>
                <a:buNone/>
              </a:pP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Crisis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recurrentes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con un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elevado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costo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socioeconómico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.</a:t>
              </a:r>
              <a:endParaRPr lang="es-EC" altLang="es-EC" sz="1000" dirty="0">
                <a:cs typeface="Open Sans" panose="020B0606030504020204" pitchFamily="34" charset="0"/>
              </a:endParaRPr>
            </a:p>
          </p:txBody>
        </p:sp>
        <p:sp>
          <p:nvSpPr>
            <p:cNvPr id="61" name="Google Shape;373;p22">
              <a:extLst>
                <a:ext uri="{FF2B5EF4-FFF2-40B4-BE49-F238E27FC236}">
                  <a16:creationId xmlns:a16="http://schemas.microsoft.com/office/drawing/2014/main" id="{AF463C25-EA93-44CE-8A08-B96973DCD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4248" y="818580"/>
              <a:ext cx="2173709" cy="342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64D1DA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s-EC" b="1" dirty="0">
                  <a:solidFill>
                    <a:srgbClr val="64D1DA"/>
                  </a:solidFill>
                  <a:latin typeface="Open Sans SemiBold" panose="020B0706030804020204" pitchFamily="34" charset="0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NIVEL DE VIDA</a:t>
              </a:r>
              <a:endParaRPr lang="es-EC" altLang="es-EC" sz="1000" dirty="0">
                <a:cs typeface="Open Sans SemiBold" panose="020B0706030804020204" pitchFamily="34" charset="0"/>
              </a:endParaRPr>
            </a:p>
          </p:txBody>
        </p:sp>
        <p:sp>
          <p:nvSpPr>
            <p:cNvPr id="62" name="Google Shape;374;p22">
              <a:extLst>
                <a:ext uri="{FF2B5EF4-FFF2-40B4-BE49-F238E27FC236}">
                  <a16:creationId xmlns:a16="http://schemas.microsoft.com/office/drawing/2014/main" id="{79471573-7136-49AA-B1B8-DB6D12D98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2825" y="2771774"/>
              <a:ext cx="3416408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34B2E3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s-EC" b="1" dirty="0">
                  <a:solidFill>
                    <a:srgbClr val="34B2E3"/>
                  </a:solidFill>
                  <a:latin typeface="Open Sans SemiBold" panose="020B0706030804020204" pitchFamily="34" charset="0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POBREZA E INFORMALIDAD</a:t>
              </a:r>
              <a:endParaRPr lang="es-EC" altLang="es-EC" sz="1000" dirty="0">
                <a:cs typeface="Open Sans SemiBold" panose="020B0706030804020204" pitchFamily="34" charset="0"/>
              </a:endParaRPr>
            </a:p>
          </p:txBody>
        </p:sp>
        <p:sp>
          <p:nvSpPr>
            <p:cNvPr id="63" name="Google Shape;375;p22">
              <a:extLst>
                <a:ext uri="{FF2B5EF4-FFF2-40B4-BE49-F238E27FC236}">
                  <a16:creationId xmlns:a16="http://schemas.microsoft.com/office/drawing/2014/main" id="{3DA34514-8805-44C0-B52A-CA52462EEA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2823" y="4687888"/>
              <a:ext cx="2828925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65280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s-EC" b="1" dirty="0">
                  <a:solidFill>
                    <a:srgbClr val="065280"/>
                  </a:solidFill>
                  <a:latin typeface="Open Sans SemiBold" panose="020B0706030804020204" pitchFamily="34" charset="0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POLÍTICA ECONÓMICA</a:t>
              </a:r>
              <a:endParaRPr lang="es-EC" altLang="es-EC" sz="1000" dirty="0">
                <a:cs typeface="Open Sans SemiBold" panose="020B0706030804020204" pitchFamily="34" charset="0"/>
              </a:endParaRPr>
            </a:p>
          </p:txBody>
        </p:sp>
        <p:sp>
          <p:nvSpPr>
            <p:cNvPr id="64" name="Google Shape;376;p22">
              <a:extLst>
                <a:ext uri="{FF2B5EF4-FFF2-40B4-BE49-F238E27FC236}">
                  <a16:creationId xmlns:a16="http://schemas.microsoft.com/office/drawing/2014/main" id="{06C130CD-9BFA-4F51-B2DD-ED33B4C1E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4950" y="620713"/>
              <a:ext cx="560388" cy="161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64D1DA"/>
                </a:buClr>
                <a:buSzPts val="10500"/>
                <a:buFont typeface="Montserrat" panose="00000500000000000000" pitchFamily="50" charset="0"/>
                <a:buNone/>
              </a:pPr>
              <a:r>
                <a:rPr lang="en-US" altLang="es-EC" sz="7200" dirty="0">
                  <a:solidFill>
                    <a:srgbClr val="64D1DA"/>
                  </a:solidFill>
                  <a:latin typeface="Montserrat" panose="00000500000000000000" pitchFamily="50" charset="0"/>
                  <a:sym typeface="Montserrat" panose="00000500000000000000" pitchFamily="50" charset="0"/>
                </a:rPr>
                <a:t>1</a:t>
              </a:r>
              <a:endParaRPr lang="es-EC" altLang="es-EC" sz="1000" dirty="0"/>
            </a:p>
          </p:txBody>
        </p:sp>
        <p:sp>
          <p:nvSpPr>
            <p:cNvPr id="65" name="Google Shape;377;p22">
              <a:extLst>
                <a:ext uri="{FF2B5EF4-FFF2-40B4-BE49-F238E27FC236}">
                  <a16:creationId xmlns:a16="http://schemas.microsoft.com/office/drawing/2014/main" id="{529E26E5-90DC-4838-8ECE-093E40936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3188" y="2541588"/>
              <a:ext cx="838200" cy="161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34B2E3"/>
                </a:buClr>
                <a:buSzPts val="10500"/>
                <a:buFont typeface="Montserrat" panose="00000500000000000000" pitchFamily="50" charset="0"/>
                <a:buNone/>
              </a:pPr>
              <a:r>
                <a:rPr lang="en-US" altLang="es-EC" sz="7200">
                  <a:solidFill>
                    <a:srgbClr val="34B2E3"/>
                  </a:solidFill>
                  <a:latin typeface="Montserrat" panose="00000500000000000000" pitchFamily="50" charset="0"/>
                  <a:sym typeface="Montserrat" panose="00000500000000000000" pitchFamily="50" charset="0"/>
                </a:rPr>
                <a:t>2</a:t>
              </a:r>
              <a:endParaRPr lang="es-EC" altLang="es-EC" sz="1000"/>
            </a:p>
          </p:txBody>
        </p:sp>
        <p:sp>
          <p:nvSpPr>
            <p:cNvPr id="66" name="Google Shape;378;p22">
              <a:extLst>
                <a:ext uri="{FF2B5EF4-FFF2-40B4-BE49-F238E27FC236}">
                  <a16:creationId xmlns:a16="http://schemas.microsoft.com/office/drawing/2014/main" id="{C90A8CC9-C6C3-4487-AAD5-690151A236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3188" y="4456113"/>
              <a:ext cx="793750" cy="161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65280"/>
                </a:buClr>
                <a:buSzPts val="10500"/>
                <a:buFont typeface="Montserrat" panose="00000500000000000000" pitchFamily="50" charset="0"/>
                <a:buNone/>
              </a:pPr>
              <a:r>
                <a:rPr lang="en-US" altLang="es-EC" sz="7200">
                  <a:solidFill>
                    <a:srgbClr val="065280"/>
                  </a:solidFill>
                  <a:latin typeface="Montserrat" panose="00000500000000000000" pitchFamily="50" charset="0"/>
                  <a:sym typeface="Montserrat" panose="00000500000000000000" pitchFamily="50" charset="0"/>
                </a:rPr>
                <a:t>3</a:t>
              </a:r>
              <a:endParaRPr lang="es-EC" altLang="es-EC" sz="1000"/>
            </a:p>
          </p:txBody>
        </p:sp>
        <p:sp>
          <p:nvSpPr>
            <p:cNvPr id="67" name="Google Shape;379;p22">
              <a:extLst>
                <a:ext uri="{FF2B5EF4-FFF2-40B4-BE49-F238E27FC236}">
                  <a16:creationId xmlns:a16="http://schemas.microsoft.com/office/drawing/2014/main" id="{A1FC1829-9451-4908-B1C2-9DBD7D06C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250" y="2290763"/>
              <a:ext cx="2597150" cy="3446462"/>
            </a:xfrm>
            <a:custGeom>
              <a:avLst/>
              <a:gdLst>
                <a:gd name="T0" fmla="*/ 1151228435 w 654"/>
                <a:gd name="T1" fmla="*/ 2147483646 h 867"/>
                <a:gd name="T2" fmla="*/ 693891764 w 654"/>
                <a:gd name="T3" fmla="*/ 2147483646 h 867"/>
                <a:gd name="T4" fmla="*/ 2147483646 w 654"/>
                <a:gd name="T5" fmla="*/ 2147483646 h 867"/>
                <a:gd name="T6" fmla="*/ 2147483646 w 654"/>
                <a:gd name="T7" fmla="*/ 2147483646 h 867"/>
                <a:gd name="T8" fmla="*/ 2147483646 w 654"/>
                <a:gd name="T9" fmla="*/ 2147483646 h 867"/>
                <a:gd name="T10" fmla="*/ 2147483646 w 654"/>
                <a:gd name="T11" fmla="*/ 2147483646 h 867"/>
                <a:gd name="T12" fmla="*/ 2147483646 w 654"/>
                <a:gd name="T13" fmla="*/ 2147483646 h 867"/>
                <a:gd name="T14" fmla="*/ 2147483646 w 654"/>
                <a:gd name="T15" fmla="*/ 2022639902 h 867"/>
                <a:gd name="T16" fmla="*/ 2147483646 w 654"/>
                <a:gd name="T17" fmla="*/ 1675000408 h 867"/>
                <a:gd name="T18" fmla="*/ 2147483646 w 654"/>
                <a:gd name="T19" fmla="*/ 0 h 867"/>
                <a:gd name="T20" fmla="*/ 2147483646 w 654"/>
                <a:gd name="T21" fmla="*/ 1437969686 h 867"/>
                <a:gd name="T22" fmla="*/ 1151228435 w 654"/>
                <a:gd name="T23" fmla="*/ 2147483646 h 8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54" h="867" extrusionOk="0">
                  <a:moveTo>
                    <a:pt x="73" y="465"/>
                  </a:moveTo>
                  <a:cubicBezTo>
                    <a:pt x="10" y="573"/>
                    <a:pt x="0" y="674"/>
                    <a:pt x="44" y="750"/>
                  </a:cubicBezTo>
                  <a:cubicBezTo>
                    <a:pt x="87" y="825"/>
                    <a:pt x="180" y="867"/>
                    <a:pt x="305" y="867"/>
                  </a:cubicBezTo>
                  <a:cubicBezTo>
                    <a:pt x="520" y="867"/>
                    <a:pt x="520" y="867"/>
                    <a:pt x="520" y="867"/>
                  </a:cubicBezTo>
                  <a:cubicBezTo>
                    <a:pt x="478" y="847"/>
                    <a:pt x="434" y="814"/>
                    <a:pt x="406" y="760"/>
                  </a:cubicBezTo>
                  <a:cubicBezTo>
                    <a:pt x="351" y="651"/>
                    <a:pt x="408" y="554"/>
                    <a:pt x="410" y="550"/>
                  </a:cubicBezTo>
                  <a:cubicBezTo>
                    <a:pt x="428" y="519"/>
                    <a:pt x="428" y="519"/>
                    <a:pt x="428" y="519"/>
                  </a:cubicBezTo>
                  <a:cubicBezTo>
                    <a:pt x="654" y="128"/>
                    <a:pt x="654" y="128"/>
                    <a:pt x="654" y="128"/>
                  </a:cubicBezTo>
                  <a:cubicBezTo>
                    <a:pt x="642" y="106"/>
                    <a:pt x="642" y="106"/>
                    <a:pt x="642" y="106"/>
                  </a:cubicBezTo>
                  <a:cubicBezTo>
                    <a:pt x="636" y="98"/>
                    <a:pt x="563" y="0"/>
                    <a:pt x="461" y="0"/>
                  </a:cubicBezTo>
                  <a:cubicBezTo>
                    <a:pt x="359" y="0"/>
                    <a:pt x="307" y="63"/>
                    <a:pt x="289" y="91"/>
                  </a:cubicBezTo>
                  <a:lnTo>
                    <a:pt x="73" y="465"/>
                  </a:lnTo>
                  <a:close/>
                </a:path>
              </a:pathLst>
            </a:custGeom>
            <a:solidFill>
              <a:srgbClr val="0652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000"/>
            </a:p>
          </p:txBody>
        </p:sp>
        <p:sp>
          <p:nvSpPr>
            <p:cNvPr id="68" name="Google Shape;380;p22">
              <a:extLst>
                <a:ext uri="{FF2B5EF4-FFF2-40B4-BE49-F238E27FC236}">
                  <a16:creationId xmlns:a16="http://schemas.microsoft.com/office/drawing/2014/main" id="{FF2ED39D-242C-4511-96DA-BCA9E015C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3" y="3419475"/>
              <a:ext cx="3803650" cy="2317750"/>
            </a:xfrm>
            <a:custGeom>
              <a:avLst/>
              <a:gdLst>
                <a:gd name="T0" fmla="*/ 2147483646 w 958"/>
                <a:gd name="T1" fmla="*/ 2147483646 h 583"/>
                <a:gd name="T2" fmla="*/ 2147483646 w 958"/>
                <a:gd name="T3" fmla="*/ 0 h 583"/>
                <a:gd name="T4" fmla="*/ 2147483646 w 958"/>
                <a:gd name="T5" fmla="*/ 2147483646 h 583"/>
                <a:gd name="T6" fmla="*/ 2147483646 w 958"/>
                <a:gd name="T7" fmla="*/ 2147483646 h 583"/>
                <a:gd name="T8" fmla="*/ 2147483646 w 958"/>
                <a:gd name="T9" fmla="*/ 2147483646 h 583"/>
                <a:gd name="T10" fmla="*/ 2147483646 w 958"/>
                <a:gd name="T11" fmla="*/ 2147483646 h 583"/>
                <a:gd name="T12" fmla="*/ 1024666782 w 958"/>
                <a:gd name="T13" fmla="*/ 2147483646 h 583"/>
                <a:gd name="T14" fmla="*/ 803971704 w 958"/>
                <a:gd name="T15" fmla="*/ 2147483646 h 583"/>
                <a:gd name="T16" fmla="*/ 756680185 w 958"/>
                <a:gd name="T17" fmla="*/ 2147483646 h 583"/>
                <a:gd name="T18" fmla="*/ 2147483646 w 958"/>
                <a:gd name="T19" fmla="*/ 2147483646 h 583"/>
                <a:gd name="T20" fmla="*/ 2147483646 w 958"/>
                <a:gd name="T21" fmla="*/ 2147483646 h 583"/>
                <a:gd name="T22" fmla="*/ 2147483646 w 958"/>
                <a:gd name="T23" fmla="*/ 2147483646 h 583"/>
                <a:gd name="T24" fmla="*/ 2147483646 w 958"/>
                <a:gd name="T25" fmla="*/ 2147483646 h 5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8" h="583" extrusionOk="0">
                  <a:moveTo>
                    <a:pt x="885" y="181"/>
                  </a:moveTo>
                  <a:cubicBezTo>
                    <a:pt x="781" y="0"/>
                    <a:pt x="781" y="0"/>
                    <a:pt x="781" y="0"/>
                  </a:cubicBezTo>
                  <a:cubicBezTo>
                    <a:pt x="785" y="47"/>
                    <a:pt x="781" y="102"/>
                    <a:pt x="752" y="152"/>
                  </a:cubicBezTo>
                  <a:cubicBezTo>
                    <a:pt x="693" y="255"/>
                    <a:pt x="567" y="258"/>
                    <a:pt x="553" y="258"/>
                  </a:cubicBezTo>
                  <a:cubicBezTo>
                    <a:pt x="553" y="258"/>
                    <a:pt x="553" y="258"/>
                    <a:pt x="553" y="258"/>
                  </a:cubicBezTo>
                  <a:cubicBezTo>
                    <a:pt x="517" y="258"/>
                    <a:pt x="517" y="258"/>
                    <a:pt x="517" y="258"/>
                  </a:cubicBezTo>
                  <a:cubicBezTo>
                    <a:pt x="65" y="258"/>
                    <a:pt x="65" y="258"/>
                    <a:pt x="65" y="258"/>
                  </a:cubicBezTo>
                  <a:cubicBezTo>
                    <a:pt x="51" y="281"/>
                    <a:pt x="51" y="281"/>
                    <a:pt x="51" y="281"/>
                  </a:cubicBezTo>
                  <a:cubicBezTo>
                    <a:pt x="49" y="285"/>
                    <a:pt x="0" y="369"/>
                    <a:pt x="48" y="462"/>
                  </a:cubicBezTo>
                  <a:cubicBezTo>
                    <a:pt x="105" y="572"/>
                    <a:pt x="241" y="582"/>
                    <a:pt x="248" y="583"/>
                  </a:cubicBezTo>
                  <a:cubicBezTo>
                    <a:pt x="653" y="583"/>
                    <a:pt x="653" y="583"/>
                    <a:pt x="653" y="583"/>
                  </a:cubicBezTo>
                  <a:cubicBezTo>
                    <a:pt x="778" y="583"/>
                    <a:pt x="871" y="541"/>
                    <a:pt x="914" y="466"/>
                  </a:cubicBezTo>
                  <a:cubicBezTo>
                    <a:pt x="958" y="390"/>
                    <a:pt x="947" y="289"/>
                    <a:pt x="885" y="181"/>
                  </a:cubicBezTo>
                  <a:close/>
                </a:path>
              </a:pathLst>
            </a:custGeom>
            <a:solidFill>
              <a:srgbClr val="34B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000"/>
            </a:p>
          </p:txBody>
        </p:sp>
        <p:sp>
          <p:nvSpPr>
            <p:cNvPr id="69" name="Google Shape;381;p22">
              <a:extLst>
                <a:ext uri="{FF2B5EF4-FFF2-40B4-BE49-F238E27FC236}">
                  <a16:creationId xmlns:a16="http://schemas.microsoft.com/office/drawing/2014/main" id="{B565A060-761E-49DE-B145-BB6052D67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5" y="947738"/>
              <a:ext cx="3284538" cy="3378200"/>
            </a:xfrm>
            <a:custGeom>
              <a:avLst/>
              <a:gdLst>
                <a:gd name="T0" fmla="*/ 2147483646 w 827"/>
                <a:gd name="T1" fmla="*/ 2147483646 h 850"/>
                <a:gd name="T2" fmla="*/ 2147483646 w 827"/>
                <a:gd name="T3" fmla="*/ 0 h 850"/>
                <a:gd name="T4" fmla="*/ 1577384481 w 827"/>
                <a:gd name="T5" fmla="*/ 2147483646 h 850"/>
                <a:gd name="T6" fmla="*/ 0 w 827"/>
                <a:gd name="T7" fmla="*/ 2147483646 h 850"/>
                <a:gd name="T8" fmla="*/ 1908634308 w 827"/>
                <a:gd name="T9" fmla="*/ 2147483646 h 850"/>
                <a:gd name="T10" fmla="*/ 2147483646 w 827"/>
                <a:gd name="T11" fmla="*/ 2147483646 h 850"/>
                <a:gd name="T12" fmla="*/ 2147483646 w 827"/>
                <a:gd name="T13" fmla="*/ 2147483646 h 850"/>
                <a:gd name="T14" fmla="*/ 2147483646 w 827"/>
                <a:gd name="T15" fmla="*/ 2147483646 h 850"/>
                <a:gd name="T16" fmla="*/ 2147483646 w 827"/>
                <a:gd name="T17" fmla="*/ 2147483646 h 850"/>
                <a:gd name="T18" fmla="*/ 2147483646 w 827"/>
                <a:gd name="T19" fmla="*/ 2147483646 h 850"/>
                <a:gd name="T20" fmla="*/ 2147483646 w 827"/>
                <a:gd name="T21" fmla="*/ 2147483646 h 850"/>
                <a:gd name="T22" fmla="*/ 2147483646 w 827"/>
                <a:gd name="T23" fmla="*/ 2147483646 h 850"/>
                <a:gd name="T24" fmla="*/ 2147483646 w 827"/>
                <a:gd name="T25" fmla="*/ 2147483646 h 850"/>
                <a:gd name="T26" fmla="*/ 2147483646 w 827"/>
                <a:gd name="T27" fmla="*/ 2147483646 h 850"/>
                <a:gd name="T28" fmla="*/ 2147483646 w 827"/>
                <a:gd name="T29" fmla="*/ 2147483646 h 85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27" h="850" extrusionOk="0">
                  <a:moveTo>
                    <a:pt x="563" y="168"/>
                  </a:moveTo>
                  <a:cubicBezTo>
                    <a:pt x="501" y="60"/>
                    <a:pt x="419" y="0"/>
                    <a:pt x="331" y="0"/>
                  </a:cubicBezTo>
                  <a:cubicBezTo>
                    <a:pt x="244" y="0"/>
                    <a:pt x="162" y="60"/>
                    <a:pt x="100" y="16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1" y="321"/>
                    <a:pt x="71" y="308"/>
                    <a:pt x="121" y="308"/>
                  </a:cubicBezTo>
                  <a:cubicBezTo>
                    <a:pt x="243" y="308"/>
                    <a:pt x="323" y="422"/>
                    <a:pt x="326" y="427"/>
                  </a:cubicBezTo>
                  <a:cubicBezTo>
                    <a:pt x="327" y="428"/>
                    <a:pt x="327" y="428"/>
                    <a:pt x="327" y="428"/>
                  </a:cubicBezTo>
                  <a:cubicBezTo>
                    <a:pt x="340" y="450"/>
                    <a:pt x="340" y="450"/>
                    <a:pt x="340" y="45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570" y="850"/>
                    <a:pt x="570" y="850"/>
                    <a:pt x="570" y="850"/>
                  </a:cubicBezTo>
                  <a:cubicBezTo>
                    <a:pt x="598" y="850"/>
                    <a:pt x="598" y="850"/>
                    <a:pt x="598" y="850"/>
                  </a:cubicBezTo>
                  <a:cubicBezTo>
                    <a:pt x="598" y="850"/>
                    <a:pt x="598" y="850"/>
                    <a:pt x="598" y="850"/>
                  </a:cubicBezTo>
                  <a:cubicBezTo>
                    <a:pt x="603" y="850"/>
                    <a:pt x="720" y="849"/>
                    <a:pt x="771" y="759"/>
                  </a:cubicBezTo>
                  <a:cubicBezTo>
                    <a:pt x="827" y="662"/>
                    <a:pt x="777" y="540"/>
                    <a:pt x="773" y="530"/>
                  </a:cubicBezTo>
                  <a:lnTo>
                    <a:pt x="563" y="168"/>
                  </a:lnTo>
                  <a:close/>
                </a:path>
              </a:pathLst>
            </a:custGeom>
            <a:solidFill>
              <a:srgbClr val="64D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000"/>
            </a:p>
          </p:txBody>
        </p:sp>
        <p:sp>
          <p:nvSpPr>
            <p:cNvPr id="70" name="Google Shape;382;p22">
              <a:extLst>
                <a:ext uri="{FF2B5EF4-FFF2-40B4-BE49-F238E27FC236}">
                  <a16:creationId xmlns:a16="http://schemas.microsoft.com/office/drawing/2014/main" id="{0353EEE0-E86C-43B2-8A04-1202576E8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950" y="4748213"/>
              <a:ext cx="1393825" cy="706437"/>
            </a:xfrm>
            <a:custGeom>
              <a:avLst/>
              <a:gdLst>
                <a:gd name="T0" fmla="*/ 1734581459 w 351"/>
                <a:gd name="T1" fmla="*/ 2147483646 h 178"/>
                <a:gd name="T2" fmla="*/ 2097269814 w 351"/>
                <a:gd name="T3" fmla="*/ 1795608073 h 178"/>
                <a:gd name="T4" fmla="*/ 2147483646 w 351"/>
                <a:gd name="T5" fmla="*/ 1606596488 h 178"/>
                <a:gd name="T6" fmla="*/ 2147483646 w 351"/>
                <a:gd name="T7" fmla="*/ 31499946 h 178"/>
                <a:gd name="T8" fmla="*/ 2147483646 w 351"/>
                <a:gd name="T9" fmla="*/ 661538563 h 178"/>
                <a:gd name="T10" fmla="*/ 2147483646 w 351"/>
                <a:gd name="T11" fmla="*/ 1685352307 h 178"/>
                <a:gd name="T12" fmla="*/ 2147483646 w 351"/>
                <a:gd name="T13" fmla="*/ 2110627381 h 178"/>
                <a:gd name="T14" fmla="*/ 2147483646 w 351"/>
                <a:gd name="T15" fmla="*/ 2147483646 h 178"/>
                <a:gd name="T16" fmla="*/ 2147483646 w 351"/>
                <a:gd name="T17" fmla="*/ 157507670 h 178"/>
                <a:gd name="T18" fmla="*/ 2147483646 w 351"/>
                <a:gd name="T19" fmla="*/ 1386084956 h 178"/>
                <a:gd name="T20" fmla="*/ 2147483646 w 351"/>
                <a:gd name="T21" fmla="*/ 1858611935 h 178"/>
                <a:gd name="T22" fmla="*/ 1655737028 w 351"/>
                <a:gd name="T23" fmla="*/ 2147483646 h 178"/>
                <a:gd name="T24" fmla="*/ 2147483646 w 351"/>
                <a:gd name="T25" fmla="*/ 2147483646 h 178"/>
                <a:gd name="T26" fmla="*/ 2147483646 w 351"/>
                <a:gd name="T27" fmla="*/ 2147483646 h 178"/>
                <a:gd name="T28" fmla="*/ 2147483646 w 351"/>
                <a:gd name="T29" fmla="*/ 1858611935 h 178"/>
                <a:gd name="T30" fmla="*/ 2147483646 w 351"/>
                <a:gd name="T31" fmla="*/ 1386084956 h 178"/>
                <a:gd name="T32" fmla="*/ 2147483646 w 351"/>
                <a:gd name="T33" fmla="*/ 157507670 h 178"/>
                <a:gd name="T34" fmla="*/ 2147483646 w 351"/>
                <a:gd name="T35" fmla="*/ 2147483646 h 178"/>
                <a:gd name="T36" fmla="*/ 2147483646 w 351"/>
                <a:gd name="T37" fmla="*/ 2147483646 h 178"/>
                <a:gd name="T38" fmla="*/ 2147483646 w 351"/>
                <a:gd name="T39" fmla="*/ 2147483646 h 178"/>
                <a:gd name="T40" fmla="*/ 2147483646 w 351"/>
                <a:gd name="T41" fmla="*/ 2147483646 h 178"/>
                <a:gd name="T42" fmla="*/ 2147483646 w 351"/>
                <a:gd name="T43" fmla="*/ 2142131296 h 178"/>
                <a:gd name="T44" fmla="*/ 2147483646 w 351"/>
                <a:gd name="T45" fmla="*/ 1779856115 h 178"/>
                <a:gd name="T46" fmla="*/ 2147483646 w 351"/>
                <a:gd name="T47" fmla="*/ 960809882 h 178"/>
                <a:gd name="T48" fmla="*/ 2147483646 w 351"/>
                <a:gd name="T49" fmla="*/ 1779856115 h 178"/>
                <a:gd name="T50" fmla="*/ 2147483646 w 351"/>
                <a:gd name="T51" fmla="*/ 2126379339 h 178"/>
                <a:gd name="T52" fmla="*/ 2147483646 w 351"/>
                <a:gd name="T53" fmla="*/ 1968867700 h 178"/>
                <a:gd name="T54" fmla="*/ 2147483646 w 351"/>
                <a:gd name="T55" fmla="*/ 1291577180 h 178"/>
                <a:gd name="T56" fmla="*/ 2147483646 w 351"/>
                <a:gd name="T57" fmla="*/ 834802159 h 178"/>
                <a:gd name="T58" fmla="*/ 2147483646 w 351"/>
                <a:gd name="T59" fmla="*/ 1937367754 h 178"/>
                <a:gd name="T60" fmla="*/ 2147483646 w 351"/>
                <a:gd name="T61" fmla="*/ 2047623519 h 178"/>
                <a:gd name="T62" fmla="*/ 2147483646 w 351"/>
                <a:gd name="T63" fmla="*/ 2147483646 h 178"/>
                <a:gd name="T64" fmla="*/ 1040750464 w 351"/>
                <a:gd name="T65" fmla="*/ 2147483646 h 178"/>
                <a:gd name="T66" fmla="*/ 15768886 w 351"/>
                <a:gd name="T67" fmla="*/ 2147483646 h 178"/>
                <a:gd name="T68" fmla="*/ 630755450 w 351"/>
                <a:gd name="T69" fmla="*/ 1921615796 h 178"/>
                <a:gd name="T70" fmla="*/ 693834966 w 351"/>
                <a:gd name="T71" fmla="*/ 1795608073 h 178"/>
                <a:gd name="T72" fmla="*/ 1040750464 w 351"/>
                <a:gd name="T73" fmla="*/ 614286659 h 178"/>
                <a:gd name="T74" fmla="*/ 1387665961 w 351"/>
                <a:gd name="T75" fmla="*/ 1795608073 h 178"/>
                <a:gd name="T76" fmla="*/ 1450741506 w 351"/>
                <a:gd name="T77" fmla="*/ 1921615796 h 178"/>
                <a:gd name="T78" fmla="*/ 1371897075 w 351"/>
                <a:gd name="T79" fmla="*/ 2063375477 h 178"/>
                <a:gd name="T80" fmla="*/ 1482279279 w 351"/>
                <a:gd name="T81" fmla="*/ 1134069510 h 178"/>
                <a:gd name="T82" fmla="*/ 914599374 w 351"/>
                <a:gd name="T83" fmla="*/ 787546286 h 178"/>
                <a:gd name="T84" fmla="*/ 867292715 w 351"/>
                <a:gd name="T85" fmla="*/ 1890115850 h 178"/>
                <a:gd name="T86" fmla="*/ 536142133 w 351"/>
                <a:gd name="T87" fmla="*/ 2126379339 h 178"/>
                <a:gd name="T88" fmla="*/ 252302180 w 351"/>
                <a:gd name="T89" fmla="*/ 2147483646 h 178"/>
                <a:gd name="T90" fmla="*/ 1419203734 w 351"/>
                <a:gd name="T91" fmla="*/ 2147483646 h 178"/>
                <a:gd name="T92" fmla="*/ 1040750464 w 351"/>
                <a:gd name="T93" fmla="*/ 2147483646 h 17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51" h="178" extrusionOk="0">
                  <a:moveTo>
                    <a:pt x="179" y="178"/>
                  </a:moveTo>
                  <a:cubicBezTo>
                    <a:pt x="159" y="178"/>
                    <a:pt x="142" y="177"/>
                    <a:pt x="125" y="173"/>
                  </a:cubicBezTo>
                  <a:cubicBezTo>
                    <a:pt x="119" y="172"/>
                    <a:pt x="114" y="170"/>
                    <a:pt x="110" y="168"/>
                  </a:cubicBezTo>
                  <a:cubicBezTo>
                    <a:pt x="100" y="163"/>
                    <a:pt x="96" y="156"/>
                    <a:pt x="96" y="152"/>
                  </a:cubicBezTo>
                  <a:cubicBezTo>
                    <a:pt x="95" y="146"/>
                    <a:pt x="97" y="139"/>
                    <a:pt x="102" y="134"/>
                  </a:cubicBezTo>
                  <a:cubicBezTo>
                    <a:pt x="110" y="126"/>
                    <a:pt x="120" y="120"/>
                    <a:pt x="133" y="114"/>
                  </a:cubicBezTo>
                  <a:cubicBezTo>
                    <a:pt x="137" y="112"/>
                    <a:pt x="142" y="110"/>
                    <a:pt x="146" y="109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2" y="106"/>
                    <a:pt x="154" y="104"/>
                    <a:pt x="154" y="102"/>
                  </a:cubicBezTo>
                  <a:cubicBezTo>
                    <a:pt x="155" y="100"/>
                    <a:pt x="154" y="97"/>
                    <a:pt x="152" y="95"/>
                  </a:cubicBezTo>
                  <a:cubicBezTo>
                    <a:pt x="138" y="81"/>
                    <a:pt x="131" y="63"/>
                    <a:pt x="132" y="42"/>
                  </a:cubicBezTo>
                  <a:cubicBezTo>
                    <a:pt x="133" y="21"/>
                    <a:pt x="144" y="7"/>
                    <a:pt x="166" y="2"/>
                  </a:cubicBezTo>
                  <a:cubicBezTo>
                    <a:pt x="171" y="1"/>
                    <a:pt x="175" y="0"/>
                    <a:pt x="179" y="0"/>
                  </a:cubicBezTo>
                  <a:cubicBezTo>
                    <a:pt x="184" y="0"/>
                    <a:pt x="188" y="1"/>
                    <a:pt x="192" y="2"/>
                  </a:cubicBezTo>
                  <a:cubicBezTo>
                    <a:pt x="214" y="7"/>
                    <a:pt x="226" y="21"/>
                    <a:pt x="227" y="42"/>
                  </a:cubicBezTo>
                  <a:cubicBezTo>
                    <a:pt x="227" y="63"/>
                    <a:pt x="221" y="81"/>
                    <a:pt x="207" y="95"/>
                  </a:cubicBezTo>
                  <a:cubicBezTo>
                    <a:pt x="205" y="97"/>
                    <a:pt x="204" y="99"/>
                    <a:pt x="204" y="102"/>
                  </a:cubicBezTo>
                  <a:cubicBezTo>
                    <a:pt x="205" y="104"/>
                    <a:pt x="207" y="106"/>
                    <a:pt x="210" y="107"/>
                  </a:cubicBezTo>
                  <a:cubicBezTo>
                    <a:pt x="213" y="109"/>
                    <a:pt x="213" y="109"/>
                    <a:pt x="213" y="109"/>
                  </a:cubicBezTo>
                  <a:cubicBezTo>
                    <a:pt x="217" y="110"/>
                    <a:pt x="221" y="112"/>
                    <a:pt x="225" y="114"/>
                  </a:cubicBezTo>
                  <a:cubicBezTo>
                    <a:pt x="239" y="120"/>
                    <a:pt x="249" y="126"/>
                    <a:pt x="257" y="134"/>
                  </a:cubicBezTo>
                  <a:cubicBezTo>
                    <a:pt x="261" y="139"/>
                    <a:pt x="263" y="146"/>
                    <a:pt x="262" y="152"/>
                  </a:cubicBezTo>
                  <a:cubicBezTo>
                    <a:pt x="261" y="159"/>
                    <a:pt x="256" y="164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4" y="170"/>
                    <a:pt x="239" y="172"/>
                    <a:pt x="233" y="173"/>
                  </a:cubicBezTo>
                  <a:cubicBezTo>
                    <a:pt x="217" y="177"/>
                    <a:pt x="200" y="178"/>
                    <a:pt x="179" y="178"/>
                  </a:cubicBezTo>
                  <a:close/>
                  <a:moveTo>
                    <a:pt x="179" y="10"/>
                  </a:moveTo>
                  <a:cubicBezTo>
                    <a:pt x="176" y="10"/>
                    <a:pt x="172" y="10"/>
                    <a:pt x="169" y="11"/>
                  </a:cubicBezTo>
                  <a:cubicBezTo>
                    <a:pt x="151" y="16"/>
                    <a:pt x="142" y="25"/>
                    <a:pt x="142" y="42"/>
                  </a:cubicBezTo>
                  <a:cubicBezTo>
                    <a:pt x="141" y="61"/>
                    <a:pt x="146" y="76"/>
                    <a:pt x="159" y="88"/>
                  </a:cubicBezTo>
                  <a:cubicBezTo>
                    <a:pt x="163" y="93"/>
                    <a:pt x="165" y="98"/>
                    <a:pt x="164" y="104"/>
                  </a:cubicBezTo>
                  <a:cubicBezTo>
                    <a:pt x="163" y="109"/>
                    <a:pt x="158" y="114"/>
                    <a:pt x="152" y="116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5" y="119"/>
                    <a:pt x="141" y="121"/>
                    <a:pt x="137" y="122"/>
                  </a:cubicBezTo>
                  <a:cubicBezTo>
                    <a:pt x="125" y="128"/>
                    <a:pt x="116" y="134"/>
                    <a:pt x="109" y="141"/>
                  </a:cubicBezTo>
                  <a:cubicBezTo>
                    <a:pt x="106" y="144"/>
                    <a:pt x="105" y="147"/>
                    <a:pt x="105" y="150"/>
                  </a:cubicBezTo>
                  <a:cubicBezTo>
                    <a:pt x="106" y="154"/>
                    <a:pt x="109" y="157"/>
                    <a:pt x="114" y="159"/>
                  </a:cubicBezTo>
                  <a:cubicBezTo>
                    <a:pt x="118" y="161"/>
                    <a:pt x="122" y="162"/>
                    <a:pt x="127" y="164"/>
                  </a:cubicBezTo>
                  <a:cubicBezTo>
                    <a:pt x="143" y="167"/>
                    <a:pt x="160" y="168"/>
                    <a:pt x="179" y="168"/>
                  </a:cubicBezTo>
                  <a:cubicBezTo>
                    <a:pt x="199" y="168"/>
                    <a:pt x="215" y="167"/>
                    <a:pt x="231" y="164"/>
                  </a:cubicBezTo>
                  <a:cubicBezTo>
                    <a:pt x="236" y="162"/>
                    <a:pt x="241" y="161"/>
                    <a:pt x="245" y="159"/>
                  </a:cubicBezTo>
                  <a:cubicBezTo>
                    <a:pt x="249" y="157"/>
                    <a:pt x="252" y="154"/>
                    <a:pt x="252" y="150"/>
                  </a:cubicBezTo>
                  <a:cubicBezTo>
                    <a:pt x="253" y="147"/>
                    <a:pt x="251" y="143"/>
                    <a:pt x="250" y="141"/>
                  </a:cubicBezTo>
                  <a:cubicBezTo>
                    <a:pt x="243" y="134"/>
                    <a:pt x="234" y="128"/>
                    <a:pt x="221" y="122"/>
                  </a:cubicBezTo>
                  <a:cubicBezTo>
                    <a:pt x="217" y="121"/>
                    <a:pt x="213" y="119"/>
                    <a:pt x="210" y="118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0" y="114"/>
                    <a:pt x="196" y="109"/>
                    <a:pt x="195" y="104"/>
                  </a:cubicBezTo>
                  <a:cubicBezTo>
                    <a:pt x="194" y="98"/>
                    <a:pt x="195" y="93"/>
                    <a:pt x="200" y="88"/>
                  </a:cubicBezTo>
                  <a:cubicBezTo>
                    <a:pt x="212" y="76"/>
                    <a:pt x="218" y="61"/>
                    <a:pt x="217" y="42"/>
                  </a:cubicBezTo>
                  <a:cubicBezTo>
                    <a:pt x="216" y="25"/>
                    <a:pt x="208" y="16"/>
                    <a:pt x="190" y="11"/>
                  </a:cubicBezTo>
                  <a:cubicBezTo>
                    <a:pt x="186" y="10"/>
                    <a:pt x="183" y="10"/>
                    <a:pt x="179" y="10"/>
                  </a:cubicBezTo>
                  <a:close/>
                  <a:moveTo>
                    <a:pt x="247" y="163"/>
                  </a:moveTo>
                  <a:cubicBezTo>
                    <a:pt x="247" y="163"/>
                    <a:pt x="247" y="163"/>
                    <a:pt x="247" y="163"/>
                  </a:cubicBezTo>
                  <a:close/>
                  <a:moveTo>
                    <a:pt x="292" y="178"/>
                  </a:moveTo>
                  <a:cubicBezTo>
                    <a:pt x="289" y="178"/>
                    <a:pt x="289" y="178"/>
                    <a:pt x="289" y="178"/>
                  </a:cubicBezTo>
                  <a:cubicBezTo>
                    <a:pt x="279" y="178"/>
                    <a:pt x="276" y="178"/>
                    <a:pt x="266" y="177"/>
                  </a:cubicBezTo>
                  <a:cubicBezTo>
                    <a:pt x="263" y="176"/>
                    <a:pt x="261" y="174"/>
                    <a:pt x="262" y="171"/>
                  </a:cubicBezTo>
                  <a:cubicBezTo>
                    <a:pt x="262" y="169"/>
                    <a:pt x="264" y="167"/>
                    <a:pt x="267" y="167"/>
                  </a:cubicBezTo>
                  <a:cubicBezTo>
                    <a:pt x="277" y="168"/>
                    <a:pt x="279" y="168"/>
                    <a:pt x="289" y="168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305" y="168"/>
                    <a:pt x="317" y="168"/>
                    <a:pt x="328" y="165"/>
                  </a:cubicBezTo>
                  <a:cubicBezTo>
                    <a:pt x="331" y="164"/>
                    <a:pt x="334" y="163"/>
                    <a:pt x="337" y="162"/>
                  </a:cubicBezTo>
                  <a:cubicBezTo>
                    <a:pt x="339" y="161"/>
                    <a:pt x="341" y="159"/>
                    <a:pt x="341" y="157"/>
                  </a:cubicBezTo>
                  <a:cubicBezTo>
                    <a:pt x="341" y="155"/>
                    <a:pt x="341" y="153"/>
                    <a:pt x="340" y="152"/>
                  </a:cubicBezTo>
                  <a:cubicBezTo>
                    <a:pt x="335" y="147"/>
                    <a:pt x="329" y="143"/>
                    <a:pt x="320" y="139"/>
                  </a:cubicBezTo>
                  <a:cubicBezTo>
                    <a:pt x="318" y="138"/>
                    <a:pt x="315" y="137"/>
                    <a:pt x="312" y="136"/>
                  </a:cubicBezTo>
                  <a:cubicBezTo>
                    <a:pt x="310" y="135"/>
                    <a:pt x="310" y="135"/>
                    <a:pt x="310" y="135"/>
                  </a:cubicBezTo>
                  <a:cubicBezTo>
                    <a:pt x="305" y="133"/>
                    <a:pt x="302" y="129"/>
                    <a:pt x="301" y="125"/>
                  </a:cubicBezTo>
                  <a:cubicBezTo>
                    <a:pt x="300" y="121"/>
                    <a:pt x="302" y="116"/>
                    <a:pt x="305" y="113"/>
                  </a:cubicBezTo>
                  <a:cubicBezTo>
                    <a:pt x="313" y="105"/>
                    <a:pt x="317" y="95"/>
                    <a:pt x="317" y="82"/>
                  </a:cubicBezTo>
                  <a:cubicBezTo>
                    <a:pt x="316" y="71"/>
                    <a:pt x="310" y="65"/>
                    <a:pt x="299" y="62"/>
                  </a:cubicBezTo>
                  <a:cubicBezTo>
                    <a:pt x="296" y="61"/>
                    <a:pt x="294" y="61"/>
                    <a:pt x="292" y="61"/>
                  </a:cubicBezTo>
                  <a:cubicBezTo>
                    <a:pt x="290" y="61"/>
                    <a:pt x="287" y="61"/>
                    <a:pt x="285" y="62"/>
                  </a:cubicBezTo>
                  <a:cubicBezTo>
                    <a:pt x="273" y="65"/>
                    <a:pt x="267" y="71"/>
                    <a:pt x="267" y="82"/>
                  </a:cubicBezTo>
                  <a:cubicBezTo>
                    <a:pt x="267" y="95"/>
                    <a:pt x="270" y="105"/>
                    <a:pt x="279" y="113"/>
                  </a:cubicBezTo>
                  <a:cubicBezTo>
                    <a:pt x="282" y="117"/>
                    <a:pt x="284" y="121"/>
                    <a:pt x="283" y="126"/>
                  </a:cubicBezTo>
                  <a:cubicBezTo>
                    <a:pt x="282" y="129"/>
                    <a:pt x="279" y="133"/>
                    <a:pt x="275" y="134"/>
                  </a:cubicBezTo>
                  <a:cubicBezTo>
                    <a:pt x="274" y="135"/>
                    <a:pt x="274" y="135"/>
                    <a:pt x="274" y="135"/>
                  </a:cubicBezTo>
                  <a:cubicBezTo>
                    <a:pt x="272" y="135"/>
                    <a:pt x="269" y="134"/>
                    <a:pt x="268" y="132"/>
                  </a:cubicBezTo>
                  <a:cubicBezTo>
                    <a:pt x="267" y="129"/>
                    <a:pt x="268" y="126"/>
                    <a:pt x="271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3" y="125"/>
                    <a:pt x="274" y="124"/>
                    <a:pt x="274" y="124"/>
                  </a:cubicBezTo>
                  <a:cubicBezTo>
                    <a:pt x="274" y="123"/>
                    <a:pt x="273" y="122"/>
                    <a:pt x="272" y="120"/>
                  </a:cubicBezTo>
                  <a:cubicBezTo>
                    <a:pt x="262" y="110"/>
                    <a:pt x="257" y="97"/>
                    <a:pt x="257" y="82"/>
                  </a:cubicBezTo>
                  <a:cubicBezTo>
                    <a:pt x="258" y="71"/>
                    <a:pt x="262" y="58"/>
                    <a:pt x="283" y="53"/>
                  </a:cubicBezTo>
                  <a:cubicBezTo>
                    <a:pt x="286" y="52"/>
                    <a:pt x="289" y="51"/>
                    <a:pt x="292" y="51"/>
                  </a:cubicBezTo>
                  <a:cubicBezTo>
                    <a:pt x="295" y="51"/>
                    <a:pt x="298" y="52"/>
                    <a:pt x="301" y="53"/>
                  </a:cubicBezTo>
                  <a:cubicBezTo>
                    <a:pt x="321" y="58"/>
                    <a:pt x="326" y="71"/>
                    <a:pt x="326" y="82"/>
                  </a:cubicBezTo>
                  <a:cubicBezTo>
                    <a:pt x="327" y="97"/>
                    <a:pt x="322" y="110"/>
                    <a:pt x="312" y="120"/>
                  </a:cubicBezTo>
                  <a:cubicBezTo>
                    <a:pt x="311" y="121"/>
                    <a:pt x="310" y="122"/>
                    <a:pt x="311" y="123"/>
                  </a:cubicBezTo>
                  <a:cubicBezTo>
                    <a:pt x="311" y="124"/>
                    <a:pt x="312" y="125"/>
                    <a:pt x="314" y="126"/>
                  </a:cubicBezTo>
                  <a:cubicBezTo>
                    <a:pt x="316" y="127"/>
                    <a:pt x="316" y="127"/>
                    <a:pt x="316" y="127"/>
                  </a:cubicBezTo>
                  <a:cubicBezTo>
                    <a:pt x="319" y="128"/>
                    <a:pt x="321" y="129"/>
                    <a:pt x="324" y="130"/>
                  </a:cubicBezTo>
                  <a:cubicBezTo>
                    <a:pt x="334" y="135"/>
                    <a:pt x="341" y="139"/>
                    <a:pt x="347" y="145"/>
                  </a:cubicBezTo>
                  <a:cubicBezTo>
                    <a:pt x="350" y="148"/>
                    <a:pt x="351" y="154"/>
                    <a:pt x="351" y="159"/>
                  </a:cubicBezTo>
                  <a:cubicBezTo>
                    <a:pt x="350" y="164"/>
                    <a:pt x="346" y="168"/>
                    <a:pt x="341" y="171"/>
                  </a:cubicBezTo>
                  <a:cubicBezTo>
                    <a:pt x="338" y="172"/>
                    <a:pt x="334" y="174"/>
                    <a:pt x="330" y="174"/>
                  </a:cubicBezTo>
                  <a:cubicBezTo>
                    <a:pt x="318" y="177"/>
                    <a:pt x="306" y="178"/>
                    <a:pt x="292" y="178"/>
                  </a:cubicBezTo>
                  <a:close/>
                  <a:moveTo>
                    <a:pt x="66" y="178"/>
                  </a:moveTo>
                  <a:cubicBezTo>
                    <a:pt x="50" y="178"/>
                    <a:pt x="37" y="177"/>
                    <a:pt x="24" y="174"/>
                  </a:cubicBezTo>
                  <a:cubicBezTo>
                    <a:pt x="20" y="173"/>
                    <a:pt x="16" y="172"/>
                    <a:pt x="12" y="170"/>
                  </a:cubicBezTo>
                  <a:cubicBezTo>
                    <a:pt x="6" y="167"/>
                    <a:pt x="2" y="162"/>
                    <a:pt x="1" y="157"/>
                  </a:cubicBezTo>
                  <a:cubicBezTo>
                    <a:pt x="0" y="152"/>
                    <a:pt x="2" y="147"/>
                    <a:pt x="6" y="142"/>
                  </a:cubicBezTo>
                  <a:cubicBezTo>
                    <a:pt x="12" y="136"/>
                    <a:pt x="20" y="131"/>
                    <a:pt x="30" y="126"/>
                  </a:cubicBezTo>
                  <a:cubicBezTo>
                    <a:pt x="33" y="125"/>
                    <a:pt x="36" y="124"/>
                    <a:pt x="40" y="12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4" y="121"/>
                    <a:pt x="45" y="119"/>
                    <a:pt x="46" y="118"/>
                  </a:cubicBezTo>
                  <a:cubicBezTo>
                    <a:pt x="46" y="116"/>
                    <a:pt x="45" y="115"/>
                    <a:pt x="44" y="114"/>
                  </a:cubicBezTo>
                  <a:cubicBezTo>
                    <a:pt x="33" y="103"/>
                    <a:pt x="28" y="89"/>
                    <a:pt x="28" y="72"/>
                  </a:cubicBezTo>
                  <a:cubicBezTo>
                    <a:pt x="29" y="60"/>
                    <a:pt x="34" y="46"/>
                    <a:pt x="56" y="40"/>
                  </a:cubicBezTo>
                  <a:cubicBezTo>
                    <a:pt x="59" y="39"/>
                    <a:pt x="63" y="39"/>
                    <a:pt x="66" y="39"/>
                  </a:cubicBezTo>
                  <a:cubicBezTo>
                    <a:pt x="69" y="39"/>
                    <a:pt x="73" y="39"/>
                    <a:pt x="76" y="40"/>
                  </a:cubicBezTo>
                  <a:cubicBezTo>
                    <a:pt x="98" y="46"/>
                    <a:pt x="103" y="60"/>
                    <a:pt x="104" y="72"/>
                  </a:cubicBezTo>
                  <a:cubicBezTo>
                    <a:pt x="104" y="89"/>
                    <a:pt x="99" y="103"/>
                    <a:pt x="88" y="114"/>
                  </a:cubicBezTo>
                  <a:cubicBezTo>
                    <a:pt x="87" y="115"/>
                    <a:pt x="86" y="116"/>
                    <a:pt x="86" y="118"/>
                  </a:cubicBezTo>
                  <a:cubicBezTo>
                    <a:pt x="87" y="119"/>
                    <a:pt x="88" y="121"/>
                    <a:pt x="90" y="121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5" y="123"/>
                    <a:pt x="96" y="126"/>
                    <a:pt x="95" y="129"/>
                  </a:cubicBezTo>
                  <a:cubicBezTo>
                    <a:pt x="94" y="131"/>
                    <a:pt x="91" y="132"/>
                    <a:pt x="89" y="131"/>
                  </a:cubicBezTo>
                  <a:cubicBezTo>
                    <a:pt x="87" y="131"/>
                    <a:pt x="87" y="131"/>
                    <a:pt x="87" y="131"/>
                  </a:cubicBezTo>
                  <a:cubicBezTo>
                    <a:pt x="81" y="128"/>
                    <a:pt x="78" y="125"/>
                    <a:pt x="77" y="120"/>
                  </a:cubicBezTo>
                  <a:cubicBezTo>
                    <a:pt x="76" y="115"/>
                    <a:pt x="77" y="111"/>
                    <a:pt x="81" y="107"/>
                  </a:cubicBezTo>
                  <a:cubicBezTo>
                    <a:pt x="90" y="98"/>
                    <a:pt x="95" y="87"/>
                    <a:pt x="94" y="72"/>
                  </a:cubicBezTo>
                  <a:cubicBezTo>
                    <a:pt x="94" y="60"/>
                    <a:pt x="87" y="53"/>
                    <a:pt x="74" y="50"/>
                  </a:cubicBezTo>
                  <a:cubicBezTo>
                    <a:pt x="71" y="49"/>
                    <a:pt x="69" y="49"/>
                    <a:pt x="66" y="49"/>
                  </a:cubicBezTo>
                  <a:cubicBezTo>
                    <a:pt x="64" y="49"/>
                    <a:pt x="61" y="49"/>
                    <a:pt x="58" y="50"/>
                  </a:cubicBezTo>
                  <a:cubicBezTo>
                    <a:pt x="45" y="53"/>
                    <a:pt x="39" y="60"/>
                    <a:pt x="38" y="72"/>
                  </a:cubicBezTo>
                  <a:cubicBezTo>
                    <a:pt x="38" y="86"/>
                    <a:pt x="42" y="98"/>
                    <a:pt x="51" y="107"/>
                  </a:cubicBezTo>
                  <a:cubicBezTo>
                    <a:pt x="55" y="111"/>
                    <a:pt x="56" y="115"/>
                    <a:pt x="55" y="120"/>
                  </a:cubicBezTo>
                  <a:cubicBezTo>
                    <a:pt x="54" y="125"/>
                    <a:pt x="51" y="128"/>
                    <a:pt x="46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0" y="133"/>
                    <a:pt x="37" y="134"/>
                    <a:pt x="34" y="135"/>
                  </a:cubicBezTo>
                  <a:cubicBezTo>
                    <a:pt x="25" y="140"/>
                    <a:pt x="18" y="144"/>
                    <a:pt x="13" y="149"/>
                  </a:cubicBezTo>
                  <a:cubicBezTo>
                    <a:pt x="11" y="151"/>
                    <a:pt x="10" y="153"/>
                    <a:pt x="10" y="155"/>
                  </a:cubicBezTo>
                  <a:cubicBezTo>
                    <a:pt x="11" y="157"/>
                    <a:pt x="13" y="160"/>
                    <a:pt x="16" y="161"/>
                  </a:cubicBezTo>
                  <a:cubicBezTo>
                    <a:pt x="19" y="163"/>
                    <a:pt x="23" y="164"/>
                    <a:pt x="26" y="165"/>
                  </a:cubicBezTo>
                  <a:cubicBezTo>
                    <a:pt x="38" y="168"/>
                    <a:pt x="51" y="168"/>
                    <a:pt x="66" y="168"/>
                  </a:cubicBezTo>
                  <a:cubicBezTo>
                    <a:pt x="75" y="168"/>
                    <a:pt x="83" y="168"/>
                    <a:pt x="90" y="167"/>
                  </a:cubicBezTo>
                  <a:cubicBezTo>
                    <a:pt x="92" y="167"/>
                    <a:pt x="95" y="169"/>
                    <a:pt x="95" y="172"/>
                  </a:cubicBezTo>
                  <a:cubicBezTo>
                    <a:pt x="95" y="174"/>
                    <a:pt x="93" y="177"/>
                    <a:pt x="91" y="177"/>
                  </a:cubicBezTo>
                  <a:cubicBezTo>
                    <a:pt x="83" y="178"/>
                    <a:pt x="76" y="178"/>
                    <a:pt x="66" y="1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000"/>
            </a:p>
          </p:txBody>
        </p:sp>
        <p:sp>
          <p:nvSpPr>
            <p:cNvPr id="71" name="Google Shape;383;p22">
              <a:extLst>
                <a:ext uri="{FF2B5EF4-FFF2-40B4-BE49-F238E27FC236}">
                  <a16:creationId xmlns:a16="http://schemas.microsoft.com/office/drawing/2014/main" id="{2156150D-1663-45DE-8115-01984115A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7063" y="3490913"/>
              <a:ext cx="833437" cy="723900"/>
            </a:xfrm>
            <a:custGeom>
              <a:avLst/>
              <a:gdLst>
                <a:gd name="T0" fmla="*/ 378023211 w 210"/>
                <a:gd name="T1" fmla="*/ 2147483646 h 182"/>
                <a:gd name="T2" fmla="*/ 0 w 210"/>
                <a:gd name="T3" fmla="*/ 1866794911 h 182"/>
                <a:gd name="T4" fmla="*/ 141759696 w 210"/>
                <a:gd name="T5" fmla="*/ 1866794911 h 182"/>
                <a:gd name="T6" fmla="*/ 378023211 w 210"/>
                <a:gd name="T7" fmla="*/ 2147483646 h 182"/>
                <a:gd name="T8" fmla="*/ 2147483646 w 210"/>
                <a:gd name="T9" fmla="*/ 2147483646 h 182"/>
                <a:gd name="T10" fmla="*/ 2147483646 w 210"/>
                <a:gd name="T11" fmla="*/ 1803513323 h 182"/>
                <a:gd name="T12" fmla="*/ 2147483646 w 210"/>
                <a:gd name="T13" fmla="*/ 2147483646 h 182"/>
                <a:gd name="T14" fmla="*/ 1795608267 w 210"/>
                <a:gd name="T15" fmla="*/ 2056635697 h 182"/>
                <a:gd name="T16" fmla="*/ 1338833197 w 210"/>
                <a:gd name="T17" fmla="*/ 1850972525 h 182"/>
                <a:gd name="T18" fmla="*/ 1527844802 w 210"/>
                <a:gd name="T19" fmla="*/ 1328905391 h 182"/>
                <a:gd name="T20" fmla="*/ 1984619872 w 210"/>
                <a:gd name="T21" fmla="*/ 1534568563 h 182"/>
                <a:gd name="T22" fmla="*/ 1795608267 w 210"/>
                <a:gd name="T23" fmla="*/ 2056635697 h 182"/>
                <a:gd name="T24" fmla="*/ 1480588924 w 210"/>
                <a:gd name="T25" fmla="*/ 1534568563 h 182"/>
                <a:gd name="T26" fmla="*/ 1527844802 w 210"/>
                <a:gd name="T27" fmla="*/ 1914254113 h 182"/>
                <a:gd name="T28" fmla="*/ 1842860176 w 210"/>
                <a:gd name="T29" fmla="*/ 1850972525 h 182"/>
                <a:gd name="T30" fmla="*/ 1795608267 w 210"/>
                <a:gd name="T31" fmla="*/ 1471286975 h 182"/>
                <a:gd name="T32" fmla="*/ 2147483646 w 210"/>
                <a:gd name="T33" fmla="*/ 1771872529 h 182"/>
                <a:gd name="T34" fmla="*/ 2110627609 w 210"/>
                <a:gd name="T35" fmla="*/ 1692772533 h 182"/>
                <a:gd name="T36" fmla="*/ 2147483646 w 210"/>
                <a:gd name="T37" fmla="*/ 1629490945 h 182"/>
                <a:gd name="T38" fmla="*/ 2147483646 w 210"/>
                <a:gd name="T39" fmla="*/ 885934276 h 182"/>
                <a:gd name="T40" fmla="*/ 378023211 w 210"/>
                <a:gd name="T41" fmla="*/ 648630310 h 182"/>
                <a:gd name="T42" fmla="*/ 141759696 w 210"/>
                <a:gd name="T43" fmla="*/ 1392186979 h 182"/>
                <a:gd name="T44" fmla="*/ 1134069632 w 210"/>
                <a:gd name="T45" fmla="*/ 1629490945 h 182"/>
                <a:gd name="T46" fmla="*/ 1134069632 w 210"/>
                <a:gd name="T47" fmla="*/ 1771872529 h 182"/>
                <a:gd name="T48" fmla="*/ 0 w 210"/>
                <a:gd name="T49" fmla="*/ 1392186979 h 182"/>
                <a:gd name="T50" fmla="*/ 378023211 w 210"/>
                <a:gd name="T51" fmla="*/ 506248726 h 182"/>
                <a:gd name="T52" fmla="*/ 2147483646 w 210"/>
                <a:gd name="T53" fmla="*/ 885934276 h 182"/>
                <a:gd name="T54" fmla="*/ 2147483646 w 210"/>
                <a:gd name="T55" fmla="*/ 1471286975 h 182"/>
                <a:gd name="T56" fmla="*/ 2147483646 w 210"/>
                <a:gd name="T57" fmla="*/ 379685550 h 182"/>
                <a:gd name="T58" fmla="*/ 1937367963 w 210"/>
                <a:gd name="T59" fmla="*/ 142381584 h 182"/>
                <a:gd name="T60" fmla="*/ 1181321541 w 210"/>
                <a:gd name="T61" fmla="*/ 316403962 h 182"/>
                <a:gd name="T62" fmla="*/ 1039561845 w 210"/>
                <a:gd name="T63" fmla="*/ 316403962 h 182"/>
                <a:gd name="T64" fmla="*/ 1937367963 w 210"/>
                <a:gd name="T65" fmla="*/ 0 h 182"/>
                <a:gd name="T66" fmla="*/ 2147483646 w 210"/>
                <a:gd name="T67" fmla="*/ 379685550 h 1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0" h="182" extrusionOk="0">
                  <a:moveTo>
                    <a:pt x="186" y="182"/>
                  </a:moveTo>
                  <a:cubicBezTo>
                    <a:pt x="24" y="182"/>
                    <a:pt x="24" y="182"/>
                    <a:pt x="24" y="182"/>
                  </a:cubicBezTo>
                  <a:cubicBezTo>
                    <a:pt x="11" y="182"/>
                    <a:pt x="0" y="172"/>
                    <a:pt x="0" y="15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5"/>
                    <a:pt x="2" y="113"/>
                    <a:pt x="5" y="113"/>
                  </a:cubicBezTo>
                  <a:cubicBezTo>
                    <a:pt x="7" y="113"/>
                    <a:pt x="9" y="115"/>
                    <a:pt x="9" y="11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66"/>
                    <a:pt x="16" y="173"/>
                    <a:pt x="24" y="173"/>
                  </a:cubicBezTo>
                  <a:cubicBezTo>
                    <a:pt x="186" y="173"/>
                    <a:pt x="186" y="173"/>
                    <a:pt x="186" y="173"/>
                  </a:cubicBezTo>
                  <a:cubicBezTo>
                    <a:pt x="194" y="173"/>
                    <a:pt x="201" y="166"/>
                    <a:pt x="201" y="158"/>
                  </a:cubicBezTo>
                  <a:cubicBezTo>
                    <a:pt x="201" y="119"/>
                    <a:pt x="201" y="119"/>
                    <a:pt x="201" y="119"/>
                  </a:cubicBezTo>
                  <a:cubicBezTo>
                    <a:pt x="201" y="116"/>
                    <a:pt x="203" y="114"/>
                    <a:pt x="206" y="114"/>
                  </a:cubicBezTo>
                  <a:cubicBezTo>
                    <a:pt x="208" y="114"/>
                    <a:pt x="210" y="116"/>
                    <a:pt x="210" y="119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0" y="172"/>
                    <a:pt x="199" y="182"/>
                    <a:pt x="186" y="182"/>
                  </a:cubicBezTo>
                  <a:close/>
                  <a:moveTo>
                    <a:pt x="114" y="130"/>
                  </a:moveTo>
                  <a:cubicBezTo>
                    <a:pt x="97" y="130"/>
                    <a:pt x="97" y="130"/>
                    <a:pt x="97" y="130"/>
                  </a:cubicBezTo>
                  <a:cubicBezTo>
                    <a:pt x="90" y="130"/>
                    <a:pt x="85" y="125"/>
                    <a:pt x="85" y="11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0"/>
                    <a:pt x="90" y="84"/>
                    <a:pt x="97" y="84"/>
                  </a:cubicBezTo>
                  <a:cubicBezTo>
                    <a:pt x="114" y="84"/>
                    <a:pt x="114" y="84"/>
                    <a:pt x="114" y="84"/>
                  </a:cubicBezTo>
                  <a:cubicBezTo>
                    <a:pt x="120" y="84"/>
                    <a:pt x="126" y="90"/>
                    <a:pt x="126" y="97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6" y="125"/>
                    <a:pt x="120" y="130"/>
                    <a:pt x="114" y="130"/>
                  </a:cubicBezTo>
                  <a:close/>
                  <a:moveTo>
                    <a:pt x="97" y="93"/>
                  </a:moveTo>
                  <a:cubicBezTo>
                    <a:pt x="96" y="93"/>
                    <a:pt x="94" y="95"/>
                    <a:pt x="94" y="9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4" y="120"/>
                    <a:pt x="96" y="121"/>
                    <a:pt x="97" y="121"/>
                  </a:cubicBezTo>
                  <a:cubicBezTo>
                    <a:pt x="114" y="121"/>
                    <a:pt x="114" y="121"/>
                    <a:pt x="114" y="121"/>
                  </a:cubicBezTo>
                  <a:cubicBezTo>
                    <a:pt x="115" y="121"/>
                    <a:pt x="117" y="120"/>
                    <a:pt x="117" y="117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5"/>
                    <a:pt x="115" y="93"/>
                    <a:pt x="114" y="93"/>
                  </a:cubicBezTo>
                  <a:lnTo>
                    <a:pt x="97" y="93"/>
                  </a:lnTo>
                  <a:close/>
                  <a:moveTo>
                    <a:pt x="186" y="112"/>
                  </a:moveTo>
                  <a:cubicBezTo>
                    <a:pt x="139" y="112"/>
                    <a:pt x="139" y="112"/>
                    <a:pt x="139" y="112"/>
                  </a:cubicBezTo>
                  <a:cubicBezTo>
                    <a:pt x="136" y="112"/>
                    <a:pt x="134" y="110"/>
                    <a:pt x="134" y="107"/>
                  </a:cubicBezTo>
                  <a:cubicBezTo>
                    <a:pt x="134" y="105"/>
                    <a:pt x="136" y="103"/>
                    <a:pt x="139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94" y="103"/>
                    <a:pt x="201" y="96"/>
                    <a:pt x="201" y="88"/>
                  </a:cubicBezTo>
                  <a:cubicBezTo>
                    <a:pt x="201" y="56"/>
                    <a:pt x="201" y="56"/>
                    <a:pt x="201" y="56"/>
                  </a:cubicBezTo>
                  <a:cubicBezTo>
                    <a:pt x="201" y="48"/>
                    <a:pt x="194" y="41"/>
                    <a:pt x="186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6" y="41"/>
                    <a:pt x="9" y="48"/>
                    <a:pt x="9" y="56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96"/>
                    <a:pt x="16" y="103"/>
                    <a:pt x="24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5" y="103"/>
                    <a:pt x="77" y="105"/>
                    <a:pt x="77" y="107"/>
                  </a:cubicBezTo>
                  <a:cubicBezTo>
                    <a:pt x="77" y="110"/>
                    <a:pt x="75" y="112"/>
                    <a:pt x="72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1" y="112"/>
                    <a:pt x="0" y="101"/>
                    <a:pt x="0" y="8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43"/>
                    <a:pt x="11" y="32"/>
                    <a:pt x="24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99" y="32"/>
                    <a:pt x="210" y="43"/>
                    <a:pt x="210" y="56"/>
                  </a:cubicBezTo>
                  <a:cubicBezTo>
                    <a:pt x="210" y="91"/>
                    <a:pt x="210" y="91"/>
                    <a:pt x="210" y="91"/>
                  </a:cubicBezTo>
                  <a:cubicBezTo>
                    <a:pt x="210" y="92"/>
                    <a:pt x="210" y="93"/>
                    <a:pt x="210" y="93"/>
                  </a:cubicBezTo>
                  <a:cubicBezTo>
                    <a:pt x="207" y="104"/>
                    <a:pt x="197" y="112"/>
                    <a:pt x="186" y="112"/>
                  </a:cubicBezTo>
                  <a:close/>
                  <a:moveTo>
                    <a:pt x="140" y="24"/>
                  </a:moveTo>
                  <a:cubicBezTo>
                    <a:pt x="138" y="24"/>
                    <a:pt x="136" y="22"/>
                    <a:pt x="136" y="20"/>
                  </a:cubicBezTo>
                  <a:cubicBezTo>
                    <a:pt x="136" y="14"/>
                    <a:pt x="130" y="9"/>
                    <a:pt x="123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1" y="9"/>
                    <a:pt x="75" y="14"/>
                    <a:pt x="75" y="20"/>
                  </a:cubicBezTo>
                  <a:cubicBezTo>
                    <a:pt x="75" y="22"/>
                    <a:pt x="73" y="24"/>
                    <a:pt x="70" y="24"/>
                  </a:cubicBezTo>
                  <a:cubicBezTo>
                    <a:pt x="68" y="24"/>
                    <a:pt x="66" y="22"/>
                    <a:pt x="66" y="20"/>
                  </a:cubicBezTo>
                  <a:cubicBezTo>
                    <a:pt x="66" y="9"/>
                    <a:pt x="76" y="0"/>
                    <a:pt x="88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5" y="0"/>
                    <a:pt x="145" y="9"/>
                    <a:pt x="145" y="20"/>
                  </a:cubicBezTo>
                  <a:cubicBezTo>
                    <a:pt x="145" y="22"/>
                    <a:pt x="143" y="24"/>
                    <a:pt x="140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000"/>
            </a:p>
          </p:txBody>
        </p:sp>
        <p:sp>
          <p:nvSpPr>
            <p:cNvPr id="72" name="Google Shape;384;p22">
              <a:extLst>
                <a:ext uri="{FF2B5EF4-FFF2-40B4-BE49-F238E27FC236}">
                  <a16:creationId xmlns:a16="http://schemas.microsoft.com/office/drawing/2014/main" id="{20EBF285-1676-42E0-A68B-0CAA6DAD5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713" y="2100263"/>
              <a:ext cx="846137" cy="989012"/>
            </a:xfrm>
            <a:custGeom>
              <a:avLst/>
              <a:gdLst>
                <a:gd name="T0" fmla="*/ 1388689578 w 213"/>
                <a:gd name="T1" fmla="*/ 2147483646 h 249"/>
                <a:gd name="T2" fmla="*/ 1388689578 w 213"/>
                <a:gd name="T3" fmla="*/ 2147483646 h 249"/>
                <a:gd name="T4" fmla="*/ 2004129113 w 213"/>
                <a:gd name="T5" fmla="*/ 2147483646 h 249"/>
                <a:gd name="T6" fmla="*/ 2083034368 w 213"/>
                <a:gd name="T7" fmla="*/ 2147483646 h 249"/>
                <a:gd name="T8" fmla="*/ 1151981759 w 213"/>
                <a:gd name="T9" fmla="*/ 2147483646 h 249"/>
                <a:gd name="T10" fmla="*/ 2083034368 w 213"/>
                <a:gd name="T11" fmla="*/ 2147483646 h 249"/>
                <a:gd name="T12" fmla="*/ 2083034368 w 213"/>
                <a:gd name="T13" fmla="*/ 2147483646 h 249"/>
                <a:gd name="T14" fmla="*/ 1325566964 w 213"/>
                <a:gd name="T15" fmla="*/ 2147483646 h 249"/>
                <a:gd name="T16" fmla="*/ 1073076505 w 213"/>
                <a:gd name="T17" fmla="*/ 2147483646 h 249"/>
                <a:gd name="T18" fmla="*/ 1025736530 w 213"/>
                <a:gd name="T19" fmla="*/ 2147483646 h 249"/>
                <a:gd name="T20" fmla="*/ 568099560 w 213"/>
                <a:gd name="T21" fmla="*/ 1451416815 h 249"/>
                <a:gd name="T22" fmla="*/ 2147483646 w 213"/>
                <a:gd name="T23" fmla="*/ 1451416815 h 249"/>
                <a:gd name="T24" fmla="*/ 2147483646 w 213"/>
                <a:gd name="T25" fmla="*/ 2147483646 h 249"/>
                <a:gd name="T26" fmla="*/ 2147483646 w 213"/>
                <a:gd name="T27" fmla="*/ 2147483646 h 249"/>
                <a:gd name="T28" fmla="*/ 1656958705 w 213"/>
                <a:gd name="T29" fmla="*/ 2147483646 h 249"/>
                <a:gd name="T30" fmla="*/ 1972567806 w 213"/>
                <a:gd name="T31" fmla="*/ 2147483646 h 249"/>
                <a:gd name="T32" fmla="*/ 2083034368 w 213"/>
                <a:gd name="T33" fmla="*/ 2147483646 h 249"/>
                <a:gd name="T34" fmla="*/ 2147483646 w 213"/>
                <a:gd name="T35" fmla="*/ 2147483646 h 249"/>
                <a:gd name="T36" fmla="*/ 1641176065 w 213"/>
                <a:gd name="T37" fmla="*/ 836144109 h 249"/>
                <a:gd name="T38" fmla="*/ 852151326 w 213"/>
                <a:gd name="T39" fmla="*/ 2147483646 h 249"/>
                <a:gd name="T40" fmla="*/ 1199321734 w 213"/>
                <a:gd name="T41" fmla="*/ 2147483646 h 249"/>
                <a:gd name="T42" fmla="*/ 1325566964 w 213"/>
                <a:gd name="T43" fmla="*/ 2147483646 h 249"/>
                <a:gd name="T44" fmla="*/ 362953048 w 213"/>
                <a:gd name="T45" fmla="*/ 1798496476 h 249"/>
                <a:gd name="T46" fmla="*/ 0 w 213"/>
                <a:gd name="T47" fmla="*/ 1719613832 h 249"/>
                <a:gd name="T48" fmla="*/ 362953048 w 213"/>
                <a:gd name="T49" fmla="*/ 1656507717 h 249"/>
                <a:gd name="T50" fmla="*/ 362953048 w 213"/>
                <a:gd name="T51" fmla="*/ 1798496476 h 249"/>
                <a:gd name="T52" fmla="*/ 2147483646 w 213"/>
                <a:gd name="T53" fmla="*/ 1751166890 h 249"/>
                <a:gd name="T54" fmla="*/ 2147483646 w 213"/>
                <a:gd name="T55" fmla="*/ 1593405574 h 249"/>
                <a:gd name="T56" fmla="*/ 2147483646 w 213"/>
                <a:gd name="T57" fmla="*/ 1672284246 h 249"/>
                <a:gd name="T58" fmla="*/ 994175223 w 213"/>
                <a:gd name="T59" fmla="*/ 1688060775 h 249"/>
                <a:gd name="T60" fmla="*/ 915273941 w 213"/>
                <a:gd name="T61" fmla="*/ 1593405574 h 249"/>
                <a:gd name="T62" fmla="*/ 1688520012 w 213"/>
                <a:gd name="T63" fmla="*/ 1057011540 h 249"/>
                <a:gd name="T64" fmla="*/ 1688520012 w 213"/>
                <a:gd name="T65" fmla="*/ 1198996327 h 249"/>
                <a:gd name="T66" fmla="*/ 994175223 w 213"/>
                <a:gd name="T67" fmla="*/ 1688060775 h 249"/>
                <a:gd name="T68" fmla="*/ 2147483646 w 213"/>
                <a:gd name="T69" fmla="*/ 867693195 h 249"/>
                <a:gd name="T70" fmla="*/ 2147483646 w 213"/>
                <a:gd name="T71" fmla="*/ 504840977 h 249"/>
                <a:gd name="T72" fmla="*/ 2147483646 w 213"/>
                <a:gd name="T73" fmla="*/ 615272706 h 249"/>
                <a:gd name="T74" fmla="*/ 2147483646 w 213"/>
                <a:gd name="T75" fmla="*/ 883469723 h 249"/>
                <a:gd name="T76" fmla="*/ 678562149 w 213"/>
                <a:gd name="T77" fmla="*/ 867693195 h 249"/>
                <a:gd name="T78" fmla="*/ 426075663 w 213"/>
                <a:gd name="T79" fmla="*/ 504840977 h 249"/>
                <a:gd name="T80" fmla="*/ 773246071 w 213"/>
                <a:gd name="T81" fmla="*/ 757261465 h 249"/>
                <a:gd name="T82" fmla="*/ 725906097 w 213"/>
                <a:gd name="T83" fmla="*/ 883469723 h 249"/>
                <a:gd name="T84" fmla="*/ 1578053450 w 213"/>
                <a:gd name="T85" fmla="*/ 489064448 h 249"/>
                <a:gd name="T86" fmla="*/ 1641176065 w 213"/>
                <a:gd name="T87" fmla="*/ 0 h 249"/>
                <a:gd name="T88" fmla="*/ 1720081319 w 213"/>
                <a:gd name="T89" fmla="*/ 489064448 h 24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3" h="249" extrusionOk="0">
                  <a:moveTo>
                    <a:pt x="122" y="249"/>
                  </a:moveTo>
                  <a:cubicBezTo>
                    <a:pt x="88" y="249"/>
                    <a:pt x="88" y="249"/>
                    <a:pt x="88" y="249"/>
                  </a:cubicBezTo>
                  <a:cubicBezTo>
                    <a:pt x="85" y="249"/>
                    <a:pt x="83" y="247"/>
                    <a:pt x="83" y="244"/>
                  </a:cubicBezTo>
                  <a:cubicBezTo>
                    <a:pt x="83" y="241"/>
                    <a:pt x="85" y="239"/>
                    <a:pt x="88" y="239"/>
                  </a:cubicBezTo>
                  <a:cubicBezTo>
                    <a:pt x="122" y="239"/>
                    <a:pt x="122" y="239"/>
                    <a:pt x="122" y="239"/>
                  </a:cubicBezTo>
                  <a:cubicBezTo>
                    <a:pt x="125" y="239"/>
                    <a:pt x="127" y="241"/>
                    <a:pt x="127" y="244"/>
                  </a:cubicBezTo>
                  <a:cubicBezTo>
                    <a:pt x="127" y="247"/>
                    <a:pt x="125" y="249"/>
                    <a:pt x="122" y="249"/>
                  </a:cubicBezTo>
                  <a:close/>
                  <a:moveTo>
                    <a:pt x="132" y="233"/>
                  </a:moveTo>
                  <a:cubicBezTo>
                    <a:pt x="78" y="233"/>
                    <a:pt x="78" y="233"/>
                    <a:pt x="78" y="233"/>
                  </a:cubicBezTo>
                  <a:cubicBezTo>
                    <a:pt x="75" y="233"/>
                    <a:pt x="73" y="231"/>
                    <a:pt x="73" y="228"/>
                  </a:cubicBezTo>
                  <a:cubicBezTo>
                    <a:pt x="73" y="225"/>
                    <a:pt x="75" y="223"/>
                    <a:pt x="78" y="223"/>
                  </a:cubicBezTo>
                  <a:cubicBezTo>
                    <a:pt x="132" y="223"/>
                    <a:pt x="132" y="223"/>
                    <a:pt x="132" y="223"/>
                  </a:cubicBezTo>
                  <a:cubicBezTo>
                    <a:pt x="134" y="223"/>
                    <a:pt x="137" y="225"/>
                    <a:pt x="137" y="228"/>
                  </a:cubicBezTo>
                  <a:cubicBezTo>
                    <a:pt x="137" y="231"/>
                    <a:pt x="134" y="233"/>
                    <a:pt x="132" y="233"/>
                  </a:cubicBezTo>
                  <a:close/>
                  <a:moveTo>
                    <a:pt x="105" y="215"/>
                  </a:moveTo>
                  <a:cubicBezTo>
                    <a:pt x="95" y="215"/>
                    <a:pt x="85" y="215"/>
                    <a:pt x="84" y="215"/>
                  </a:cubicBezTo>
                  <a:cubicBezTo>
                    <a:pt x="84" y="215"/>
                    <a:pt x="84" y="215"/>
                    <a:pt x="84" y="215"/>
                  </a:cubicBezTo>
                  <a:cubicBezTo>
                    <a:pt x="74" y="215"/>
                    <a:pt x="70" y="212"/>
                    <a:pt x="68" y="203"/>
                  </a:cubicBezTo>
                  <a:cubicBezTo>
                    <a:pt x="67" y="200"/>
                    <a:pt x="67" y="196"/>
                    <a:pt x="67" y="193"/>
                  </a:cubicBezTo>
                  <a:cubicBezTo>
                    <a:pt x="67" y="188"/>
                    <a:pt x="67" y="183"/>
                    <a:pt x="65" y="180"/>
                  </a:cubicBezTo>
                  <a:cubicBezTo>
                    <a:pt x="57" y="167"/>
                    <a:pt x="53" y="158"/>
                    <a:pt x="46" y="144"/>
                  </a:cubicBezTo>
                  <a:cubicBezTo>
                    <a:pt x="39" y="131"/>
                    <a:pt x="31" y="111"/>
                    <a:pt x="36" y="92"/>
                  </a:cubicBezTo>
                  <a:cubicBezTo>
                    <a:pt x="42" y="68"/>
                    <a:pt x="68" y="44"/>
                    <a:pt x="104" y="44"/>
                  </a:cubicBezTo>
                  <a:cubicBezTo>
                    <a:pt x="141" y="44"/>
                    <a:pt x="166" y="68"/>
                    <a:pt x="172" y="92"/>
                  </a:cubicBezTo>
                  <a:cubicBezTo>
                    <a:pt x="177" y="111"/>
                    <a:pt x="170" y="131"/>
                    <a:pt x="163" y="144"/>
                  </a:cubicBezTo>
                  <a:cubicBezTo>
                    <a:pt x="156" y="157"/>
                    <a:pt x="151" y="167"/>
                    <a:pt x="144" y="180"/>
                  </a:cubicBezTo>
                  <a:cubicBezTo>
                    <a:pt x="142" y="183"/>
                    <a:pt x="142" y="188"/>
                    <a:pt x="142" y="193"/>
                  </a:cubicBezTo>
                  <a:cubicBezTo>
                    <a:pt x="142" y="196"/>
                    <a:pt x="141" y="200"/>
                    <a:pt x="141" y="203"/>
                  </a:cubicBezTo>
                  <a:cubicBezTo>
                    <a:pt x="139" y="212"/>
                    <a:pt x="134" y="215"/>
                    <a:pt x="125" y="215"/>
                  </a:cubicBezTo>
                  <a:cubicBezTo>
                    <a:pt x="124" y="215"/>
                    <a:pt x="115" y="215"/>
                    <a:pt x="105" y="215"/>
                  </a:cubicBezTo>
                  <a:close/>
                  <a:moveTo>
                    <a:pt x="84" y="206"/>
                  </a:moveTo>
                  <a:cubicBezTo>
                    <a:pt x="85" y="206"/>
                    <a:pt x="123" y="206"/>
                    <a:pt x="125" y="206"/>
                  </a:cubicBezTo>
                  <a:cubicBezTo>
                    <a:pt x="130" y="206"/>
                    <a:pt x="131" y="205"/>
                    <a:pt x="132" y="201"/>
                  </a:cubicBezTo>
                  <a:cubicBezTo>
                    <a:pt x="132" y="199"/>
                    <a:pt x="132" y="196"/>
                    <a:pt x="132" y="192"/>
                  </a:cubicBezTo>
                  <a:cubicBezTo>
                    <a:pt x="133" y="187"/>
                    <a:pt x="133" y="181"/>
                    <a:pt x="136" y="175"/>
                  </a:cubicBezTo>
                  <a:cubicBezTo>
                    <a:pt x="143" y="162"/>
                    <a:pt x="148" y="153"/>
                    <a:pt x="155" y="140"/>
                  </a:cubicBezTo>
                  <a:cubicBezTo>
                    <a:pt x="160" y="130"/>
                    <a:pt x="168" y="111"/>
                    <a:pt x="163" y="94"/>
                  </a:cubicBezTo>
                  <a:cubicBezTo>
                    <a:pt x="158" y="74"/>
                    <a:pt x="136" y="54"/>
                    <a:pt x="104" y="53"/>
                  </a:cubicBezTo>
                  <a:cubicBezTo>
                    <a:pt x="73" y="54"/>
                    <a:pt x="50" y="74"/>
                    <a:pt x="45" y="94"/>
                  </a:cubicBezTo>
                  <a:cubicBezTo>
                    <a:pt x="41" y="111"/>
                    <a:pt x="49" y="130"/>
                    <a:pt x="54" y="140"/>
                  </a:cubicBezTo>
                  <a:cubicBezTo>
                    <a:pt x="61" y="153"/>
                    <a:pt x="66" y="162"/>
                    <a:pt x="73" y="175"/>
                  </a:cubicBezTo>
                  <a:cubicBezTo>
                    <a:pt x="76" y="181"/>
                    <a:pt x="76" y="187"/>
                    <a:pt x="76" y="192"/>
                  </a:cubicBezTo>
                  <a:cubicBezTo>
                    <a:pt x="76" y="196"/>
                    <a:pt x="77" y="199"/>
                    <a:pt x="77" y="201"/>
                  </a:cubicBezTo>
                  <a:cubicBezTo>
                    <a:pt x="78" y="205"/>
                    <a:pt x="78" y="206"/>
                    <a:pt x="84" y="206"/>
                  </a:cubicBezTo>
                  <a:cubicBezTo>
                    <a:pt x="84" y="206"/>
                    <a:pt x="84" y="206"/>
                    <a:pt x="84" y="206"/>
                  </a:cubicBezTo>
                  <a:close/>
                  <a:moveTo>
                    <a:pt x="23" y="114"/>
                  </a:move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09"/>
                  </a:cubicBezTo>
                  <a:cubicBezTo>
                    <a:pt x="0" y="107"/>
                    <a:pt x="2" y="105"/>
                    <a:pt x="5" y="105"/>
                  </a:cubicBezTo>
                  <a:cubicBezTo>
                    <a:pt x="23" y="105"/>
                    <a:pt x="23" y="105"/>
                    <a:pt x="23" y="105"/>
                  </a:cubicBezTo>
                  <a:cubicBezTo>
                    <a:pt x="25" y="105"/>
                    <a:pt x="27" y="107"/>
                    <a:pt x="27" y="109"/>
                  </a:cubicBezTo>
                  <a:cubicBezTo>
                    <a:pt x="27" y="112"/>
                    <a:pt x="25" y="114"/>
                    <a:pt x="23" y="114"/>
                  </a:cubicBezTo>
                  <a:close/>
                  <a:moveTo>
                    <a:pt x="208" y="111"/>
                  </a:moveTo>
                  <a:cubicBezTo>
                    <a:pt x="186" y="111"/>
                    <a:pt x="186" y="111"/>
                    <a:pt x="186" y="111"/>
                  </a:cubicBezTo>
                  <a:cubicBezTo>
                    <a:pt x="183" y="111"/>
                    <a:pt x="181" y="109"/>
                    <a:pt x="181" y="106"/>
                  </a:cubicBezTo>
                  <a:cubicBezTo>
                    <a:pt x="181" y="104"/>
                    <a:pt x="183" y="101"/>
                    <a:pt x="186" y="101"/>
                  </a:cubicBezTo>
                  <a:cubicBezTo>
                    <a:pt x="208" y="101"/>
                    <a:pt x="208" y="101"/>
                    <a:pt x="208" y="101"/>
                  </a:cubicBezTo>
                  <a:cubicBezTo>
                    <a:pt x="211" y="101"/>
                    <a:pt x="213" y="104"/>
                    <a:pt x="213" y="106"/>
                  </a:cubicBezTo>
                  <a:cubicBezTo>
                    <a:pt x="213" y="109"/>
                    <a:pt x="211" y="111"/>
                    <a:pt x="208" y="111"/>
                  </a:cubicBezTo>
                  <a:close/>
                  <a:moveTo>
                    <a:pt x="63" y="107"/>
                  </a:moveTo>
                  <a:cubicBezTo>
                    <a:pt x="62" y="107"/>
                    <a:pt x="62" y="107"/>
                    <a:pt x="61" y="107"/>
                  </a:cubicBezTo>
                  <a:cubicBezTo>
                    <a:pt x="59" y="106"/>
                    <a:pt x="57" y="104"/>
                    <a:pt x="58" y="101"/>
                  </a:cubicBezTo>
                  <a:cubicBezTo>
                    <a:pt x="62" y="84"/>
                    <a:pt x="81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9" y="67"/>
                    <a:pt x="112" y="69"/>
                    <a:pt x="112" y="71"/>
                  </a:cubicBezTo>
                  <a:cubicBezTo>
                    <a:pt x="112" y="74"/>
                    <a:pt x="109" y="76"/>
                    <a:pt x="107" y="76"/>
                  </a:cubicBezTo>
                  <a:cubicBezTo>
                    <a:pt x="86" y="76"/>
                    <a:pt x="70" y="90"/>
                    <a:pt x="67" y="103"/>
                  </a:cubicBezTo>
                  <a:cubicBezTo>
                    <a:pt x="67" y="106"/>
                    <a:pt x="65" y="107"/>
                    <a:pt x="63" y="107"/>
                  </a:cubicBezTo>
                  <a:close/>
                  <a:moveTo>
                    <a:pt x="164" y="56"/>
                  </a:moveTo>
                  <a:cubicBezTo>
                    <a:pt x="163" y="56"/>
                    <a:pt x="161" y="56"/>
                    <a:pt x="160" y="55"/>
                  </a:cubicBezTo>
                  <a:cubicBezTo>
                    <a:pt x="159" y="53"/>
                    <a:pt x="159" y="50"/>
                    <a:pt x="160" y="48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8" y="31"/>
                    <a:pt x="181" y="31"/>
                    <a:pt x="183" y="32"/>
                  </a:cubicBezTo>
                  <a:cubicBezTo>
                    <a:pt x="185" y="34"/>
                    <a:pt x="185" y="37"/>
                    <a:pt x="183" y="39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6" y="56"/>
                    <a:pt x="165" y="56"/>
                    <a:pt x="164" y="56"/>
                  </a:cubicBezTo>
                  <a:close/>
                  <a:moveTo>
                    <a:pt x="46" y="56"/>
                  </a:moveTo>
                  <a:cubicBezTo>
                    <a:pt x="45" y="56"/>
                    <a:pt x="44" y="56"/>
                    <a:pt x="43" y="55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5" y="37"/>
                    <a:pt x="25" y="34"/>
                    <a:pt x="27" y="32"/>
                  </a:cubicBezTo>
                  <a:cubicBezTo>
                    <a:pt x="29" y="31"/>
                    <a:pt x="32" y="31"/>
                    <a:pt x="34" y="32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1" y="50"/>
                    <a:pt x="51" y="53"/>
                    <a:pt x="49" y="55"/>
                  </a:cubicBezTo>
                  <a:cubicBezTo>
                    <a:pt x="49" y="56"/>
                    <a:pt x="47" y="56"/>
                    <a:pt x="46" y="56"/>
                  </a:cubicBezTo>
                  <a:close/>
                  <a:moveTo>
                    <a:pt x="104" y="35"/>
                  </a:moveTo>
                  <a:cubicBezTo>
                    <a:pt x="102" y="35"/>
                    <a:pt x="100" y="33"/>
                    <a:pt x="100" y="3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102" y="0"/>
                    <a:pt x="104" y="0"/>
                  </a:cubicBezTo>
                  <a:cubicBezTo>
                    <a:pt x="107" y="0"/>
                    <a:pt x="109" y="2"/>
                    <a:pt x="109" y="4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3"/>
                    <a:pt x="107" y="35"/>
                    <a:pt x="104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000"/>
            </a:p>
          </p:txBody>
        </p:sp>
        <p:sp>
          <p:nvSpPr>
            <p:cNvPr id="73" name="Google Shape;385;p22">
              <a:extLst>
                <a:ext uri="{FF2B5EF4-FFF2-40B4-BE49-F238E27FC236}">
                  <a16:creationId xmlns:a16="http://schemas.microsoft.com/office/drawing/2014/main" id="{8D8E2E0C-FB53-4776-A3D8-98166393B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61385" y="3192463"/>
              <a:ext cx="2649960" cy="69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300"/>
                <a:buFont typeface="Open Sans" panose="020B0606030504020204" pitchFamily="34" charset="0"/>
                <a:buNone/>
              </a:pP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Se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retroalimentan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los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circulos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viciosos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de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precariedad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y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problemas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sociales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.</a:t>
              </a:r>
              <a:endParaRPr lang="es-EC" altLang="es-EC" sz="1000" dirty="0">
                <a:cs typeface="Open Sans" panose="020B0606030504020204" pitchFamily="34" charset="0"/>
              </a:endParaRPr>
            </a:p>
          </p:txBody>
        </p:sp>
        <p:sp>
          <p:nvSpPr>
            <p:cNvPr id="74" name="Google Shape;386;p22">
              <a:extLst>
                <a:ext uri="{FF2B5EF4-FFF2-40B4-BE49-F238E27FC236}">
                  <a16:creationId xmlns:a16="http://schemas.microsoft.com/office/drawing/2014/main" id="{F9546D1B-3939-402B-A158-3DEF9330D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20112" y="5092699"/>
              <a:ext cx="2691235" cy="803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300"/>
                <a:buFont typeface="Open Sans" panose="020B0606030504020204" pitchFamily="34" charset="0"/>
                <a:buNone/>
              </a:pP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Implementación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de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politicas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inadecuadas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de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muy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corto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s-EC" sz="1000" dirty="0" err="1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plazo</a:t>
              </a:r>
              <a:r>
                <a:rPr lang="en-US" altLang="es-EC" sz="1000" dirty="0">
                  <a:latin typeface="Open Sans" panose="020B0606030504020204" pitchFamily="34" charset="0"/>
                  <a:cs typeface="Open Sans" panose="020B0606030504020204" pitchFamily="34" charset="0"/>
                  <a:sym typeface="Open Sans" panose="020B0606030504020204" pitchFamily="34" charset="0"/>
                </a:rPr>
                <a:t>.</a:t>
              </a:r>
              <a:endParaRPr lang="es-EC" altLang="es-EC" sz="1000" dirty="0"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119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5756408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❸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b="1" dirty="0"/>
              <a:t>Estabilidad del nivel de los Precios - Inflación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Aumento generalizado y sostenido de los precios de bienes y servicios en una economía.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380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2026073-6613-459E-A9AE-5A6EBB8E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3376"/>
            <a:ext cx="9144000" cy="4073125"/>
          </a:xfrm>
          <a:prstGeom prst="rect">
            <a:avLst/>
          </a:prstGeom>
        </p:spPr>
      </p:pic>
      <p:sp>
        <p:nvSpPr>
          <p:cNvPr id="298" name="Shape 29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4A83A83-EA85-4842-B874-47FA11B46DA3}"/>
              </a:ext>
            </a:extLst>
          </p:cNvPr>
          <p:cNvSpPr txBox="1"/>
          <p:nvPr/>
        </p:nvSpPr>
        <p:spPr>
          <a:xfrm>
            <a:off x="0" y="4866501"/>
            <a:ext cx="192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" dirty="0"/>
              <a:t>* Proyección</a:t>
            </a:r>
          </a:p>
          <a:p>
            <a:r>
              <a:rPr lang="es-MX" sz="600" dirty="0"/>
              <a:t>Fuente: Banxico - INEGI</a:t>
            </a:r>
          </a:p>
        </p:txBody>
      </p:sp>
      <p:sp>
        <p:nvSpPr>
          <p:cNvPr id="5" name="Shape 146">
            <a:extLst>
              <a:ext uri="{FF2B5EF4-FFF2-40B4-BE49-F238E27FC236}">
                <a16:creationId xmlns:a16="http://schemas.microsoft.com/office/drawing/2014/main" id="{001AB941-DB20-4D31-84BC-E3A304560EB4}"/>
              </a:ext>
            </a:extLst>
          </p:cNvPr>
          <p:cNvSpPr txBox="1">
            <a:spLocks/>
          </p:cNvSpPr>
          <p:nvPr/>
        </p:nvSpPr>
        <p:spPr>
          <a:xfrm>
            <a:off x="1857591" y="0"/>
            <a:ext cx="6882997" cy="66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s-MX" sz="4000" b="1" dirty="0">
                <a:solidFill>
                  <a:srgbClr val="FF8700"/>
                </a:solidFill>
              </a:rPr>
              <a:t>Los precios se mantienen bajos</a:t>
            </a:r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EC041B4D-ACDF-4AFC-8008-E1440285866A}"/>
              </a:ext>
            </a:extLst>
          </p:cNvPr>
          <p:cNvSpPr/>
          <p:nvPr/>
        </p:nvSpPr>
        <p:spPr>
          <a:xfrm rot="16200000">
            <a:off x="1145510" y="0"/>
            <a:ext cx="529454" cy="6985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B6D8B76-8BBD-4BB3-A66C-D3FAD600755F}"/>
              </a:ext>
            </a:extLst>
          </p:cNvPr>
          <p:cNvSpPr/>
          <p:nvPr/>
        </p:nvSpPr>
        <p:spPr>
          <a:xfrm>
            <a:off x="4982135" y="1264024"/>
            <a:ext cx="2164976" cy="2615452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47EA5BCB-7D38-431E-9F73-38023837C35D}"/>
              </a:ext>
            </a:extLst>
          </p:cNvPr>
          <p:cNvSpPr/>
          <p:nvPr/>
        </p:nvSpPr>
        <p:spPr>
          <a:xfrm>
            <a:off x="6979024" y="3879476"/>
            <a:ext cx="2164976" cy="84716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2B601D6D-7FC2-49CE-B6E6-5B7A20879B11}"/>
              </a:ext>
            </a:extLst>
          </p:cNvPr>
          <p:cNvSpPr/>
          <p:nvPr/>
        </p:nvSpPr>
        <p:spPr>
          <a:xfrm>
            <a:off x="2070847" y="4370748"/>
            <a:ext cx="389965" cy="29135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751ADAF-4C96-413C-BEED-3F03D41D7A3D}"/>
              </a:ext>
            </a:extLst>
          </p:cNvPr>
          <p:cNvSpPr/>
          <p:nvPr/>
        </p:nvSpPr>
        <p:spPr>
          <a:xfrm>
            <a:off x="2460812" y="4272137"/>
            <a:ext cx="1277471" cy="488576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616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 inflación provoca que el dinero pierda valor</a:t>
            </a:r>
            <a:endParaRPr dirty="0"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3" name="Freeform 1">
            <a:extLst>
              <a:ext uri="{FF2B5EF4-FFF2-40B4-BE49-F238E27FC236}">
                <a16:creationId xmlns:a16="http://schemas.microsoft.com/office/drawing/2014/main" id="{3D4D2087-D014-4A0F-AD0B-4D37A4624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152" y="1065252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6 w 2072"/>
              <a:gd name="T3" fmla="*/ 0 h 2072"/>
              <a:gd name="T4" fmla="*/ 2071 w 2072"/>
              <a:gd name="T5" fmla="*/ 1036 h 2072"/>
              <a:gd name="T6" fmla="*/ 1036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6" y="0"/>
                </a:cubicBezTo>
                <a:cubicBezTo>
                  <a:pt x="1608" y="0"/>
                  <a:pt x="2071" y="464"/>
                  <a:pt x="2071" y="1036"/>
                </a:cubicBezTo>
                <a:cubicBezTo>
                  <a:pt x="2071" y="1607"/>
                  <a:pt x="1608" y="2071"/>
                  <a:pt x="1036" y="2071"/>
                </a:cubicBezTo>
                <a:cubicBezTo>
                  <a:pt x="464" y="2071"/>
                  <a:pt x="0" y="1607"/>
                  <a:pt x="0" y="103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2F318302-1902-45BB-ACBA-5D60B8186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8385" y="2049608"/>
            <a:ext cx="530559" cy="530559"/>
          </a:xfrm>
          <a:custGeom>
            <a:avLst/>
            <a:gdLst>
              <a:gd name="T0" fmla="*/ 0 w 2071"/>
              <a:gd name="T1" fmla="*/ 1036 h 2072"/>
              <a:gd name="T2" fmla="*/ 1034 w 2071"/>
              <a:gd name="T3" fmla="*/ 0 h 2072"/>
              <a:gd name="T4" fmla="*/ 2070 w 2071"/>
              <a:gd name="T5" fmla="*/ 1036 h 2072"/>
              <a:gd name="T6" fmla="*/ 1034 w 2071"/>
              <a:gd name="T7" fmla="*/ 2071 h 2072"/>
              <a:gd name="T8" fmla="*/ 0 w 2071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2072">
                <a:moveTo>
                  <a:pt x="0" y="1036"/>
                </a:moveTo>
                <a:cubicBezTo>
                  <a:pt x="0" y="464"/>
                  <a:pt x="463" y="0"/>
                  <a:pt x="1034" y="0"/>
                </a:cubicBezTo>
                <a:cubicBezTo>
                  <a:pt x="1606" y="0"/>
                  <a:pt x="2070" y="464"/>
                  <a:pt x="2070" y="1036"/>
                </a:cubicBezTo>
                <a:cubicBezTo>
                  <a:pt x="2070" y="1607"/>
                  <a:pt x="1606" y="2071"/>
                  <a:pt x="1034" y="2071"/>
                </a:cubicBezTo>
                <a:cubicBezTo>
                  <a:pt x="463" y="2071"/>
                  <a:pt x="0" y="1607"/>
                  <a:pt x="0" y="103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AC073A7A-0548-4687-B289-ECF4EF558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030" y="4336656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5 w 2072"/>
              <a:gd name="T3" fmla="*/ 0 h 2072"/>
              <a:gd name="T4" fmla="*/ 2071 w 2072"/>
              <a:gd name="T5" fmla="*/ 1036 h 2072"/>
              <a:gd name="T6" fmla="*/ 1035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5" y="0"/>
                </a:cubicBezTo>
                <a:cubicBezTo>
                  <a:pt x="1607" y="0"/>
                  <a:pt x="2071" y="464"/>
                  <a:pt x="2071" y="1036"/>
                </a:cubicBezTo>
                <a:cubicBezTo>
                  <a:pt x="2071" y="1608"/>
                  <a:pt x="1607" y="2071"/>
                  <a:pt x="1035" y="2071"/>
                </a:cubicBezTo>
                <a:cubicBezTo>
                  <a:pt x="464" y="2071"/>
                  <a:pt x="0" y="1608"/>
                  <a:pt x="0" y="103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EE41031-2FFE-4991-8FFB-65969761F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293" y="3415515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6 w 2072"/>
              <a:gd name="T3" fmla="*/ 0 h 2072"/>
              <a:gd name="T4" fmla="*/ 2071 w 2072"/>
              <a:gd name="T5" fmla="*/ 1036 h 2072"/>
              <a:gd name="T6" fmla="*/ 1036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6" y="0"/>
                </a:cubicBezTo>
                <a:cubicBezTo>
                  <a:pt x="1607" y="0"/>
                  <a:pt x="2071" y="464"/>
                  <a:pt x="2071" y="1036"/>
                </a:cubicBezTo>
                <a:cubicBezTo>
                  <a:pt x="2071" y="1608"/>
                  <a:pt x="1607" y="2071"/>
                  <a:pt x="1036" y="2071"/>
                </a:cubicBezTo>
                <a:cubicBezTo>
                  <a:pt x="464" y="2071"/>
                  <a:pt x="0" y="1608"/>
                  <a:pt x="0" y="103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5F408030-D1E5-4DF4-8803-A02454560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937" y="4363748"/>
            <a:ext cx="530559" cy="530559"/>
          </a:xfrm>
          <a:custGeom>
            <a:avLst/>
            <a:gdLst>
              <a:gd name="T0" fmla="*/ 0 w 2071"/>
              <a:gd name="T1" fmla="*/ 1035 h 2071"/>
              <a:gd name="T2" fmla="*/ 1036 w 2071"/>
              <a:gd name="T3" fmla="*/ 0 h 2071"/>
              <a:gd name="T4" fmla="*/ 2070 w 2071"/>
              <a:gd name="T5" fmla="*/ 1035 h 2071"/>
              <a:gd name="T6" fmla="*/ 1036 w 2071"/>
              <a:gd name="T7" fmla="*/ 2070 h 2071"/>
              <a:gd name="T8" fmla="*/ 0 w 2071"/>
              <a:gd name="T9" fmla="*/ 1035 h 2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2071">
                <a:moveTo>
                  <a:pt x="0" y="1035"/>
                </a:moveTo>
                <a:cubicBezTo>
                  <a:pt x="0" y="463"/>
                  <a:pt x="463" y="0"/>
                  <a:pt x="1036" y="0"/>
                </a:cubicBezTo>
                <a:cubicBezTo>
                  <a:pt x="1607" y="0"/>
                  <a:pt x="2070" y="463"/>
                  <a:pt x="2070" y="1035"/>
                </a:cubicBezTo>
                <a:cubicBezTo>
                  <a:pt x="2070" y="1607"/>
                  <a:pt x="1607" y="2070"/>
                  <a:pt x="1036" y="2070"/>
                </a:cubicBezTo>
                <a:cubicBezTo>
                  <a:pt x="463" y="2070"/>
                  <a:pt x="0" y="1607"/>
                  <a:pt x="0" y="103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14D0DF0-3533-431C-9DDF-2A2CA3681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9889" y="1986393"/>
            <a:ext cx="530559" cy="530559"/>
          </a:xfrm>
          <a:custGeom>
            <a:avLst/>
            <a:gdLst>
              <a:gd name="T0" fmla="*/ 0 w 2072"/>
              <a:gd name="T1" fmla="*/ 1035 h 2072"/>
              <a:gd name="T2" fmla="*/ 1036 w 2072"/>
              <a:gd name="T3" fmla="*/ 0 h 2072"/>
              <a:gd name="T4" fmla="*/ 2071 w 2072"/>
              <a:gd name="T5" fmla="*/ 1035 h 2072"/>
              <a:gd name="T6" fmla="*/ 1036 w 2072"/>
              <a:gd name="T7" fmla="*/ 2071 h 2072"/>
              <a:gd name="T8" fmla="*/ 0 w 2072"/>
              <a:gd name="T9" fmla="*/ 1035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5"/>
                </a:moveTo>
                <a:cubicBezTo>
                  <a:pt x="0" y="464"/>
                  <a:pt x="464" y="0"/>
                  <a:pt x="1036" y="0"/>
                </a:cubicBezTo>
                <a:cubicBezTo>
                  <a:pt x="1607" y="0"/>
                  <a:pt x="2071" y="464"/>
                  <a:pt x="2071" y="1035"/>
                </a:cubicBezTo>
                <a:cubicBezTo>
                  <a:pt x="2071" y="1607"/>
                  <a:pt x="1607" y="2071"/>
                  <a:pt x="1036" y="2071"/>
                </a:cubicBezTo>
                <a:cubicBezTo>
                  <a:pt x="464" y="2071"/>
                  <a:pt x="0" y="1607"/>
                  <a:pt x="0" y="103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EAD3D3C7-E7FB-4ED1-B20D-507DF88AA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246" y="1039289"/>
            <a:ext cx="530559" cy="530559"/>
          </a:xfrm>
          <a:custGeom>
            <a:avLst/>
            <a:gdLst>
              <a:gd name="T0" fmla="*/ 0 w 2071"/>
              <a:gd name="T1" fmla="*/ 1035 h 2072"/>
              <a:gd name="T2" fmla="*/ 1035 w 2071"/>
              <a:gd name="T3" fmla="*/ 0 h 2072"/>
              <a:gd name="T4" fmla="*/ 2070 w 2071"/>
              <a:gd name="T5" fmla="*/ 1035 h 2072"/>
              <a:gd name="T6" fmla="*/ 1035 w 2071"/>
              <a:gd name="T7" fmla="*/ 2071 h 2072"/>
              <a:gd name="T8" fmla="*/ 0 w 2071"/>
              <a:gd name="T9" fmla="*/ 1035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2072">
                <a:moveTo>
                  <a:pt x="0" y="1035"/>
                </a:moveTo>
                <a:cubicBezTo>
                  <a:pt x="0" y="463"/>
                  <a:pt x="463" y="0"/>
                  <a:pt x="1035" y="0"/>
                </a:cubicBezTo>
                <a:cubicBezTo>
                  <a:pt x="1606" y="0"/>
                  <a:pt x="2070" y="463"/>
                  <a:pt x="2070" y="1035"/>
                </a:cubicBezTo>
                <a:cubicBezTo>
                  <a:pt x="2070" y="1607"/>
                  <a:pt x="1606" y="2071"/>
                  <a:pt x="1035" y="2071"/>
                </a:cubicBezTo>
                <a:cubicBezTo>
                  <a:pt x="463" y="2071"/>
                  <a:pt x="0" y="1607"/>
                  <a:pt x="0" y="103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E22EB3F6-41DC-4EDA-B118-B81973E23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926" y="3352300"/>
            <a:ext cx="530559" cy="530559"/>
          </a:xfrm>
          <a:custGeom>
            <a:avLst/>
            <a:gdLst>
              <a:gd name="T0" fmla="*/ 0 w 2072"/>
              <a:gd name="T1" fmla="*/ 1036 h 2072"/>
              <a:gd name="T2" fmla="*/ 1036 w 2072"/>
              <a:gd name="T3" fmla="*/ 0 h 2072"/>
              <a:gd name="T4" fmla="*/ 2071 w 2072"/>
              <a:gd name="T5" fmla="*/ 1036 h 2072"/>
              <a:gd name="T6" fmla="*/ 1036 w 2072"/>
              <a:gd name="T7" fmla="*/ 2071 h 2072"/>
              <a:gd name="T8" fmla="*/ 0 w 2072"/>
              <a:gd name="T9" fmla="*/ 1036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2072">
                <a:moveTo>
                  <a:pt x="0" y="1036"/>
                </a:moveTo>
                <a:cubicBezTo>
                  <a:pt x="0" y="464"/>
                  <a:pt x="464" y="0"/>
                  <a:pt x="1036" y="0"/>
                </a:cubicBezTo>
                <a:cubicBezTo>
                  <a:pt x="1607" y="0"/>
                  <a:pt x="2071" y="464"/>
                  <a:pt x="2071" y="1036"/>
                </a:cubicBezTo>
                <a:cubicBezTo>
                  <a:pt x="2071" y="1607"/>
                  <a:pt x="1607" y="2071"/>
                  <a:pt x="1036" y="2071"/>
                </a:cubicBezTo>
                <a:cubicBezTo>
                  <a:pt x="464" y="2071"/>
                  <a:pt x="0" y="1607"/>
                  <a:pt x="0" y="103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CBE0712C-5C8E-4011-87F2-A2E83F4CD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085" y="1548400"/>
            <a:ext cx="1849054" cy="1405417"/>
          </a:xfrm>
          <a:custGeom>
            <a:avLst/>
            <a:gdLst>
              <a:gd name="T0" fmla="*/ 7223 w 7224"/>
              <a:gd name="T1" fmla="*/ 2901 h 5490"/>
              <a:gd name="T2" fmla="*/ 5866 w 7224"/>
              <a:gd name="T3" fmla="*/ 2075 h 5490"/>
              <a:gd name="T4" fmla="*/ 5866 w 7224"/>
              <a:gd name="T5" fmla="*/ 2360 h 5490"/>
              <a:gd name="T6" fmla="*/ 2280 w 7224"/>
              <a:gd name="T7" fmla="*/ 2360 h 5490"/>
              <a:gd name="T8" fmla="*/ 3299 w 7224"/>
              <a:gd name="T9" fmla="*/ 1341 h 5490"/>
              <a:gd name="T10" fmla="*/ 3502 w 7224"/>
              <a:gd name="T11" fmla="*/ 1544 h 5490"/>
              <a:gd name="T12" fmla="*/ 3877 w 7224"/>
              <a:gd name="T13" fmla="*/ 0 h 5490"/>
              <a:gd name="T14" fmla="*/ 2333 w 7224"/>
              <a:gd name="T15" fmla="*/ 374 h 5490"/>
              <a:gd name="T16" fmla="*/ 2535 w 7224"/>
              <a:gd name="T17" fmla="*/ 577 h 5490"/>
              <a:gd name="T18" fmla="*/ 0 w 7224"/>
              <a:gd name="T19" fmla="*/ 3123 h 5490"/>
              <a:gd name="T20" fmla="*/ 0 w 7224"/>
              <a:gd name="T21" fmla="*/ 5489 h 5490"/>
              <a:gd name="T22" fmla="*/ 2048 w 7224"/>
              <a:gd name="T23" fmla="*/ 3442 h 5490"/>
              <a:gd name="T24" fmla="*/ 5866 w 7224"/>
              <a:gd name="T25" fmla="*/ 3442 h 5490"/>
              <a:gd name="T26" fmla="*/ 5866 w 7224"/>
              <a:gd name="T27" fmla="*/ 3728 h 5490"/>
              <a:gd name="T28" fmla="*/ 7223 w 7224"/>
              <a:gd name="T29" fmla="*/ 2901 h 5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24" h="5490">
                <a:moveTo>
                  <a:pt x="7223" y="2901"/>
                </a:moveTo>
                <a:lnTo>
                  <a:pt x="5866" y="2075"/>
                </a:lnTo>
                <a:lnTo>
                  <a:pt x="5866" y="2360"/>
                </a:lnTo>
                <a:lnTo>
                  <a:pt x="2280" y="2360"/>
                </a:lnTo>
                <a:lnTo>
                  <a:pt x="3299" y="1341"/>
                </a:lnTo>
                <a:lnTo>
                  <a:pt x="3502" y="1544"/>
                </a:lnTo>
                <a:lnTo>
                  <a:pt x="3877" y="0"/>
                </a:lnTo>
                <a:lnTo>
                  <a:pt x="2333" y="374"/>
                </a:lnTo>
                <a:lnTo>
                  <a:pt x="2535" y="577"/>
                </a:lnTo>
                <a:lnTo>
                  <a:pt x="0" y="3123"/>
                </a:lnTo>
                <a:lnTo>
                  <a:pt x="0" y="5489"/>
                </a:lnTo>
                <a:cubicBezTo>
                  <a:pt x="0" y="4358"/>
                  <a:pt x="917" y="3442"/>
                  <a:pt x="2048" y="3442"/>
                </a:cubicBezTo>
                <a:lnTo>
                  <a:pt x="5866" y="3442"/>
                </a:lnTo>
                <a:lnTo>
                  <a:pt x="5866" y="3728"/>
                </a:lnTo>
                <a:lnTo>
                  <a:pt x="7223" y="2901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9D2EC87C-15AB-4CA2-AFB0-10CB06422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871" y="2430031"/>
            <a:ext cx="1405417" cy="1849054"/>
          </a:xfrm>
          <a:custGeom>
            <a:avLst/>
            <a:gdLst>
              <a:gd name="T0" fmla="*/ 2587 w 5490"/>
              <a:gd name="T1" fmla="*/ 7222 h 7223"/>
              <a:gd name="T2" fmla="*/ 3414 w 5490"/>
              <a:gd name="T3" fmla="*/ 5866 h 7223"/>
              <a:gd name="T4" fmla="*/ 3128 w 5490"/>
              <a:gd name="T5" fmla="*/ 5866 h 7223"/>
              <a:gd name="T6" fmla="*/ 3128 w 5490"/>
              <a:gd name="T7" fmla="*/ 2280 h 7223"/>
              <a:gd name="T8" fmla="*/ 4147 w 5490"/>
              <a:gd name="T9" fmla="*/ 3299 h 7223"/>
              <a:gd name="T10" fmla="*/ 3945 w 5490"/>
              <a:gd name="T11" fmla="*/ 3502 h 7223"/>
              <a:gd name="T12" fmla="*/ 5489 w 5490"/>
              <a:gd name="T13" fmla="*/ 3876 h 7223"/>
              <a:gd name="T14" fmla="*/ 5114 w 5490"/>
              <a:gd name="T15" fmla="*/ 2332 h 7223"/>
              <a:gd name="T16" fmla="*/ 4912 w 5490"/>
              <a:gd name="T17" fmla="*/ 2534 h 7223"/>
              <a:gd name="T18" fmla="*/ 2365 w 5490"/>
              <a:gd name="T19" fmla="*/ 0 h 7223"/>
              <a:gd name="T20" fmla="*/ 0 w 5490"/>
              <a:gd name="T21" fmla="*/ 0 h 7223"/>
              <a:gd name="T22" fmla="*/ 2047 w 5490"/>
              <a:gd name="T23" fmla="*/ 2047 h 7223"/>
              <a:gd name="T24" fmla="*/ 2047 w 5490"/>
              <a:gd name="T25" fmla="*/ 5866 h 7223"/>
              <a:gd name="T26" fmla="*/ 1761 w 5490"/>
              <a:gd name="T27" fmla="*/ 5866 h 7223"/>
              <a:gd name="T28" fmla="*/ 2587 w 5490"/>
              <a:gd name="T29" fmla="*/ 7222 h 7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90" h="7223">
                <a:moveTo>
                  <a:pt x="2587" y="7222"/>
                </a:moveTo>
                <a:lnTo>
                  <a:pt x="3414" y="5866"/>
                </a:lnTo>
                <a:lnTo>
                  <a:pt x="3128" y="5866"/>
                </a:lnTo>
                <a:lnTo>
                  <a:pt x="3128" y="2280"/>
                </a:lnTo>
                <a:lnTo>
                  <a:pt x="4147" y="3299"/>
                </a:lnTo>
                <a:lnTo>
                  <a:pt x="3945" y="3502"/>
                </a:lnTo>
                <a:lnTo>
                  <a:pt x="5489" y="3876"/>
                </a:lnTo>
                <a:lnTo>
                  <a:pt x="5114" y="2332"/>
                </a:lnTo>
                <a:lnTo>
                  <a:pt x="4912" y="2534"/>
                </a:lnTo>
                <a:lnTo>
                  <a:pt x="2365" y="0"/>
                </a:lnTo>
                <a:lnTo>
                  <a:pt x="0" y="0"/>
                </a:lnTo>
                <a:cubicBezTo>
                  <a:pt x="1130" y="0"/>
                  <a:pt x="2047" y="916"/>
                  <a:pt x="2047" y="2047"/>
                </a:cubicBezTo>
                <a:lnTo>
                  <a:pt x="2047" y="5866"/>
                </a:lnTo>
                <a:lnTo>
                  <a:pt x="1761" y="5866"/>
                </a:lnTo>
                <a:lnTo>
                  <a:pt x="2587" y="722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92FF9496-35E1-42A9-921C-E7078FAC2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732" y="2953817"/>
            <a:ext cx="1849054" cy="1405416"/>
          </a:xfrm>
          <a:custGeom>
            <a:avLst/>
            <a:gdLst>
              <a:gd name="T0" fmla="*/ 0 w 7223"/>
              <a:gd name="T1" fmla="*/ 2588 h 5491"/>
              <a:gd name="T2" fmla="*/ 1357 w 7223"/>
              <a:gd name="T3" fmla="*/ 3415 h 5491"/>
              <a:gd name="T4" fmla="*/ 1357 w 7223"/>
              <a:gd name="T5" fmla="*/ 3129 h 5491"/>
              <a:gd name="T6" fmla="*/ 4942 w 7223"/>
              <a:gd name="T7" fmla="*/ 3129 h 5491"/>
              <a:gd name="T8" fmla="*/ 3923 w 7223"/>
              <a:gd name="T9" fmla="*/ 4148 h 5491"/>
              <a:gd name="T10" fmla="*/ 3721 w 7223"/>
              <a:gd name="T11" fmla="*/ 3946 h 5491"/>
              <a:gd name="T12" fmla="*/ 3346 w 7223"/>
              <a:gd name="T13" fmla="*/ 5490 h 5491"/>
              <a:gd name="T14" fmla="*/ 4889 w 7223"/>
              <a:gd name="T15" fmla="*/ 5115 h 5491"/>
              <a:gd name="T16" fmla="*/ 4687 w 7223"/>
              <a:gd name="T17" fmla="*/ 4913 h 5491"/>
              <a:gd name="T18" fmla="*/ 7222 w 7223"/>
              <a:gd name="T19" fmla="*/ 2366 h 5491"/>
              <a:gd name="T20" fmla="*/ 7222 w 7223"/>
              <a:gd name="T21" fmla="*/ 0 h 5491"/>
              <a:gd name="T22" fmla="*/ 5175 w 7223"/>
              <a:gd name="T23" fmla="*/ 2048 h 5491"/>
              <a:gd name="T24" fmla="*/ 1357 w 7223"/>
              <a:gd name="T25" fmla="*/ 2048 h 5491"/>
              <a:gd name="T26" fmla="*/ 1357 w 7223"/>
              <a:gd name="T27" fmla="*/ 1762 h 5491"/>
              <a:gd name="T28" fmla="*/ 0 w 7223"/>
              <a:gd name="T29" fmla="*/ 2588 h 5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23" h="5491">
                <a:moveTo>
                  <a:pt x="0" y="2588"/>
                </a:moveTo>
                <a:lnTo>
                  <a:pt x="1357" y="3415"/>
                </a:lnTo>
                <a:lnTo>
                  <a:pt x="1357" y="3129"/>
                </a:lnTo>
                <a:lnTo>
                  <a:pt x="4942" y="3129"/>
                </a:lnTo>
                <a:lnTo>
                  <a:pt x="3923" y="4148"/>
                </a:lnTo>
                <a:lnTo>
                  <a:pt x="3721" y="3946"/>
                </a:lnTo>
                <a:lnTo>
                  <a:pt x="3346" y="5490"/>
                </a:lnTo>
                <a:lnTo>
                  <a:pt x="4889" y="5115"/>
                </a:lnTo>
                <a:lnTo>
                  <a:pt x="4687" y="4913"/>
                </a:lnTo>
                <a:lnTo>
                  <a:pt x="7222" y="2366"/>
                </a:lnTo>
                <a:lnTo>
                  <a:pt x="7222" y="0"/>
                </a:lnTo>
                <a:cubicBezTo>
                  <a:pt x="7222" y="1131"/>
                  <a:pt x="6305" y="2048"/>
                  <a:pt x="5175" y="2048"/>
                </a:cubicBezTo>
                <a:lnTo>
                  <a:pt x="1357" y="2048"/>
                </a:lnTo>
                <a:lnTo>
                  <a:pt x="1357" y="1762"/>
                </a:lnTo>
                <a:lnTo>
                  <a:pt x="0" y="258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12468876-C61C-4035-953A-85046183A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55" y="1629677"/>
            <a:ext cx="1405416" cy="1849054"/>
          </a:xfrm>
          <a:custGeom>
            <a:avLst/>
            <a:gdLst>
              <a:gd name="T0" fmla="*/ 2902 w 5491"/>
              <a:gd name="T1" fmla="*/ 0 h 7223"/>
              <a:gd name="T2" fmla="*/ 2075 w 5491"/>
              <a:gd name="T3" fmla="*/ 1356 h 7223"/>
              <a:gd name="T4" fmla="*/ 2360 w 5491"/>
              <a:gd name="T5" fmla="*/ 1356 h 7223"/>
              <a:gd name="T6" fmla="*/ 2360 w 5491"/>
              <a:gd name="T7" fmla="*/ 4941 h 7223"/>
              <a:gd name="T8" fmla="*/ 1342 w 5491"/>
              <a:gd name="T9" fmla="*/ 3922 h 7223"/>
              <a:gd name="T10" fmla="*/ 1544 w 5491"/>
              <a:gd name="T11" fmla="*/ 3720 h 7223"/>
              <a:gd name="T12" fmla="*/ 0 w 5491"/>
              <a:gd name="T13" fmla="*/ 3346 h 7223"/>
              <a:gd name="T14" fmla="*/ 375 w 5491"/>
              <a:gd name="T15" fmla="*/ 4889 h 7223"/>
              <a:gd name="T16" fmla="*/ 577 w 5491"/>
              <a:gd name="T17" fmla="*/ 4687 h 7223"/>
              <a:gd name="T18" fmla="*/ 3124 w 5491"/>
              <a:gd name="T19" fmla="*/ 7222 h 7223"/>
              <a:gd name="T20" fmla="*/ 5490 w 5491"/>
              <a:gd name="T21" fmla="*/ 7222 h 7223"/>
              <a:gd name="T22" fmla="*/ 3442 w 5491"/>
              <a:gd name="T23" fmla="*/ 5174 h 7223"/>
              <a:gd name="T24" fmla="*/ 3442 w 5491"/>
              <a:gd name="T25" fmla="*/ 1356 h 7223"/>
              <a:gd name="T26" fmla="*/ 3728 w 5491"/>
              <a:gd name="T27" fmla="*/ 1356 h 7223"/>
              <a:gd name="T28" fmla="*/ 2902 w 5491"/>
              <a:gd name="T29" fmla="*/ 0 h 7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91" h="7223">
                <a:moveTo>
                  <a:pt x="2902" y="0"/>
                </a:moveTo>
                <a:lnTo>
                  <a:pt x="2075" y="1356"/>
                </a:lnTo>
                <a:lnTo>
                  <a:pt x="2360" y="1356"/>
                </a:lnTo>
                <a:lnTo>
                  <a:pt x="2360" y="4941"/>
                </a:lnTo>
                <a:lnTo>
                  <a:pt x="1342" y="3922"/>
                </a:lnTo>
                <a:lnTo>
                  <a:pt x="1544" y="3720"/>
                </a:lnTo>
                <a:lnTo>
                  <a:pt x="0" y="3346"/>
                </a:lnTo>
                <a:lnTo>
                  <a:pt x="375" y="4889"/>
                </a:lnTo>
                <a:lnTo>
                  <a:pt x="577" y="4687"/>
                </a:lnTo>
                <a:lnTo>
                  <a:pt x="3124" y="7222"/>
                </a:lnTo>
                <a:lnTo>
                  <a:pt x="5490" y="7222"/>
                </a:lnTo>
                <a:cubicBezTo>
                  <a:pt x="4359" y="7222"/>
                  <a:pt x="3442" y="6305"/>
                  <a:pt x="3442" y="5174"/>
                </a:cubicBezTo>
                <a:lnTo>
                  <a:pt x="3442" y="1356"/>
                </a:lnTo>
                <a:lnTo>
                  <a:pt x="3728" y="1356"/>
                </a:lnTo>
                <a:lnTo>
                  <a:pt x="290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525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F266B329-56CC-46B5-B977-A7E84E0C7FF4}"/>
              </a:ext>
            </a:extLst>
          </p:cNvPr>
          <p:cNvSpPr txBox="1">
            <a:spLocks/>
          </p:cNvSpPr>
          <p:nvPr/>
        </p:nvSpPr>
        <p:spPr>
          <a:xfrm>
            <a:off x="5933926" y="1410812"/>
            <a:ext cx="2072076" cy="398507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Perdida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capacidad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empobrecimiento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la población.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676386B-922F-405D-AD62-A9539BB3A545}"/>
              </a:ext>
            </a:extLst>
          </p:cNvPr>
          <p:cNvSpPr txBox="1">
            <a:spLocks/>
          </p:cNvSpPr>
          <p:nvPr/>
        </p:nvSpPr>
        <p:spPr>
          <a:xfrm>
            <a:off x="6056670" y="4265097"/>
            <a:ext cx="1709005" cy="619721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moneda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nacional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se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debilita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algn="l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Competitividad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espúrea</a:t>
            </a:r>
            <a:endParaRPr lang="en-US" sz="938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6A09FE2F-1392-4E07-8AF6-9ED7A8106C0C}"/>
              </a:ext>
            </a:extLst>
          </p:cNvPr>
          <p:cNvSpPr txBox="1"/>
          <p:nvPr/>
        </p:nvSpPr>
        <p:spPr>
          <a:xfrm>
            <a:off x="5853543" y="1147768"/>
            <a:ext cx="203132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s-MX" sz="1200" b="1" dirty="0">
                <a:solidFill>
                  <a:srgbClr val="FF0000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Sueldos y salarios - Consumo</a:t>
            </a:r>
            <a:endParaRPr lang="en-US" sz="1200" b="1" dirty="0">
              <a:solidFill>
                <a:srgbClr val="FF0000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8" name="TextBox 67">
            <a:extLst>
              <a:ext uri="{FF2B5EF4-FFF2-40B4-BE49-F238E27FC236}">
                <a16:creationId xmlns:a16="http://schemas.microsoft.com/office/drawing/2014/main" id="{6BF24B67-F77F-4F3C-A367-71C8D2546B2E}"/>
              </a:ext>
            </a:extLst>
          </p:cNvPr>
          <p:cNvSpPr txBox="1"/>
          <p:nvPr/>
        </p:nvSpPr>
        <p:spPr>
          <a:xfrm>
            <a:off x="5976288" y="3988098"/>
            <a:ext cx="116730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s-MX" sz="1200" b="1" dirty="0">
                <a:solidFill>
                  <a:srgbClr val="FF0000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Tipo de cambio</a:t>
            </a:r>
            <a:endParaRPr lang="en-US" sz="1200" b="1" dirty="0">
              <a:solidFill>
                <a:srgbClr val="FF0000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CA616F82-1B07-4034-B0BF-1ABDD348C3A0}"/>
              </a:ext>
            </a:extLst>
          </p:cNvPr>
          <p:cNvSpPr txBox="1">
            <a:spLocks/>
          </p:cNvSpPr>
          <p:nvPr/>
        </p:nvSpPr>
        <p:spPr>
          <a:xfrm>
            <a:off x="922010" y="1425415"/>
            <a:ext cx="2243444" cy="398507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disminuir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demanda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muchos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negocios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cerraran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sus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puertas</a:t>
            </a:r>
            <a:endParaRPr lang="en-US" sz="938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052D7527-761C-41C6-A81A-24E901A12D95}"/>
              </a:ext>
            </a:extLst>
          </p:cNvPr>
          <p:cNvSpPr txBox="1"/>
          <p:nvPr/>
        </p:nvSpPr>
        <p:spPr>
          <a:xfrm>
            <a:off x="2363632" y="1148417"/>
            <a:ext cx="80182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s-MX" sz="1200" b="1" dirty="0">
                <a:solidFill>
                  <a:srgbClr val="FF0000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Demanda</a:t>
            </a:r>
            <a:endParaRPr lang="en-US" sz="1200" b="1" dirty="0">
              <a:solidFill>
                <a:srgbClr val="FF0000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32257F7E-8FC1-4FC8-BE27-DA4578E69357}"/>
              </a:ext>
            </a:extLst>
          </p:cNvPr>
          <p:cNvSpPr txBox="1">
            <a:spLocks/>
          </p:cNvSpPr>
          <p:nvPr/>
        </p:nvSpPr>
        <p:spPr>
          <a:xfrm>
            <a:off x="767190" y="4265097"/>
            <a:ext cx="2401454" cy="398507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Afecta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rendimientos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reales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puede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provocar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retiro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masivo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ahorro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2" name="TextBox 67">
            <a:extLst>
              <a:ext uri="{FF2B5EF4-FFF2-40B4-BE49-F238E27FC236}">
                <a16:creationId xmlns:a16="http://schemas.microsoft.com/office/drawing/2014/main" id="{8FC5BC61-5D12-4244-8D7E-1F8470ECAF04}"/>
              </a:ext>
            </a:extLst>
          </p:cNvPr>
          <p:cNvSpPr txBox="1"/>
          <p:nvPr/>
        </p:nvSpPr>
        <p:spPr>
          <a:xfrm>
            <a:off x="1890730" y="4082234"/>
            <a:ext cx="12779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s-MX" sz="1200" b="1" dirty="0">
                <a:solidFill>
                  <a:srgbClr val="FF0000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Ahorro-Inversión</a:t>
            </a:r>
            <a:endParaRPr lang="en-US" sz="1200" b="1" dirty="0">
              <a:solidFill>
                <a:srgbClr val="FF0000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3" name="Shape 2588">
            <a:extLst>
              <a:ext uri="{FF2B5EF4-FFF2-40B4-BE49-F238E27FC236}">
                <a16:creationId xmlns:a16="http://schemas.microsoft.com/office/drawing/2014/main" id="{AC1288EB-6C50-4FF2-BA43-99B8D924FB48}"/>
              </a:ext>
            </a:extLst>
          </p:cNvPr>
          <p:cNvSpPr>
            <a:spLocks noChangeAspect="1"/>
          </p:cNvSpPr>
          <p:nvPr/>
        </p:nvSpPr>
        <p:spPr>
          <a:xfrm>
            <a:off x="5180684" y="1235303"/>
            <a:ext cx="209496" cy="190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4" name="Shape 2589">
            <a:extLst>
              <a:ext uri="{FF2B5EF4-FFF2-40B4-BE49-F238E27FC236}">
                <a16:creationId xmlns:a16="http://schemas.microsoft.com/office/drawing/2014/main" id="{EBA9FED5-01A2-4890-9B4A-32F1F3BE2B77}"/>
              </a:ext>
            </a:extLst>
          </p:cNvPr>
          <p:cNvSpPr>
            <a:spLocks noChangeAspect="1"/>
          </p:cNvSpPr>
          <p:nvPr/>
        </p:nvSpPr>
        <p:spPr>
          <a:xfrm>
            <a:off x="6128917" y="2219659"/>
            <a:ext cx="209496" cy="190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5119"/>
                </a:moveTo>
                <a:cubicBezTo>
                  <a:pt x="7195" y="15119"/>
                  <a:pt x="7855" y="14394"/>
                  <a:pt x="7855" y="13500"/>
                </a:cubicBezTo>
                <a:cubicBezTo>
                  <a:pt x="7855" y="12605"/>
                  <a:pt x="7195" y="11880"/>
                  <a:pt x="6382" y="11880"/>
                </a:cubicBezTo>
                <a:cubicBezTo>
                  <a:pt x="5568" y="11880"/>
                  <a:pt x="4909" y="12605"/>
                  <a:pt x="4909" y="13500"/>
                </a:cubicBezTo>
                <a:cubicBezTo>
                  <a:pt x="4909" y="14394"/>
                  <a:pt x="5568" y="15119"/>
                  <a:pt x="6382" y="15119"/>
                </a:cubicBezTo>
                <a:moveTo>
                  <a:pt x="2455" y="3240"/>
                </a:moveTo>
                <a:cubicBezTo>
                  <a:pt x="2725" y="3240"/>
                  <a:pt x="2945" y="2999"/>
                  <a:pt x="2945" y="2700"/>
                </a:cubicBezTo>
                <a:cubicBezTo>
                  <a:pt x="2945" y="2402"/>
                  <a:pt x="2725" y="2160"/>
                  <a:pt x="2455" y="2160"/>
                </a:cubicBezTo>
                <a:cubicBezTo>
                  <a:pt x="2184" y="2160"/>
                  <a:pt x="1964" y="2402"/>
                  <a:pt x="1964" y="2700"/>
                </a:cubicBezTo>
                <a:cubicBezTo>
                  <a:pt x="1964" y="2999"/>
                  <a:pt x="2184" y="3240"/>
                  <a:pt x="2455" y="3240"/>
                </a:cubicBezTo>
                <a:moveTo>
                  <a:pt x="3927" y="8100"/>
                </a:moveTo>
                <a:cubicBezTo>
                  <a:pt x="3927" y="6609"/>
                  <a:pt x="5026" y="5400"/>
                  <a:pt x="6382" y="5400"/>
                </a:cubicBezTo>
                <a:cubicBezTo>
                  <a:pt x="7738" y="5400"/>
                  <a:pt x="8836" y="6609"/>
                  <a:pt x="8836" y="8100"/>
                </a:cubicBezTo>
                <a:lnTo>
                  <a:pt x="8836" y="13500"/>
                </a:lnTo>
                <a:cubicBezTo>
                  <a:pt x="8836" y="14991"/>
                  <a:pt x="7738" y="16199"/>
                  <a:pt x="6382" y="16199"/>
                </a:cubicBezTo>
                <a:cubicBezTo>
                  <a:pt x="5026" y="16199"/>
                  <a:pt x="3927" y="14991"/>
                  <a:pt x="3927" y="13500"/>
                </a:cubicBezTo>
                <a:cubicBezTo>
                  <a:pt x="3927" y="13500"/>
                  <a:pt x="3927" y="8100"/>
                  <a:pt x="3927" y="8100"/>
                </a:cubicBezTo>
                <a:close/>
                <a:moveTo>
                  <a:pt x="2945" y="13500"/>
                </a:moveTo>
                <a:cubicBezTo>
                  <a:pt x="2945" y="15587"/>
                  <a:pt x="4484" y="17279"/>
                  <a:pt x="6382" y="17279"/>
                </a:cubicBezTo>
                <a:cubicBezTo>
                  <a:pt x="8280" y="17279"/>
                  <a:pt x="9818" y="15587"/>
                  <a:pt x="9818" y="13500"/>
                </a:cubicBezTo>
                <a:lnTo>
                  <a:pt x="9818" y="8100"/>
                </a:lnTo>
                <a:cubicBezTo>
                  <a:pt x="9818" y="6012"/>
                  <a:pt x="8280" y="4320"/>
                  <a:pt x="6382" y="4320"/>
                </a:cubicBezTo>
                <a:cubicBezTo>
                  <a:pt x="4484" y="4320"/>
                  <a:pt x="2945" y="6012"/>
                  <a:pt x="2945" y="8100"/>
                </a:cubicBezTo>
                <a:cubicBezTo>
                  <a:pt x="2945" y="8100"/>
                  <a:pt x="2945" y="13500"/>
                  <a:pt x="2945" y="13500"/>
                </a:cubicBezTo>
                <a:close/>
                <a:moveTo>
                  <a:pt x="2455" y="19439"/>
                </a:moveTo>
                <a:cubicBezTo>
                  <a:pt x="2725" y="19439"/>
                  <a:pt x="2945" y="19198"/>
                  <a:pt x="2945" y="18899"/>
                </a:cubicBezTo>
                <a:cubicBezTo>
                  <a:pt x="2945" y="18601"/>
                  <a:pt x="2725" y="18359"/>
                  <a:pt x="2455" y="18359"/>
                </a:cubicBezTo>
                <a:cubicBezTo>
                  <a:pt x="2184" y="18359"/>
                  <a:pt x="1964" y="18601"/>
                  <a:pt x="1964" y="18899"/>
                </a:cubicBezTo>
                <a:cubicBezTo>
                  <a:pt x="1964" y="19198"/>
                  <a:pt x="2184" y="19439"/>
                  <a:pt x="2455" y="19439"/>
                </a:cubicBezTo>
                <a:moveTo>
                  <a:pt x="20618" y="20519"/>
                </a:moveTo>
                <a:lnTo>
                  <a:pt x="982" y="20519"/>
                </a:lnTo>
                <a:lnTo>
                  <a:pt x="982" y="1080"/>
                </a:lnTo>
                <a:lnTo>
                  <a:pt x="20618" y="1080"/>
                </a:lnTo>
                <a:cubicBezTo>
                  <a:pt x="20618" y="1080"/>
                  <a:pt x="20618" y="20519"/>
                  <a:pt x="20618" y="2051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84"/>
                  <a:pt x="0" y="1080"/>
                </a:cubicBezTo>
                <a:lnTo>
                  <a:pt x="0" y="20519"/>
                </a:lnTo>
                <a:cubicBezTo>
                  <a:pt x="0" y="2111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115"/>
                  <a:pt x="21600" y="20519"/>
                </a:cubicBezTo>
                <a:lnTo>
                  <a:pt x="21600" y="1080"/>
                </a:lnTo>
                <a:cubicBezTo>
                  <a:pt x="21600" y="484"/>
                  <a:pt x="21160" y="0"/>
                  <a:pt x="20618" y="0"/>
                </a:cubicBezTo>
                <a:moveTo>
                  <a:pt x="19145" y="3240"/>
                </a:moveTo>
                <a:cubicBezTo>
                  <a:pt x="19416" y="3240"/>
                  <a:pt x="19636" y="2999"/>
                  <a:pt x="19636" y="2700"/>
                </a:cubicBezTo>
                <a:cubicBezTo>
                  <a:pt x="19636" y="2402"/>
                  <a:pt x="19416" y="2160"/>
                  <a:pt x="19145" y="2160"/>
                </a:cubicBezTo>
                <a:cubicBezTo>
                  <a:pt x="18875" y="2160"/>
                  <a:pt x="18655" y="2402"/>
                  <a:pt x="18655" y="2700"/>
                </a:cubicBezTo>
                <a:cubicBezTo>
                  <a:pt x="18655" y="2999"/>
                  <a:pt x="18875" y="3240"/>
                  <a:pt x="19145" y="3240"/>
                </a:cubicBezTo>
                <a:moveTo>
                  <a:pt x="12764" y="8100"/>
                </a:moveTo>
                <a:cubicBezTo>
                  <a:pt x="12764" y="6609"/>
                  <a:pt x="13863" y="5400"/>
                  <a:pt x="15218" y="5400"/>
                </a:cubicBezTo>
                <a:cubicBezTo>
                  <a:pt x="16574" y="5400"/>
                  <a:pt x="17673" y="6609"/>
                  <a:pt x="17673" y="8100"/>
                </a:cubicBezTo>
                <a:lnTo>
                  <a:pt x="17673" y="13500"/>
                </a:lnTo>
                <a:cubicBezTo>
                  <a:pt x="17673" y="14991"/>
                  <a:pt x="16574" y="16199"/>
                  <a:pt x="15218" y="16199"/>
                </a:cubicBezTo>
                <a:cubicBezTo>
                  <a:pt x="13863" y="16199"/>
                  <a:pt x="12764" y="14991"/>
                  <a:pt x="12764" y="13500"/>
                </a:cubicBezTo>
                <a:cubicBezTo>
                  <a:pt x="12764" y="13500"/>
                  <a:pt x="12764" y="8100"/>
                  <a:pt x="12764" y="8100"/>
                </a:cubicBezTo>
                <a:close/>
                <a:moveTo>
                  <a:pt x="15218" y="17279"/>
                </a:moveTo>
                <a:cubicBezTo>
                  <a:pt x="17116" y="17279"/>
                  <a:pt x="18655" y="15587"/>
                  <a:pt x="18655" y="13500"/>
                </a:cubicBezTo>
                <a:lnTo>
                  <a:pt x="18655" y="8100"/>
                </a:lnTo>
                <a:cubicBezTo>
                  <a:pt x="18655" y="6012"/>
                  <a:pt x="17116" y="4320"/>
                  <a:pt x="15218" y="4320"/>
                </a:cubicBezTo>
                <a:cubicBezTo>
                  <a:pt x="13320" y="4320"/>
                  <a:pt x="11782" y="6012"/>
                  <a:pt x="11782" y="8100"/>
                </a:cubicBezTo>
                <a:lnTo>
                  <a:pt x="11782" y="13500"/>
                </a:lnTo>
                <a:cubicBezTo>
                  <a:pt x="11782" y="15587"/>
                  <a:pt x="13320" y="17279"/>
                  <a:pt x="15218" y="17279"/>
                </a:cubicBezTo>
                <a:moveTo>
                  <a:pt x="15218" y="9720"/>
                </a:moveTo>
                <a:cubicBezTo>
                  <a:pt x="16032" y="9720"/>
                  <a:pt x="16691" y="8995"/>
                  <a:pt x="16691" y="8100"/>
                </a:cubicBezTo>
                <a:cubicBezTo>
                  <a:pt x="16691" y="7206"/>
                  <a:pt x="16032" y="6480"/>
                  <a:pt x="15218" y="6480"/>
                </a:cubicBezTo>
                <a:cubicBezTo>
                  <a:pt x="14405" y="6480"/>
                  <a:pt x="13745" y="7206"/>
                  <a:pt x="13745" y="8100"/>
                </a:cubicBezTo>
                <a:cubicBezTo>
                  <a:pt x="13745" y="8995"/>
                  <a:pt x="14405" y="9720"/>
                  <a:pt x="15218" y="9720"/>
                </a:cubicBezTo>
                <a:moveTo>
                  <a:pt x="19145" y="18359"/>
                </a:moveTo>
                <a:cubicBezTo>
                  <a:pt x="18875" y="18359"/>
                  <a:pt x="18655" y="18601"/>
                  <a:pt x="18655" y="18899"/>
                </a:cubicBezTo>
                <a:cubicBezTo>
                  <a:pt x="18655" y="19198"/>
                  <a:pt x="18875" y="19439"/>
                  <a:pt x="19145" y="19439"/>
                </a:cubicBezTo>
                <a:cubicBezTo>
                  <a:pt x="19416" y="19439"/>
                  <a:pt x="19636" y="19198"/>
                  <a:pt x="19636" y="18899"/>
                </a:cubicBezTo>
                <a:cubicBezTo>
                  <a:pt x="19636" y="18601"/>
                  <a:pt x="19416" y="18359"/>
                  <a:pt x="19145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5" name="Shape 2610">
            <a:extLst>
              <a:ext uri="{FF2B5EF4-FFF2-40B4-BE49-F238E27FC236}">
                <a16:creationId xmlns:a16="http://schemas.microsoft.com/office/drawing/2014/main" id="{F256A80F-96FF-459E-8C23-AE72F96DB3CE}"/>
              </a:ext>
            </a:extLst>
          </p:cNvPr>
          <p:cNvSpPr>
            <a:spLocks noChangeAspect="1"/>
          </p:cNvSpPr>
          <p:nvPr/>
        </p:nvSpPr>
        <p:spPr>
          <a:xfrm>
            <a:off x="6101825" y="3595094"/>
            <a:ext cx="209496" cy="17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6000"/>
                </a:moveTo>
                <a:lnTo>
                  <a:pt x="982" y="6000"/>
                </a:lnTo>
                <a:lnTo>
                  <a:pt x="982" y="2399"/>
                </a:lnTo>
                <a:cubicBezTo>
                  <a:pt x="982" y="1737"/>
                  <a:pt x="1422" y="1200"/>
                  <a:pt x="1964" y="1200"/>
                </a:cubicBezTo>
                <a:lnTo>
                  <a:pt x="6873" y="1200"/>
                </a:lnTo>
                <a:cubicBezTo>
                  <a:pt x="8345" y="1200"/>
                  <a:pt x="8345" y="3600"/>
                  <a:pt x="10800" y="3600"/>
                </a:cubicBezTo>
                <a:lnTo>
                  <a:pt x="19636" y="3600"/>
                </a:lnTo>
                <a:cubicBezTo>
                  <a:pt x="20178" y="3600"/>
                  <a:pt x="20618" y="4137"/>
                  <a:pt x="20618" y="4800"/>
                </a:cubicBezTo>
                <a:cubicBezTo>
                  <a:pt x="20618" y="4800"/>
                  <a:pt x="20618" y="6000"/>
                  <a:pt x="20618" y="6000"/>
                </a:cubicBezTo>
                <a:close/>
                <a:moveTo>
                  <a:pt x="20618" y="19200"/>
                </a:moveTo>
                <a:cubicBezTo>
                  <a:pt x="20618" y="19863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3"/>
                  <a:pt x="982" y="19200"/>
                </a:cubicBezTo>
                <a:lnTo>
                  <a:pt x="982" y="7200"/>
                </a:lnTo>
                <a:lnTo>
                  <a:pt x="20618" y="7200"/>
                </a:lnTo>
                <a:cubicBezTo>
                  <a:pt x="20618" y="7200"/>
                  <a:pt x="20618" y="19200"/>
                  <a:pt x="20618" y="19200"/>
                </a:cubicBezTo>
                <a:close/>
                <a:moveTo>
                  <a:pt x="19636" y="2399"/>
                </a:moveTo>
                <a:lnTo>
                  <a:pt x="10800" y="2399"/>
                </a:lnTo>
                <a:cubicBezTo>
                  <a:pt x="8836" y="2399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1074"/>
                  <a:pt x="0" y="2399"/>
                </a:cubicBezTo>
                <a:lnTo>
                  <a:pt x="0" y="19200"/>
                </a:lnTo>
                <a:cubicBezTo>
                  <a:pt x="0" y="20526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6"/>
                  <a:pt x="21600" y="19200"/>
                </a:cubicBezTo>
                <a:lnTo>
                  <a:pt x="21600" y="4800"/>
                </a:lnTo>
                <a:cubicBezTo>
                  <a:pt x="21600" y="3474"/>
                  <a:pt x="20721" y="2399"/>
                  <a:pt x="19636" y="239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6" name="Shape 2613">
            <a:extLst>
              <a:ext uri="{FF2B5EF4-FFF2-40B4-BE49-F238E27FC236}">
                <a16:creationId xmlns:a16="http://schemas.microsoft.com/office/drawing/2014/main" id="{42FEB828-99C9-4E46-9189-07AB19063ACF}"/>
              </a:ext>
            </a:extLst>
          </p:cNvPr>
          <p:cNvSpPr>
            <a:spLocks noChangeAspect="1"/>
          </p:cNvSpPr>
          <p:nvPr/>
        </p:nvSpPr>
        <p:spPr>
          <a:xfrm>
            <a:off x="5117468" y="4524280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964"/>
                </a:moveTo>
                <a:lnTo>
                  <a:pt x="10800" y="1964"/>
                </a:lnTo>
                <a:cubicBezTo>
                  <a:pt x="8836" y="1964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5709"/>
                </a:lnTo>
                <a:cubicBezTo>
                  <a:pt x="0" y="16794"/>
                  <a:pt x="879" y="17673"/>
                  <a:pt x="1964" y="17673"/>
                </a:cubicBezTo>
                <a:lnTo>
                  <a:pt x="6599" y="17673"/>
                </a:lnTo>
                <a:cubicBezTo>
                  <a:pt x="6257" y="17372"/>
                  <a:pt x="5941" y="17046"/>
                  <a:pt x="5656" y="16691"/>
                </a:cubicBezTo>
                <a:lnTo>
                  <a:pt x="1964" y="16691"/>
                </a:lnTo>
                <a:cubicBezTo>
                  <a:pt x="1422" y="16691"/>
                  <a:pt x="982" y="16252"/>
                  <a:pt x="982" y="15709"/>
                </a:cubicBezTo>
                <a:lnTo>
                  <a:pt x="982" y="5891"/>
                </a:lnTo>
                <a:lnTo>
                  <a:pt x="6599" y="5891"/>
                </a:lnTo>
                <a:cubicBezTo>
                  <a:pt x="7023" y="5517"/>
                  <a:pt x="7484" y="5185"/>
                  <a:pt x="7982" y="4909"/>
                </a:cubicBezTo>
                <a:lnTo>
                  <a:pt x="982" y="4909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6873" y="982"/>
                </a:lnTo>
                <a:cubicBezTo>
                  <a:pt x="8345" y="982"/>
                  <a:pt x="8345" y="2946"/>
                  <a:pt x="10800" y="2946"/>
                </a:cubicBezTo>
                <a:lnTo>
                  <a:pt x="19636" y="2946"/>
                </a:lnTo>
                <a:cubicBezTo>
                  <a:pt x="20178" y="2946"/>
                  <a:pt x="20618" y="3385"/>
                  <a:pt x="20618" y="3927"/>
                </a:cubicBezTo>
                <a:lnTo>
                  <a:pt x="20618" y="4909"/>
                </a:lnTo>
                <a:lnTo>
                  <a:pt x="15582" y="4909"/>
                </a:lnTo>
                <a:cubicBezTo>
                  <a:pt x="16080" y="5185"/>
                  <a:pt x="16541" y="5517"/>
                  <a:pt x="16965" y="5891"/>
                </a:cubicBezTo>
                <a:lnTo>
                  <a:pt x="20618" y="5891"/>
                </a:ln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8766" y="16691"/>
                </a:lnTo>
                <a:lnTo>
                  <a:pt x="19738" y="17663"/>
                </a:lnTo>
                <a:cubicBezTo>
                  <a:pt x="20774" y="17609"/>
                  <a:pt x="21600" y="16759"/>
                  <a:pt x="21600" y="15709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1782" y="17673"/>
                </a:moveTo>
                <a:cubicBezTo>
                  <a:pt x="8529" y="17673"/>
                  <a:pt x="5891" y="15036"/>
                  <a:pt x="5891" y="11782"/>
                </a:cubicBezTo>
                <a:cubicBezTo>
                  <a:pt x="5891" y="8529"/>
                  <a:pt x="8529" y="5891"/>
                  <a:pt x="11782" y="5891"/>
                </a:cubicBezTo>
                <a:cubicBezTo>
                  <a:pt x="15035" y="5891"/>
                  <a:pt x="17673" y="8529"/>
                  <a:pt x="17673" y="11782"/>
                </a:cubicBezTo>
                <a:cubicBezTo>
                  <a:pt x="17673" y="15036"/>
                  <a:pt x="15035" y="17673"/>
                  <a:pt x="11782" y="17673"/>
                </a:cubicBezTo>
                <a:moveTo>
                  <a:pt x="16972" y="16278"/>
                </a:moveTo>
                <a:cubicBezTo>
                  <a:pt x="18018" y="15072"/>
                  <a:pt x="18655" y="13503"/>
                  <a:pt x="18655" y="11782"/>
                </a:cubicBezTo>
                <a:cubicBezTo>
                  <a:pt x="18655" y="7987"/>
                  <a:pt x="15578" y="4910"/>
                  <a:pt x="11782" y="4910"/>
                </a:cubicBezTo>
                <a:cubicBezTo>
                  <a:pt x="7986" y="4910"/>
                  <a:pt x="4909" y="7987"/>
                  <a:pt x="4909" y="11782"/>
                </a:cubicBezTo>
                <a:cubicBezTo>
                  <a:pt x="4909" y="15578"/>
                  <a:pt x="7986" y="18655"/>
                  <a:pt x="11782" y="18655"/>
                </a:cubicBezTo>
                <a:cubicBezTo>
                  <a:pt x="13503" y="18655"/>
                  <a:pt x="15072" y="18017"/>
                  <a:pt x="16278" y="16972"/>
                </a:cubicBezTo>
                <a:lnTo>
                  <a:pt x="16972" y="17666"/>
                </a:lnTo>
                <a:cubicBezTo>
                  <a:pt x="16969" y="17668"/>
                  <a:pt x="16967" y="17671"/>
                  <a:pt x="16965" y="17673"/>
                </a:cubicBezTo>
                <a:lnTo>
                  <a:pt x="16979" y="17673"/>
                </a:lnTo>
                <a:lnTo>
                  <a:pt x="20762" y="21457"/>
                </a:lnTo>
                <a:cubicBezTo>
                  <a:pt x="20851" y="21546"/>
                  <a:pt x="20974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cubicBezTo>
                  <a:pt x="21456" y="20762"/>
                  <a:pt x="16972" y="16278"/>
                  <a:pt x="16972" y="1627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7" name="Shape 2807">
            <a:extLst>
              <a:ext uri="{FF2B5EF4-FFF2-40B4-BE49-F238E27FC236}">
                <a16:creationId xmlns:a16="http://schemas.microsoft.com/office/drawing/2014/main" id="{1D3DB0EA-3475-477C-BE95-CD93CA190FFB}"/>
              </a:ext>
            </a:extLst>
          </p:cNvPr>
          <p:cNvSpPr>
            <a:spLocks noChangeAspect="1"/>
          </p:cNvSpPr>
          <p:nvPr/>
        </p:nvSpPr>
        <p:spPr>
          <a:xfrm>
            <a:off x="2804458" y="3541399"/>
            <a:ext cx="209496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75" y="12150"/>
                </a:moveTo>
                <a:lnTo>
                  <a:pt x="17294" y="9450"/>
                </a:lnTo>
                <a:lnTo>
                  <a:pt x="19843" y="9450"/>
                </a:lnTo>
                <a:lnTo>
                  <a:pt x="19406" y="12150"/>
                </a:lnTo>
                <a:cubicBezTo>
                  <a:pt x="19406" y="12150"/>
                  <a:pt x="17075" y="12150"/>
                  <a:pt x="17075" y="12150"/>
                </a:cubicBezTo>
                <a:close/>
                <a:moveTo>
                  <a:pt x="18752" y="16200"/>
                </a:moveTo>
                <a:lnTo>
                  <a:pt x="16748" y="16200"/>
                </a:lnTo>
                <a:lnTo>
                  <a:pt x="16967" y="13500"/>
                </a:lnTo>
                <a:lnTo>
                  <a:pt x="19188" y="13500"/>
                </a:lnTo>
                <a:cubicBezTo>
                  <a:pt x="19188" y="13500"/>
                  <a:pt x="18752" y="16200"/>
                  <a:pt x="18752" y="16200"/>
                </a:cubicBezTo>
                <a:close/>
                <a:moveTo>
                  <a:pt x="17673" y="20250"/>
                </a:moveTo>
                <a:cubicBezTo>
                  <a:pt x="17131" y="20250"/>
                  <a:pt x="16691" y="19645"/>
                  <a:pt x="16691" y="18900"/>
                </a:cubicBezTo>
                <a:cubicBezTo>
                  <a:pt x="16691" y="18155"/>
                  <a:pt x="17131" y="17550"/>
                  <a:pt x="17673" y="17550"/>
                </a:cubicBezTo>
                <a:cubicBezTo>
                  <a:pt x="18215" y="17550"/>
                  <a:pt x="18655" y="18155"/>
                  <a:pt x="18655" y="18900"/>
                </a:cubicBezTo>
                <a:cubicBezTo>
                  <a:pt x="18655" y="19645"/>
                  <a:pt x="18215" y="20250"/>
                  <a:pt x="17673" y="20250"/>
                </a:cubicBezTo>
                <a:moveTo>
                  <a:pt x="16415" y="8100"/>
                </a:moveTo>
                <a:lnTo>
                  <a:pt x="13745" y="8100"/>
                </a:lnTo>
                <a:lnTo>
                  <a:pt x="13745" y="5400"/>
                </a:lnTo>
                <a:lnTo>
                  <a:pt x="16633" y="5400"/>
                </a:lnTo>
                <a:cubicBezTo>
                  <a:pt x="16633" y="5400"/>
                  <a:pt x="16415" y="8100"/>
                  <a:pt x="16415" y="8100"/>
                </a:cubicBezTo>
                <a:close/>
                <a:moveTo>
                  <a:pt x="16088" y="12150"/>
                </a:moveTo>
                <a:lnTo>
                  <a:pt x="13745" y="12150"/>
                </a:lnTo>
                <a:lnTo>
                  <a:pt x="13745" y="9450"/>
                </a:lnTo>
                <a:lnTo>
                  <a:pt x="16306" y="9450"/>
                </a:lnTo>
                <a:cubicBezTo>
                  <a:pt x="16306" y="9450"/>
                  <a:pt x="16088" y="12150"/>
                  <a:pt x="16088" y="12150"/>
                </a:cubicBezTo>
                <a:close/>
                <a:moveTo>
                  <a:pt x="15761" y="16200"/>
                </a:moveTo>
                <a:lnTo>
                  <a:pt x="13745" y="16200"/>
                </a:lnTo>
                <a:lnTo>
                  <a:pt x="13745" y="13500"/>
                </a:lnTo>
                <a:lnTo>
                  <a:pt x="15979" y="13500"/>
                </a:lnTo>
                <a:cubicBezTo>
                  <a:pt x="15979" y="13500"/>
                  <a:pt x="15761" y="16200"/>
                  <a:pt x="15761" y="16200"/>
                </a:cubicBezTo>
                <a:close/>
                <a:moveTo>
                  <a:pt x="12764" y="8100"/>
                </a:moveTo>
                <a:lnTo>
                  <a:pt x="10094" y="8100"/>
                </a:lnTo>
                <a:lnTo>
                  <a:pt x="9876" y="5400"/>
                </a:lnTo>
                <a:lnTo>
                  <a:pt x="12764" y="5400"/>
                </a:lnTo>
                <a:cubicBezTo>
                  <a:pt x="12764" y="5400"/>
                  <a:pt x="12764" y="8100"/>
                  <a:pt x="12764" y="8100"/>
                </a:cubicBezTo>
                <a:close/>
                <a:moveTo>
                  <a:pt x="12764" y="12150"/>
                </a:moveTo>
                <a:lnTo>
                  <a:pt x="10421" y="12150"/>
                </a:lnTo>
                <a:lnTo>
                  <a:pt x="10203" y="9450"/>
                </a:lnTo>
                <a:lnTo>
                  <a:pt x="12764" y="9450"/>
                </a:lnTo>
                <a:cubicBezTo>
                  <a:pt x="12764" y="9450"/>
                  <a:pt x="12764" y="12150"/>
                  <a:pt x="12764" y="12150"/>
                </a:cubicBezTo>
                <a:close/>
                <a:moveTo>
                  <a:pt x="12764" y="16200"/>
                </a:moveTo>
                <a:lnTo>
                  <a:pt x="10748" y="16200"/>
                </a:lnTo>
                <a:lnTo>
                  <a:pt x="10531" y="13500"/>
                </a:lnTo>
                <a:lnTo>
                  <a:pt x="12764" y="13500"/>
                </a:lnTo>
                <a:cubicBezTo>
                  <a:pt x="12764" y="13500"/>
                  <a:pt x="12764" y="16200"/>
                  <a:pt x="12764" y="16200"/>
                </a:cubicBezTo>
                <a:close/>
                <a:moveTo>
                  <a:pt x="8836" y="20250"/>
                </a:moveTo>
                <a:cubicBezTo>
                  <a:pt x="8294" y="20250"/>
                  <a:pt x="7855" y="19645"/>
                  <a:pt x="7855" y="18900"/>
                </a:cubicBezTo>
                <a:cubicBezTo>
                  <a:pt x="7855" y="18155"/>
                  <a:pt x="8294" y="17550"/>
                  <a:pt x="8836" y="17550"/>
                </a:cubicBezTo>
                <a:cubicBezTo>
                  <a:pt x="9379" y="17550"/>
                  <a:pt x="9818" y="18155"/>
                  <a:pt x="9818" y="18900"/>
                </a:cubicBezTo>
                <a:cubicBezTo>
                  <a:pt x="9818" y="19645"/>
                  <a:pt x="9379" y="20250"/>
                  <a:pt x="8836" y="20250"/>
                </a:cubicBezTo>
                <a:moveTo>
                  <a:pt x="7213" y="13500"/>
                </a:moveTo>
                <a:lnTo>
                  <a:pt x="9543" y="13500"/>
                </a:lnTo>
                <a:lnTo>
                  <a:pt x="9761" y="16200"/>
                </a:lnTo>
                <a:lnTo>
                  <a:pt x="7740" y="16200"/>
                </a:lnTo>
                <a:cubicBezTo>
                  <a:pt x="7740" y="16200"/>
                  <a:pt x="7213" y="13500"/>
                  <a:pt x="7213" y="13500"/>
                </a:cubicBezTo>
                <a:close/>
                <a:moveTo>
                  <a:pt x="6950" y="12150"/>
                </a:moveTo>
                <a:lnTo>
                  <a:pt x="6423" y="9450"/>
                </a:lnTo>
                <a:lnTo>
                  <a:pt x="9215" y="9450"/>
                </a:lnTo>
                <a:lnTo>
                  <a:pt x="9434" y="12150"/>
                </a:lnTo>
                <a:cubicBezTo>
                  <a:pt x="9434" y="12150"/>
                  <a:pt x="6950" y="12150"/>
                  <a:pt x="6950" y="12150"/>
                </a:cubicBezTo>
                <a:close/>
                <a:moveTo>
                  <a:pt x="5633" y="5400"/>
                </a:moveTo>
                <a:lnTo>
                  <a:pt x="8888" y="5400"/>
                </a:lnTo>
                <a:lnTo>
                  <a:pt x="9106" y="8100"/>
                </a:lnTo>
                <a:lnTo>
                  <a:pt x="6160" y="8100"/>
                </a:lnTo>
                <a:cubicBezTo>
                  <a:pt x="6160" y="8100"/>
                  <a:pt x="5633" y="5400"/>
                  <a:pt x="5633" y="5400"/>
                </a:cubicBezTo>
                <a:close/>
                <a:moveTo>
                  <a:pt x="17621" y="5400"/>
                </a:moveTo>
                <a:lnTo>
                  <a:pt x="20497" y="5400"/>
                </a:lnTo>
                <a:lnTo>
                  <a:pt x="20061" y="8100"/>
                </a:lnTo>
                <a:lnTo>
                  <a:pt x="17403" y="8100"/>
                </a:lnTo>
                <a:cubicBezTo>
                  <a:pt x="17403" y="8100"/>
                  <a:pt x="17621" y="5400"/>
                  <a:pt x="17621" y="5400"/>
                </a:cubicBezTo>
                <a:close/>
                <a:moveTo>
                  <a:pt x="19619" y="17038"/>
                </a:moveTo>
                <a:lnTo>
                  <a:pt x="19622" y="17038"/>
                </a:lnTo>
                <a:lnTo>
                  <a:pt x="21586" y="4889"/>
                </a:lnTo>
                <a:lnTo>
                  <a:pt x="21577" y="4886"/>
                </a:lnTo>
                <a:cubicBezTo>
                  <a:pt x="21586" y="4833"/>
                  <a:pt x="21600" y="4782"/>
                  <a:pt x="21600" y="4725"/>
                </a:cubicBezTo>
                <a:cubicBezTo>
                  <a:pt x="21600" y="4352"/>
                  <a:pt x="21380" y="4050"/>
                  <a:pt x="21109" y="4050"/>
                </a:cubicBezTo>
                <a:lnTo>
                  <a:pt x="5370" y="4050"/>
                </a:lnTo>
                <a:lnTo>
                  <a:pt x="4674" y="481"/>
                </a:lnTo>
                <a:lnTo>
                  <a:pt x="4667" y="484"/>
                </a:lnTo>
                <a:cubicBezTo>
                  <a:pt x="4605" y="207"/>
                  <a:pt x="4425" y="0"/>
                  <a:pt x="4203" y="0"/>
                </a:cubicBezTo>
                <a:lnTo>
                  <a:pt x="491" y="0"/>
                </a:lnTo>
                <a:cubicBezTo>
                  <a:pt x="220" y="0"/>
                  <a:pt x="0" y="302"/>
                  <a:pt x="0" y="675"/>
                </a:cubicBezTo>
                <a:cubicBezTo>
                  <a:pt x="0" y="1048"/>
                  <a:pt x="220" y="1350"/>
                  <a:pt x="491" y="1350"/>
                </a:cubicBezTo>
                <a:lnTo>
                  <a:pt x="3827" y="1350"/>
                </a:lnTo>
                <a:lnTo>
                  <a:pt x="6893" y="17069"/>
                </a:lnTo>
                <a:lnTo>
                  <a:pt x="6894" y="17069"/>
                </a:lnTo>
                <a:cubicBezTo>
                  <a:pt x="6936" y="17259"/>
                  <a:pt x="7037" y="17414"/>
                  <a:pt x="7168" y="17493"/>
                </a:cubicBezTo>
                <a:cubicBezTo>
                  <a:pt x="6984" y="17903"/>
                  <a:pt x="6873" y="18383"/>
                  <a:pt x="6873" y="18900"/>
                </a:cubicBezTo>
                <a:cubicBezTo>
                  <a:pt x="6873" y="20391"/>
                  <a:pt x="7752" y="21600"/>
                  <a:pt x="8836" y="21600"/>
                </a:cubicBezTo>
                <a:cubicBezTo>
                  <a:pt x="9921" y="21600"/>
                  <a:pt x="10800" y="20391"/>
                  <a:pt x="10800" y="18900"/>
                </a:cubicBezTo>
                <a:cubicBezTo>
                  <a:pt x="10800" y="18406"/>
                  <a:pt x="10696" y="17949"/>
                  <a:pt x="10528" y="17550"/>
                </a:cubicBezTo>
                <a:lnTo>
                  <a:pt x="15981" y="17550"/>
                </a:lnTo>
                <a:cubicBezTo>
                  <a:pt x="15813" y="17949"/>
                  <a:pt x="15709" y="18406"/>
                  <a:pt x="15709" y="18900"/>
                </a:cubicBezTo>
                <a:cubicBezTo>
                  <a:pt x="15709" y="20391"/>
                  <a:pt x="16588" y="21600"/>
                  <a:pt x="17673" y="21600"/>
                </a:cubicBezTo>
                <a:cubicBezTo>
                  <a:pt x="18757" y="21600"/>
                  <a:pt x="19636" y="20391"/>
                  <a:pt x="19636" y="18900"/>
                </a:cubicBezTo>
                <a:cubicBezTo>
                  <a:pt x="19636" y="18383"/>
                  <a:pt x="19525" y="17903"/>
                  <a:pt x="19341" y="17493"/>
                </a:cubicBezTo>
                <a:cubicBezTo>
                  <a:pt x="19479" y="17410"/>
                  <a:pt x="19581" y="17242"/>
                  <a:pt x="19619" y="1703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8" name="Shape 2815">
            <a:extLst>
              <a:ext uri="{FF2B5EF4-FFF2-40B4-BE49-F238E27FC236}">
                <a16:creationId xmlns:a16="http://schemas.microsoft.com/office/drawing/2014/main" id="{1850C39D-7494-41A7-A422-3DF1311F6AF1}"/>
              </a:ext>
            </a:extLst>
          </p:cNvPr>
          <p:cNvSpPr>
            <a:spLocks noChangeAspect="1"/>
          </p:cNvSpPr>
          <p:nvPr/>
        </p:nvSpPr>
        <p:spPr>
          <a:xfrm>
            <a:off x="3761084" y="4497188"/>
            <a:ext cx="190451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7" y="20618"/>
                </a:moveTo>
                <a:lnTo>
                  <a:pt x="1300" y="19636"/>
                </a:lnTo>
                <a:lnTo>
                  <a:pt x="20300" y="19636"/>
                </a:lnTo>
                <a:lnTo>
                  <a:pt x="20443" y="20618"/>
                </a:lnTo>
                <a:cubicBezTo>
                  <a:pt x="20443" y="20618"/>
                  <a:pt x="1157" y="20618"/>
                  <a:pt x="1157" y="20618"/>
                </a:cubicBezTo>
                <a:close/>
                <a:moveTo>
                  <a:pt x="3172" y="6873"/>
                </a:moveTo>
                <a:lnTo>
                  <a:pt x="6480" y="6873"/>
                </a:lnTo>
                <a:lnTo>
                  <a:pt x="6480" y="8973"/>
                </a:lnTo>
                <a:cubicBezTo>
                  <a:pt x="6158" y="9143"/>
                  <a:pt x="5940" y="9456"/>
                  <a:pt x="5940" y="9818"/>
                </a:cubicBezTo>
                <a:cubicBezTo>
                  <a:pt x="5940" y="10360"/>
                  <a:pt x="6424" y="10800"/>
                  <a:pt x="7020" y="10800"/>
                </a:cubicBezTo>
                <a:cubicBezTo>
                  <a:pt x="7616" y="10800"/>
                  <a:pt x="8100" y="10360"/>
                  <a:pt x="8100" y="9818"/>
                </a:cubicBezTo>
                <a:cubicBezTo>
                  <a:pt x="8100" y="9456"/>
                  <a:pt x="7882" y="9143"/>
                  <a:pt x="7560" y="8973"/>
                </a:cubicBezTo>
                <a:lnTo>
                  <a:pt x="7560" y="6873"/>
                </a:lnTo>
                <a:lnTo>
                  <a:pt x="14040" y="6873"/>
                </a:lnTo>
                <a:lnTo>
                  <a:pt x="14040" y="8973"/>
                </a:lnTo>
                <a:cubicBezTo>
                  <a:pt x="13718" y="9143"/>
                  <a:pt x="13500" y="9456"/>
                  <a:pt x="13500" y="9818"/>
                </a:cubicBezTo>
                <a:cubicBezTo>
                  <a:pt x="13500" y="10360"/>
                  <a:pt x="13984" y="10800"/>
                  <a:pt x="14580" y="10800"/>
                </a:cubicBezTo>
                <a:cubicBezTo>
                  <a:pt x="15176" y="10800"/>
                  <a:pt x="15660" y="10360"/>
                  <a:pt x="15660" y="9818"/>
                </a:cubicBezTo>
                <a:cubicBezTo>
                  <a:pt x="15660" y="9456"/>
                  <a:pt x="15442" y="9143"/>
                  <a:pt x="15120" y="8973"/>
                </a:cubicBezTo>
                <a:lnTo>
                  <a:pt x="15120" y="6873"/>
                </a:lnTo>
                <a:lnTo>
                  <a:pt x="18428" y="6873"/>
                </a:lnTo>
                <a:lnTo>
                  <a:pt x="20155" y="18655"/>
                </a:lnTo>
                <a:lnTo>
                  <a:pt x="1445" y="18655"/>
                </a:lnTo>
                <a:cubicBezTo>
                  <a:pt x="1445" y="18655"/>
                  <a:pt x="3172" y="6873"/>
                  <a:pt x="3172" y="6873"/>
                </a:cubicBezTo>
                <a:close/>
                <a:moveTo>
                  <a:pt x="7560" y="3927"/>
                </a:moveTo>
                <a:cubicBezTo>
                  <a:pt x="7560" y="2301"/>
                  <a:pt x="9011" y="982"/>
                  <a:pt x="10800" y="982"/>
                </a:cubicBezTo>
                <a:cubicBezTo>
                  <a:pt x="12590" y="982"/>
                  <a:pt x="14040" y="2301"/>
                  <a:pt x="14040" y="3927"/>
                </a:cubicBezTo>
                <a:lnTo>
                  <a:pt x="14040" y="5891"/>
                </a:lnTo>
                <a:lnTo>
                  <a:pt x="7560" y="5891"/>
                </a:lnTo>
                <a:cubicBezTo>
                  <a:pt x="7560" y="5891"/>
                  <a:pt x="7560" y="3927"/>
                  <a:pt x="7560" y="3927"/>
                </a:cubicBezTo>
                <a:close/>
                <a:moveTo>
                  <a:pt x="21586" y="21045"/>
                </a:moveTo>
                <a:lnTo>
                  <a:pt x="21595" y="21044"/>
                </a:lnTo>
                <a:lnTo>
                  <a:pt x="19435" y="6317"/>
                </a:lnTo>
                <a:lnTo>
                  <a:pt x="19426" y="6318"/>
                </a:lnTo>
                <a:cubicBezTo>
                  <a:pt x="19390" y="6079"/>
                  <a:pt x="19173" y="5891"/>
                  <a:pt x="18900" y="5891"/>
                </a:cubicBezTo>
                <a:lnTo>
                  <a:pt x="15120" y="5891"/>
                </a:lnTo>
                <a:lnTo>
                  <a:pt x="15120" y="3927"/>
                </a:lnTo>
                <a:cubicBezTo>
                  <a:pt x="15120" y="1758"/>
                  <a:pt x="13186" y="0"/>
                  <a:pt x="10800" y="0"/>
                </a:cubicBezTo>
                <a:cubicBezTo>
                  <a:pt x="8414" y="0"/>
                  <a:pt x="6480" y="1758"/>
                  <a:pt x="6480" y="3927"/>
                </a:cubicBezTo>
                <a:lnTo>
                  <a:pt x="6480" y="5891"/>
                </a:lnTo>
                <a:lnTo>
                  <a:pt x="2700" y="5891"/>
                </a:lnTo>
                <a:cubicBezTo>
                  <a:pt x="2427" y="5891"/>
                  <a:pt x="2210" y="6079"/>
                  <a:pt x="2174" y="6318"/>
                </a:cubicBezTo>
                <a:lnTo>
                  <a:pt x="2165" y="6317"/>
                </a:lnTo>
                <a:lnTo>
                  <a:pt x="5" y="21044"/>
                </a:lnTo>
                <a:lnTo>
                  <a:pt x="14" y="21045"/>
                </a:lnTo>
                <a:cubicBezTo>
                  <a:pt x="11" y="21067"/>
                  <a:pt x="0" y="21087"/>
                  <a:pt x="0" y="21109"/>
                </a:cubicBezTo>
                <a:cubicBezTo>
                  <a:pt x="0" y="21381"/>
                  <a:pt x="242" y="21600"/>
                  <a:pt x="540" y="21600"/>
                </a:cubicBezTo>
                <a:lnTo>
                  <a:pt x="21060" y="21600"/>
                </a:lnTo>
                <a:cubicBezTo>
                  <a:pt x="21358" y="21600"/>
                  <a:pt x="21600" y="21381"/>
                  <a:pt x="21600" y="21109"/>
                </a:cubicBezTo>
                <a:cubicBezTo>
                  <a:pt x="21600" y="21087"/>
                  <a:pt x="21589" y="21067"/>
                  <a:pt x="21586" y="210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9" name="Shape 2532">
            <a:extLst>
              <a:ext uri="{FF2B5EF4-FFF2-40B4-BE49-F238E27FC236}">
                <a16:creationId xmlns:a16="http://schemas.microsoft.com/office/drawing/2014/main" id="{D103B0CF-A018-48C0-9C8D-114BD55FCF3A}"/>
              </a:ext>
            </a:extLst>
          </p:cNvPr>
          <p:cNvSpPr>
            <a:spLocks noChangeAspect="1"/>
          </p:cNvSpPr>
          <p:nvPr/>
        </p:nvSpPr>
        <p:spPr>
          <a:xfrm>
            <a:off x="3833822" y="1199821"/>
            <a:ext cx="17140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40" name="Shape 2551">
            <a:extLst>
              <a:ext uri="{FF2B5EF4-FFF2-40B4-BE49-F238E27FC236}">
                <a16:creationId xmlns:a16="http://schemas.microsoft.com/office/drawing/2014/main" id="{C8112C10-4686-469E-A963-EE6BBC4E681D}"/>
              </a:ext>
            </a:extLst>
          </p:cNvPr>
          <p:cNvSpPr>
            <a:spLocks noChangeAspect="1"/>
          </p:cNvSpPr>
          <p:nvPr/>
        </p:nvSpPr>
        <p:spPr>
          <a:xfrm>
            <a:off x="2830421" y="2146925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6010"/>
                </a:moveTo>
                <a:lnTo>
                  <a:pt x="18630" y="7136"/>
                </a:lnTo>
                <a:lnTo>
                  <a:pt x="14465" y="2970"/>
                </a:lnTo>
                <a:lnTo>
                  <a:pt x="15590" y="1845"/>
                </a:lnTo>
                <a:cubicBezTo>
                  <a:pt x="15590" y="1845"/>
                  <a:pt x="16391" y="982"/>
                  <a:pt x="17673" y="982"/>
                </a:cubicBezTo>
                <a:cubicBezTo>
                  <a:pt x="19300" y="982"/>
                  <a:pt x="20618" y="2300"/>
                  <a:pt x="20618" y="3927"/>
                </a:cubicBezTo>
                <a:cubicBezTo>
                  <a:pt x="20618" y="4741"/>
                  <a:pt x="20288" y="5477"/>
                  <a:pt x="19755" y="6010"/>
                </a:cubicBezTo>
                <a:moveTo>
                  <a:pt x="7364" y="18402"/>
                </a:moveTo>
                <a:lnTo>
                  <a:pt x="7364" y="14727"/>
                </a:lnTo>
                <a:cubicBezTo>
                  <a:pt x="7364" y="14456"/>
                  <a:pt x="7144" y="14236"/>
                  <a:pt x="6873" y="14236"/>
                </a:cubicBezTo>
                <a:lnTo>
                  <a:pt x="3198" y="14236"/>
                </a:lnTo>
                <a:lnTo>
                  <a:pt x="13770" y="3665"/>
                </a:lnTo>
                <a:lnTo>
                  <a:pt x="17935" y="7830"/>
                </a:lnTo>
                <a:cubicBezTo>
                  <a:pt x="17935" y="7830"/>
                  <a:pt x="7364" y="18402"/>
                  <a:pt x="7364" y="18402"/>
                </a:cubicBezTo>
                <a:close/>
                <a:moveTo>
                  <a:pt x="6382" y="19042"/>
                </a:moveTo>
                <a:lnTo>
                  <a:pt x="2945" y="19845"/>
                </a:lnTo>
                <a:lnTo>
                  <a:pt x="2945" y="18655"/>
                </a:lnTo>
                <a:lnTo>
                  <a:pt x="1755" y="18655"/>
                </a:lnTo>
                <a:lnTo>
                  <a:pt x="2558" y="15218"/>
                </a:lnTo>
                <a:lnTo>
                  <a:pt x="6382" y="15218"/>
                </a:lnTo>
                <a:cubicBezTo>
                  <a:pt x="6382" y="15218"/>
                  <a:pt x="6382" y="19042"/>
                  <a:pt x="6382" y="19042"/>
                </a:cubicBezTo>
                <a:close/>
                <a:moveTo>
                  <a:pt x="17673" y="0"/>
                </a:moveTo>
                <a:cubicBezTo>
                  <a:pt x="16588" y="0"/>
                  <a:pt x="15606" y="439"/>
                  <a:pt x="14896" y="1151"/>
                </a:cubicBezTo>
                <a:lnTo>
                  <a:pt x="1641" y="14405"/>
                </a:lnTo>
                <a:lnTo>
                  <a:pt x="0" y="21600"/>
                </a:lnTo>
                <a:lnTo>
                  <a:pt x="7195" y="19959"/>
                </a:lnTo>
                <a:lnTo>
                  <a:pt x="20449" y="6704"/>
                </a:lnTo>
                <a:cubicBezTo>
                  <a:pt x="21160" y="5994"/>
                  <a:pt x="21600" y="5012"/>
                  <a:pt x="21600" y="3927"/>
                </a:cubicBezTo>
                <a:cubicBezTo>
                  <a:pt x="21600" y="1758"/>
                  <a:pt x="19842" y="0"/>
                  <a:pt x="17673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4773932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❹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b="1" dirty="0"/>
              <a:t>Empleo y Desempleo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370831"/>
            <a:ext cx="6125362" cy="8460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Se denomina empleo a la generación de valor a partir de la actividad producida por una persona. Es cuando el trabajador contribuye con su trabajo y conocimientos en favor del empleador, a cambio de un salario.</a:t>
            </a:r>
            <a:r>
              <a:rPr lang="en" sz="1400" i="1" dirty="0"/>
              <a:t>. 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1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Muestra la salud económica de un país</a:t>
            </a:r>
            <a:endParaRPr sz="2800" dirty="0"/>
          </a:p>
        </p:txBody>
      </p:sp>
      <p:sp>
        <p:nvSpPr>
          <p:cNvPr id="321" name="Shape 3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C171C94-F1EE-401B-83E7-EA01DAC376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494354"/>
              </p:ext>
            </p:extLst>
          </p:nvPr>
        </p:nvGraphicFramePr>
        <p:xfrm>
          <a:off x="1" y="1058654"/>
          <a:ext cx="9092380" cy="3808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6A07A081-4963-4A20-A6A6-206EE97322CB}"/>
              </a:ext>
            </a:extLst>
          </p:cNvPr>
          <p:cNvSpPr/>
          <p:nvPr/>
        </p:nvSpPr>
        <p:spPr>
          <a:xfrm>
            <a:off x="1194541" y="1483979"/>
            <a:ext cx="250881" cy="24095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A07A081-4963-4A20-A6A6-206EE97322CB}"/>
              </a:ext>
            </a:extLst>
          </p:cNvPr>
          <p:cNvSpPr/>
          <p:nvPr/>
        </p:nvSpPr>
        <p:spPr>
          <a:xfrm>
            <a:off x="2234302" y="1483979"/>
            <a:ext cx="250881" cy="24095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A07A081-4963-4A20-A6A6-206EE97322CB}"/>
              </a:ext>
            </a:extLst>
          </p:cNvPr>
          <p:cNvSpPr/>
          <p:nvPr/>
        </p:nvSpPr>
        <p:spPr>
          <a:xfrm>
            <a:off x="6902404" y="1479256"/>
            <a:ext cx="250881" cy="24095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1B3DF4F-24BF-41A3-8567-241D7607D437}"/>
              </a:ext>
            </a:extLst>
          </p:cNvPr>
          <p:cNvSpPr txBox="1"/>
          <p:nvPr/>
        </p:nvSpPr>
        <p:spPr>
          <a:xfrm>
            <a:off x="1013952" y="3926597"/>
            <a:ext cx="612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" dirty="0"/>
              <a:t>Crisis por devaluación del peso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DDCA5E8-03EB-4120-946E-C8639300648C}"/>
              </a:ext>
            </a:extLst>
          </p:cNvPr>
          <p:cNvSpPr txBox="1"/>
          <p:nvPr/>
        </p:nvSpPr>
        <p:spPr>
          <a:xfrm>
            <a:off x="2053713" y="3893575"/>
            <a:ext cx="612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" dirty="0"/>
              <a:t>Crisis de deuda externa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0D2DFF-F63B-4FB6-A3BD-C5134D662B71}"/>
              </a:ext>
            </a:extLst>
          </p:cNvPr>
          <p:cNvSpPr txBox="1"/>
          <p:nvPr/>
        </p:nvSpPr>
        <p:spPr>
          <a:xfrm>
            <a:off x="4172029" y="3926597"/>
            <a:ext cx="612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" dirty="0"/>
              <a:t>Crisis “error de diciembre”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A3A014-3945-4947-ADD0-E1C7994C6224}"/>
              </a:ext>
            </a:extLst>
          </p:cNvPr>
          <p:cNvSpPr txBox="1"/>
          <p:nvPr/>
        </p:nvSpPr>
        <p:spPr>
          <a:xfrm>
            <a:off x="6721815" y="3955938"/>
            <a:ext cx="612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" dirty="0"/>
              <a:t>Crisis Hipotecaria en EE.UU.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E390AE6-22E6-411A-A53D-F1F25CCD3757}"/>
              </a:ext>
            </a:extLst>
          </p:cNvPr>
          <p:cNvSpPr txBox="1"/>
          <p:nvPr/>
        </p:nvSpPr>
        <p:spPr>
          <a:xfrm>
            <a:off x="8399207" y="3955938"/>
            <a:ext cx="612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" dirty="0"/>
              <a:t>Crisis por COVID-19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027077" y="232995"/>
            <a:ext cx="7520376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Estados Unidos, vía migración, genera “empleo”</a:t>
            </a:r>
            <a:endParaRPr sz="3200" dirty="0"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8AF605B-3EB4-49D7-B327-1B997CDD6C6E}"/>
              </a:ext>
            </a:extLst>
          </p:cNvPr>
          <p:cNvGrpSpPr/>
          <p:nvPr/>
        </p:nvGrpSpPr>
        <p:grpSpPr>
          <a:xfrm>
            <a:off x="2846304" y="1082243"/>
            <a:ext cx="3451392" cy="3282788"/>
            <a:chOff x="7586969" y="2455646"/>
            <a:chExt cx="9203711" cy="8754100"/>
          </a:xfrm>
        </p:grpSpPr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28F1DC3D-D5B1-41E8-B395-41720218364E}"/>
                </a:ext>
              </a:extLst>
            </p:cNvPr>
            <p:cNvGrpSpPr/>
            <p:nvPr/>
          </p:nvGrpSpPr>
          <p:grpSpPr>
            <a:xfrm>
              <a:off x="7586969" y="2455646"/>
              <a:ext cx="9203711" cy="8754100"/>
              <a:chOff x="6807620" y="2455646"/>
              <a:chExt cx="10791340" cy="10264172"/>
            </a:xfrm>
          </p:grpSpPr>
          <p:sp>
            <p:nvSpPr>
              <p:cNvPr id="56" name="Freeform 1">
                <a:extLst>
                  <a:ext uri="{FF2B5EF4-FFF2-40B4-BE49-F238E27FC236}">
                    <a16:creationId xmlns:a16="http://schemas.microsoft.com/office/drawing/2014/main" id="{2074E81E-25F8-4DFA-B3B4-F696CFBD1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79928" y="9003971"/>
                <a:ext cx="2843876" cy="3715847"/>
              </a:xfrm>
              <a:custGeom>
                <a:avLst/>
                <a:gdLst>
                  <a:gd name="T0" fmla="*/ 4402 w 4403"/>
                  <a:gd name="T1" fmla="*/ 715 h 5751"/>
                  <a:gd name="T2" fmla="*/ 2202 w 4403"/>
                  <a:gd name="T3" fmla="*/ 0 h 5751"/>
                  <a:gd name="T4" fmla="*/ 0 w 4403"/>
                  <a:gd name="T5" fmla="*/ 715 h 5751"/>
                  <a:gd name="T6" fmla="*/ 0 w 4403"/>
                  <a:gd name="T7" fmla="*/ 5750 h 5751"/>
                  <a:gd name="T8" fmla="*/ 4402 w 4403"/>
                  <a:gd name="T9" fmla="*/ 5750 h 5751"/>
                  <a:gd name="T10" fmla="*/ 4402 w 4403"/>
                  <a:gd name="T11" fmla="*/ 715 h 5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03" h="5751">
                    <a:moveTo>
                      <a:pt x="4402" y="715"/>
                    </a:moveTo>
                    <a:lnTo>
                      <a:pt x="2202" y="0"/>
                    </a:lnTo>
                    <a:lnTo>
                      <a:pt x="0" y="715"/>
                    </a:lnTo>
                    <a:lnTo>
                      <a:pt x="0" y="5750"/>
                    </a:lnTo>
                    <a:lnTo>
                      <a:pt x="4402" y="5750"/>
                    </a:lnTo>
                    <a:lnTo>
                      <a:pt x="4402" y="715"/>
                    </a:lnTo>
                  </a:path>
                </a:pathLst>
              </a:custGeom>
              <a:solidFill>
                <a:srgbClr val="56BDB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6856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" name="Freeform 2">
                <a:extLst>
                  <a:ext uri="{FF2B5EF4-FFF2-40B4-BE49-F238E27FC236}">
                    <a16:creationId xmlns:a16="http://schemas.microsoft.com/office/drawing/2014/main" id="{D81F7782-606E-4426-A7E9-64920A040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23804" y="6761356"/>
                <a:ext cx="3975156" cy="3712996"/>
              </a:xfrm>
              <a:custGeom>
                <a:avLst/>
                <a:gdLst>
                  <a:gd name="T0" fmla="*/ 1361 w 6150"/>
                  <a:gd name="T1" fmla="*/ 0 h 5744"/>
                  <a:gd name="T2" fmla="*/ 0 w 6150"/>
                  <a:gd name="T3" fmla="*/ 1873 h 5744"/>
                  <a:gd name="T4" fmla="*/ 0 w 6150"/>
                  <a:gd name="T5" fmla="*/ 4187 h 5744"/>
                  <a:gd name="T6" fmla="*/ 4789 w 6150"/>
                  <a:gd name="T7" fmla="*/ 5743 h 5744"/>
                  <a:gd name="T8" fmla="*/ 6149 w 6150"/>
                  <a:gd name="T9" fmla="*/ 1556 h 5744"/>
                  <a:gd name="T10" fmla="*/ 1361 w 6150"/>
                  <a:gd name="T11" fmla="*/ 0 h 5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50" h="5744">
                    <a:moveTo>
                      <a:pt x="1361" y="0"/>
                    </a:moveTo>
                    <a:lnTo>
                      <a:pt x="0" y="1873"/>
                    </a:lnTo>
                    <a:lnTo>
                      <a:pt x="0" y="4187"/>
                    </a:lnTo>
                    <a:lnTo>
                      <a:pt x="4789" y="5743"/>
                    </a:lnTo>
                    <a:lnTo>
                      <a:pt x="6149" y="1556"/>
                    </a:lnTo>
                    <a:lnTo>
                      <a:pt x="1361" y="0"/>
                    </a:lnTo>
                  </a:path>
                </a:pathLst>
              </a:custGeom>
              <a:solidFill>
                <a:srgbClr val="F5B43F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6856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" name="Freeform 3">
                <a:extLst>
                  <a:ext uri="{FF2B5EF4-FFF2-40B4-BE49-F238E27FC236}">
                    <a16:creationId xmlns:a16="http://schemas.microsoft.com/office/drawing/2014/main" id="{59FB9A2D-0176-42EB-B6C6-56BA90F90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04715" y="2455646"/>
                <a:ext cx="4214521" cy="4305710"/>
              </a:xfrm>
              <a:custGeom>
                <a:avLst/>
                <a:gdLst>
                  <a:gd name="T0" fmla="*/ 0 w 6521"/>
                  <a:gd name="T1" fmla="*/ 4074 h 6662"/>
                  <a:gd name="T2" fmla="*/ 1360 w 6521"/>
                  <a:gd name="T3" fmla="*/ 5947 h 6662"/>
                  <a:gd name="T4" fmla="*/ 3561 w 6521"/>
                  <a:gd name="T5" fmla="*/ 6661 h 6662"/>
                  <a:gd name="T6" fmla="*/ 6520 w 6521"/>
                  <a:gd name="T7" fmla="*/ 2588 h 6662"/>
                  <a:gd name="T8" fmla="*/ 2959 w 6521"/>
                  <a:gd name="T9" fmla="*/ 0 h 6662"/>
                  <a:gd name="T10" fmla="*/ 0 w 6521"/>
                  <a:gd name="T11" fmla="*/ 4074 h 6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21" h="6662">
                    <a:moveTo>
                      <a:pt x="0" y="4074"/>
                    </a:moveTo>
                    <a:lnTo>
                      <a:pt x="1360" y="5947"/>
                    </a:lnTo>
                    <a:lnTo>
                      <a:pt x="3561" y="6661"/>
                    </a:lnTo>
                    <a:lnTo>
                      <a:pt x="6520" y="2588"/>
                    </a:lnTo>
                    <a:lnTo>
                      <a:pt x="2959" y="0"/>
                    </a:lnTo>
                    <a:lnTo>
                      <a:pt x="0" y="4074"/>
                    </a:lnTo>
                  </a:path>
                </a:pathLst>
              </a:custGeom>
              <a:solidFill>
                <a:srgbClr val="31303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6856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" name="Freeform 4">
                <a:extLst>
                  <a:ext uri="{FF2B5EF4-FFF2-40B4-BE49-F238E27FC236}">
                    <a16:creationId xmlns:a16="http://schemas.microsoft.com/office/drawing/2014/main" id="{7CCD296A-F486-4B9A-911F-F56446743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0193" y="2455646"/>
                <a:ext cx="4214522" cy="4305710"/>
              </a:xfrm>
              <a:custGeom>
                <a:avLst/>
                <a:gdLst>
                  <a:gd name="T0" fmla="*/ 2959 w 6522"/>
                  <a:gd name="T1" fmla="*/ 6661 h 6662"/>
                  <a:gd name="T2" fmla="*/ 5160 w 6522"/>
                  <a:gd name="T3" fmla="*/ 5947 h 6662"/>
                  <a:gd name="T4" fmla="*/ 6521 w 6522"/>
                  <a:gd name="T5" fmla="*/ 4074 h 6662"/>
                  <a:gd name="T6" fmla="*/ 3561 w 6522"/>
                  <a:gd name="T7" fmla="*/ 0 h 6662"/>
                  <a:gd name="T8" fmla="*/ 0 w 6522"/>
                  <a:gd name="T9" fmla="*/ 2588 h 6662"/>
                  <a:gd name="T10" fmla="*/ 2959 w 6522"/>
                  <a:gd name="T11" fmla="*/ 6661 h 6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22" h="6662">
                    <a:moveTo>
                      <a:pt x="2959" y="6661"/>
                    </a:moveTo>
                    <a:lnTo>
                      <a:pt x="5160" y="5947"/>
                    </a:lnTo>
                    <a:lnTo>
                      <a:pt x="6521" y="4074"/>
                    </a:lnTo>
                    <a:lnTo>
                      <a:pt x="3561" y="0"/>
                    </a:lnTo>
                    <a:lnTo>
                      <a:pt x="0" y="2588"/>
                    </a:lnTo>
                    <a:lnTo>
                      <a:pt x="2959" y="6661"/>
                    </a:lnTo>
                  </a:path>
                </a:pathLst>
              </a:custGeom>
              <a:solidFill>
                <a:srgbClr val="B1C3CA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6856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0D9AF7B3-B8D0-446B-A274-5ACCC63F5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7620" y="6761356"/>
                <a:ext cx="3972308" cy="3712996"/>
              </a:xfrm>
              <a:custGeom>
                <a:avLst/>
                <a:gdLst>
                  <a:gd name="T0" fmla="*/ 6148 w 6149"/>
                  <a:gd name="T1" fmla="*/ 4187 h 5744"/>
                  <a:gd name="T2" fmla="*/ 6148 w 6149"/>
                  <a:gd name="T3" fmla="*/ 1873 h 5744"/>
                  <a:gd name="T4" fmla="*/ 4788 w 6149"/>
                  <a:gd name="T5" fmla="*/ 0 h 5744"/>
                  <a:gd name="T6" fmla="*/ 0 w 6149"/>
                  <a:gd name="T7" fmla="*/ 1556 h 5744"/>
                  <a:gd name="T8" fmla="*/ 1360 w 6149"/>
                  <a:gd name="T9" fmla="*/ 5743 h 5744"/>
                  <a:gd name="T10" fmla="*/ 6148 w 6149"/>
                  <a:gd name="T11" fmla="*/ 4187 h 5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49" h="5744">
                    <a:moveTo>
                      <a:pt x="6148" y="4187"/>
                    </a:moveTo>
                    <a:lnTo>
                      <a:pt x="6148" y="1873"/>
                    </a:lnTo>
                    <a:lnTo>
                      <a:pt x="4788" y="0"/>
                    </a:lnTo>
                    <a:lnTo>
                      <a:pt x="0" y="1556"/>
                    </a:lnTo>
                    <a:lnTo>
                      <a:pt x="1360" y="5743"/>
                    </a:lnTo>
                    <a:lnTo>
                      <a:pt x="6148" y="4187"/>
                    </a:lnTo>
                  </a:path>
                </a:pathLst>
              </a:custGeom>
              <a:solidFill>
                <a:srgbClr val="739AA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6856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45" name="Flecha: a la derecha 44">
              <a:extLst>
                <a:ext uri="{FF2B5EF4-FFF2-40B4-BE49-F238E27FC236}">
                  <a16:creationId xmlns:a16="http://schemas.microsoft.com/office/drawing/2014/main" id="{0CF03A39-DC2E-4AE3-B662-F7FFB71DCED8}"/>
                </a:ext>
              </a:extLst>
            </p:cNvPr>
            <p:cNvSpPr/>
            <p:nvPr/>
          </p:nvSpPr>
          <p:spPr>
            <a:xfrm rot="3240000">
              <a:off x="12089818" y="5227911"/>
              <a:ext cx="819264" cy="261257"/>
            </a:xfrm>
            <a:prstGeom prst="rightArrow">
              <a:avLst/>
            </a:prstGeom>
            <a:solidFill>
              <a:srgbClr val="3130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lecha: a la derecha 45">
              <a:extLst>
                <a:ext uri="{FF2B5EF4-FFF2-40B4-BE49-F238E27FC236}">
                  <a16:creationId xmlns:a16="http://schemas.microsoft.com/office/drawing/2014/main" id="{0B09E465-E627-41A0-BF0F-333F72BD40AE}"/>
                </a:ext>
              </a:extLst>
            </p:cNvPr>
            <p:cNvSpPr/>
            <p:nvPr/>
          </p:nvSpPr>
          <p:spPr>
            <a:xfrm rot="1077300">
              <a:off x="13022290" y="5905509"/>
              <a:ext cx="819264" cy="261257"/>
            </a:xfrm>
            <a:prstGeom prst="rightArrow">
              <a:avLst/>
            </a:prstGeom>
            <a:solidFill>
              <a:srgbClr val="3130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lecha: a la derecha 46">
              <a:extLst>
                <a:ext uri="{FF2B5EF4-FFF2-40B4-BE49-F238E27FC236}">
                  <a16:creationId xmlns:a16="http://schemas.microsoft.com/office/drawing/2014/main" id="{942FA314-8144-4E21-BA3C-B158C05FC4E7}"/>
                </a:ext>
              </a:extLst>
            </p:cNvPr>
            <p:cNvSpPr/>
            <p:nvPr/>
          </p:nvSpPr>
          <p:spPr>
            <a:xfrm rot="1077300" flipH="1" flipV="1">
              <a:off x="12436275" y="7986148"/>
              <a:ext cx="819264" cy="261257"/>
            </a:xfrm>
            <a:prstGeom prst="rightArrow">
              <a:avLst/>
            </a:prstGeom>
            <a:solidFill>
              <a:srgbClr val="56BDB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lecha: a la derecha 47">
              <a:extLst>
                <a:ext uri="{FF2B5EF4-FFF2-40B4-BE49-F238E27FC236}">
                  <a16:creationId xmlns:a16="http://schemas.microsoft.com/office/drawing/2014/main" id="{840BB485-F47F-44C5-9445-4211B316CA92}"/>
                </a:ext>
              </a:extLst>
            </p:cNvPr>
            <p:cNvSpPr/>
            <p:nvPr/>
          </p:nvSpPr>
          <p:spPr>
            <a:xfrm rot="20522700" flipV="1">
              <a:off x="10463216" y="5921071"/>
              <a:ext cx="819264" cy="261257"/>
            </a:xfrm>
            <a:prstGeom prst="rightArrow">
              <a:avLst/>
            </a:prstGeom>
            <a:solidFill>
              <a:srgbClr val="B1C3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lecha: a la derecha 48">
              <a:extLst>
                <a:ext uri="{FF2B5EF4-FFF2-40B4-BE49-F238E27FC236}">
                  <a16:creationId xmlns:a16="http://schemas.microsoft.com/office/drawing/2014/main" id="{EE81204D-1A4A-4A0F-A88C-A30DE7E8C8DA}"/>
                </a:ext>
              </a:extLst>
            </p:cNvPr>
            <p:cNvSpPr/>
            <p:nvPr/>
          </p:nvSpPr>
          <p:spPr>
            <a:xfrm rot="18360000" flipH="1">
              <a:off x="13182202" y="6537648"/>
              <a:ext cx="819264" cy="261257"/>
            </a:xfrm>
            <a:prstGeom prst="rightArrow">
              <a:avLst/>
            </a:prstGeom>
            <a:solidFill>
              <a:srgbClr val="F5B43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lecha: a la derecha 49">
              <a:extLst>
                <a:ext uri="{FF2B5EF4-FFF2-40B4-BE49-F238E27FC236}">
                  <a16:creationId xmlns:a16="http://schemas.microsoft.com/office/drawing/2014/main" id="{1F2C81EE-CCB7-4A8C-B12E-483E28DD3F24}"/>
                </a:ext>
              </a:extLst>
            </p:cNvPr>
            <p:cNvSpPr/>
            <p:nvPr/>
          </p:nvSpPr>
          <p:spPr>
            <a:xfrm rot="3240000" flipH="1" flipV="1">
              <a:off x="10369200" y="6528903"/>
              <a:ext cx="819264" cy="261257"/>
            </a:xfrm>
            <a:prstGeom prst="rightArrow">
              <a:avLst/>
            </a:prstGeom>
            <a:solidFill>
              <a:srgbClr val="739A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lecha: a la derecha 50">
              <a:extLst>
                <a:ext uri="{FF2B5EF4-FFF2-40B4-BE49-F238E27FC236}">
                  <a16:creationId xmlns:a16="http://schemas.microsoft.com/office/drawing/2014/main" id="{DC2D96EF-0553-48CD-927C-1DF8300CD97F}"/>
                </a:ext>
              </a:extLst>
            </p:cNvPr>
            <p:cNvSpPr/>
            <p:nvPr/>
          </p:nvSpPr>
          <p:spPr>
            <a:xfrm rot="18360000" flipV="1">
              <a:off x="11471000" y="5227911"/>
              <a:ext cx="819264" cy="261257"/>
            </a:xfrm>
            <a:prstGeom prst="rightArrow">
              <a:avLst/>
            </a:prstGeom>
            <a:solidFill>
              <a:srgbClr val="B1C3C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lecha: a la derecha 51">
              <a:extLst>
                <a:ext uri="{FF2B5EF4-FFF2-40B4-BE49-F238E27FC236}">
                  <a16:creationId xmlns:a16="http://schemas.microsoft.com/office/drawing/2014/main" id="{7EC58AC3-543E-49E2-B663-7F1977DC99AC}"/>
                </a:ext>
              </a:extLst>
            </p:cNvPr>
            <p:cNvSpPr/>
            <p:nvPr/>
          </p:nvSpPr>
          <p:spPr>
            <a:xfrm rot="20522700" flipH="1">
              <a:off x="11119681" y="7972675"/>
              <a:ext cx="819264" cy="261257"/>
            </a:xfrm>
            <a:prstGeom prst="rightArrow">
              <a:avLst/>
            </a:prstGeom>
            <a:solidFill>
              <a:srgbClr val="56BDB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lecha: a la derecha 52">
              <a:extLst>
                <a:ext uri="{FF2B5EF4-FFF2-40B4-BE49-F238E27FC236}">
                  <a16:creationId xmlns:a16="http://schemas.microsoft.com/office/drawing/2014/main" id="{1B5C9A5C-2AB6-4572-9D46-36610D9B7E13}"/>
                </a:ext>
              </a:extLst>
            </p:cNvPr>
            <p:cNvSpPr/>
            <p:nvPr/>
          </p:nvSpPr>
          <p:spPr>
            <a:xfrm rot="16200000" flipH="1">
              <a:off x="12853034" y="7524357"/>
              <a:ext cx="819264" cy="261257"/>
            </a:xfrm>
            <a:prstGeom prst="rightArrow">
              <a:avLst/>
            </a:prstGeom>
            <a:solidFill>
              <a:srgbClr val="F5B43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lecha: a la derecha 53">
              <a:extLst>
                <a:ext uri="{FF2B5EF4-FFF2-40B4-BE49-F238E27FC236}">
                  <a16:creationId xmlns:a16="http://schemas.microsoft.com/office/drawing/2014/main" id="{0262BB64-4D4D-4414-9899-71AECEC837CC}"/>
                </a:ext>
              </a:extLst>
            </p:cNvPr>
            <p:cNvSpPr/>
            <p:nvPr/>
          </p:nvSpPr>
          <p:spPr>
            <a:xfrm rot="5400000" flipH="1" flipV="1">
              <a:off x="10705355" y="7524357"/>
              <a:ext cx="819264" cy="261257"/>
            </a:xfrm>
            <a:prstGeom prst="rightArrow">
              <a:avLst/>
            </a:prstGeom>
            <a:solidFill>
              <a:srgbClr val="739A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02631108-6212-4237-A5E3-33470419F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806" y="4918674"/>
              <a:ext cx="3496198" cy="3323118"/>
            </a:xfrm>
            <a:custGeom>
              <a:avLst/>
              <a:gdLst>
                <a:gd name="T0" fmla="*/ 4922 w 7124"/>
                <a:gd name="T1" fmla="*/ 1873 h 6775"/>
                <a:gd name="T2" fmla="*/ 3562 w 7124"/>
                <a:gd name="T3" fmla="*/ 0 h 6775"/>
                <a:gd name="T4" fmla="*/ 2201 w 7124"/>
                <a:gd name="T5" fmla="*/ 1873 h 6775"/>
                <a:gd name="T6" fmla="*/ 0 w 7124"/>
                <a:gd name="T7" fmla="*/ 2587 h 6775"/>
                <a:gd name="T8" fmla="*/ 0 w 7124"/>
                <a:gd name="T9" fmla="*/ 2587 h 6775"/>
                <a:gd name="T10" fmla="*/ 1360 w 7124"/>
                <a:gd name="T11" fmla="*/ 4460 h 6775"/>
                <a:gd name="T12" fmla="*/ 1360 w 7124"/>
                <a:gd name="T13" fmla="*/ 6774 h 6775"/>
                <a:gd name="T14" fmla="*/ 1360 w 7124"/>
                <a:gd name="T15" fmla="*/ 6774 h 6775"/>
                <a:gd name="T16" fmla="*/ 3562 w 7124"/>
                <a:gd name="T17" fmla="*/ 6059 h 6775"/>
                <a:gd name="T18" fmla="*/ 5762 w 7124"/>
                <a:gd name="T19" fmla="*/ 6774 h 6775"/>
                <a:gd name="T20" fmla="*/ 5762 w 7124"/>
                <a:gd name="T21" fmla="*/ 4460 h 6775"/>
                <a:gd name="T22" fmla="*/ 7123 w 7124"/>
                <a:gd name="T23" fmla="*/ 2587 h 6775"/>
                <a:gd name="T24" fmla="*/ 4922 w 7124"/>
                <a:gd name="T25" fmla="*/ 1873 h 6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24" h="6775">
                  <a:moveTo>
                    <a:pt x="4922" y="1873"/>
                  </a:moveTo>
                  <a:lnTo>
                    <a:pt x="3562" y="0"/>
                  </a:lnTo>
                  <a:lnTo>
                    <a:pt x="2201" y="1873"/>
                  </a:lnTo>
                  <a:lnTo>
                    <a:pt x="0" y="2587"/>
                  </a:lnTo>
                  <a:lnTo>
                    <a:pt x="0" y="2587"/>
                  </a:lnTo>
                  <a:lnTo>
                    <a:pt x="1360" y="4460"/>
                  </a:lnTo>
                  <a:lnTo>
                    <a:pt x="1360" y="6774"/>
                  </a:lnTo>
                  <a:lnTo>
                    <a:pt x="1360" y="6774"/>
                  </a:lnTo>
                  <a:lnTo>
                    <a:pt x="3562" y="6059"/>
                  </a:lnTo>
                  <a:lnTo>
                    <a:pt x="5762" y="6774"/>
                  </a:lnTo>
                  <a:lnTo>
                    <a:pt x="5762" y="4460"/>
                  </a:lnTo>
                  <a:lnTo>
                    <a:pt x="7123" y="2587"/>
                  </a:lnTo>
                  <a:lnTo>
                    <a:pt x="4922" y="187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6856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sp>
        <p:nvSpPr>
          <p:cNvPr id="61" name="TextBox 67">
            <a:extLst>
              <a:ext uri="{FF2B5EF4-FFF2-40B4-BE49-F238E27FC236}">
                <a16:creationId xmlns:a16="http://schemas.microsoft.com/office/drawing/2014/main" id="{BFDDA7E3-A166-4C6C-8680-B8ECA1074D06}"/>
              </a:ext>
            </a:extLst>
          </p:cNvPr>
          <p:cNvSpPr txBox="1"/>
          <p:nvPr/>
        </p:nvSpPr>
        <p:spPr>
          <a:xfrm>
            <a:off x="4787265" y="1370667"/>
            <a:ext cx="101188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endParaRPr lang="es-MX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Informalidad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62" name="TextBox 67">
            <a:extLst>
              <a:ext uri="{FF2B5EF4-FFF2-40B4-BE49-F238E27FC236}">
                <a16:creationId xmlns:a16="http://schemas.microsoft.com/office/drawing/2014/main" id="{4A5BE523-2C33-4189-9BF3-47F721D47229}"/>
              </a:ext>
            </a:extLst>
          </p:cNvPr>
          <p:cNvSpPr txBox="1"/>
          <p:nvPr/>
        </p:nvSpPr>
        <p:spPr>
          <a:xfrm>
            <a:off x="5264415" y="2624860"/>
            <a:ext cx="718338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endParaRPr lang="es-MX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Ingresos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63" name="TextBox 67">
            <a:extLst>
              <a:ext uri="{FF2B5EF4-FFF2-40B4-BE49-F238E27FC236}">
                <a16:creationId xmlns:a16="http://schemas.microsoft.com/office/drawing/2014/main" id="{61E7F3D4-DF0F-4DF7-95CA-3EC2601E3965}"/>
              </a:ext>
            </a:extLst>
          </p:cNvPr>
          <p:cNvSpPr txBox="1"/>
          <p:nvPr/>
        </p:nvSpPr>
        <p:spPr>
          <a:xfrm>
            <a:off x="4159143" y="3372736"/>
            <a:ext cx="827278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endParaRPr lang="es-MX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Migración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64" name="TextBox 67">
            <a:extLst>
              <a:ext uri="{FF2B5EF4-FFF2-40B4-BE49-F238E27FC236}">
                <a16:creationId xmlns:a16="http://schemas.microsoft.com/office/drawing/2014/main" id="{A7D44709-DD30-4A77-9902-CAF4727A16A4}"/>
              </a:ext>
            </a:extLst>
          </p:cNvPr>
          <p:cNvSpPr txBox="1"/>
          <p:nvPr/>
        </p:nvSpPr>
        <p:spPr>
          <a:xfrm>
            <a:off x="3170875" y="2624860"/>
            <a:ext cx="693203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algn="ctr" defTabSz="685663">
              <a:buClrTx/>
            </a:pPr>
            <a:r>
              <a:rPr lang="en-US" sz="1200" b="1" kern="1200" dirty="0" err="1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Pobreza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65" name="TextBox 67">
            <a:extLst>
              <a:ext uri="{FF2B5EF4-FFF2-40B4-BE49-F238E27FC236}">
                <a16:creationId xmlns:a16="http://schemas.microsoft.com/office/drawing/2014/main" id="{182AC42E-C757-4955-811A-2BD8B09A4929}"/>
              </a:ext>
            </a:extLst>
          </p:cNvPr>
          <p:cNvSpPr txBox="1"/>
          <p:nvPr/>
        </p:nvSpPr>
        <p:spPr>
          <a:xfrm>
            <a:off x="3364987" y="1416419"/>
            <a:ext cx="923651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  <a:p>
            <a:pPr algn="ctr" defTabSz="685663">
              <a:buClrTx/>
            </a:pPr>
            <a:r>
              <a:rPr lang="en-US" sz="1200" b="1" kern="1200" dirty="0" err="1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Autoestima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86E71A21-0A28-4E26-9E69-09EBB8AB4369}"/>
              </a:ext>
            </a:extLst>
          </p:cNvPr>
          <p:cNvSpPr txBox="1">
            <a:spLocks/>
          </p:cNvSpPr>
          <p:nvPr/>
        </p:nvSpPr>
        <p:spPr>
          <a:xfrm>
            <a:off x="3512763" y="4416665"/>
            <a:ext cx="2155942" cy="427361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Buscan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opciones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fuera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territorio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Fuga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talentos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”.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79EC5CC0-C30A-4ED5-B2F8-15F2FFA78FF0}"/>
              </a:ext>
            </a:extLst>
          </p:cNvPr>
          <p:cNvSpPr txBox="1">
            <a:spLocks/>
          </p:cNvSpPr>
          <p:nvPr/>
        </p:nvSpPr>
        <p:spPr>
          <a:xfrm>
            <a:off x="6089491" y="1346993"/>
            <a:ext cx="1898062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busqueda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un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trabajo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muchos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inclinan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hacia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actividades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ilegales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68" name="Subtitle 2">
            <a:extLst>
              <a:ext uri="{FF2B5EF4-FFF2-40B4-BE49-F238E27FC236}">
                <a16:creationId xmlns:a16="http://schemas.microsoft.com/office/drawing/2014/main" id="{8B1EA9F8-E4AE-439D-A1C0-D6DFF72779AA}"/>
              </a:ext>
            </a:extLst>
          </p:cNvPr>
          <p:cNvSpPr txBox="1">
            <a:spLocks/>
          </p:cNvSpPr>
          <p:nvPr/>
        </p:nvSpPr>
        <p:spPr>
          <a:xfrm>
            <a:off x="6317300" y="3021137"/>
            <a:ext cx="1576844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Muchos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están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dispuesto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tener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salario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tal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conseguir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empleo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69" name="Subtitle 2">
            <a:extLst>
              <a:ext uri="{FF2B5EF4-FFF2-40B4-BE49-F238E27FC236}">
                <a16:creationId xmlns:a16="http://schemas.microsoft.com/office/drawing/2014/main" id="{210C630D-E494-47F3-8955-D2A1B4B79B0C}"/>
              </a:ext>
            </a:extLst>
          </p:cNvPr>
          <p:cNvSpPr txBox="1">
            <a:spLocks/>
          </p:cNvSpPr>
          <p:nvPr/>
        </p:nvSpPr>
        <p:spPr>
          <a:xfrm>
            <a:off x="1249856" y="3021137"/>
            <a:ext cx="1576844" cy="59086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refuerza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“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circulo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vicioso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precariedad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problemas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sociales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73FBEF6A-6A78-4F5F-AB63-4A760E018945}"/>
              </a:ext>
            </a:extLst>
          </p:cNvPr>
          <p:cNvSpPr txBox="1">
            <a:spLocks/>
          </p:cNvSpPr>
          <p:nvPr/>
        </p:nvSpPr>
        <p:spPr>
          <a:xfrm>
            <a:off x="1478576" y="1443913"/>
            <a:ext cx="157684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Problemas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emocionales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conflictos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familiares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71" name="Shape 2799">
            <a:extLst>
              <a:ext uri="{FF2B5EF4-FFF2-40B4-BE49-F238E27FC236}">
                <a16:creationId xmlns:a16="http://schemas.microsoft.com/office/drawing/2014/main" id="{3A2F2875-3039-4A91-BE16-F768835422D1}"/>
              </a:ext>
            </a:extLst>
          </p:cNvPr>
          <p:cNvSpPr>
            <a:spLocks noChangeAspect="1"/>
          </p:cNvSpPr>
          <p:nvPr/>
        </p:nvSpPr>
        <p:spPr>
          <a:xfrm>
            <a:off x="5038161" y="1915371"/>
            <a:ext cx="209496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16" y="11782"/>
                </a:moveTo>
                <a:cubicBezTo>
                  <a:pt x="9916" y="11929"/>
                  <a:pt x="9939" y="12054"/>
                  <a:pt x="9982" y="12159"/>
                </a:cubicBezTo>
                <a:cubicBezTo>
                  <a:pt x="10026" y="12263"/>
                  <a:pt x="10082" y="12351"/>
                  <a:pt x="10151" y="12425"/>
                </a:cubicBezTo>
                <a:cubicBezTo>
                  <a:pt x="10219" y="12498"/>
                  <a:pt x="10298" y="12557"/>
                  <a:pt x="10388" y="12604"/>
                </a:cubicBezTo>
                <a:cubicBezTo>
                  <a:pt x="10478" y="12650"/>
                  <a:pt x="10513" y="12688"/>
                  <a:pt x="10605" y="12719"/>
                </a:cubicBezTo>
                <a:lnTo>
                  <a:pt x="10605" y="10882"/>
                </a:lnTo>
                <a:cubicBezTo>
                  <a:pt x="10368" y="10882"/>
                  <a:pt x="10241" y="10952"/>
                  <a:pt x="10111" y="11090"/>
                </a:cubicBezTo>
                <a:cubicBezTo>
                  <a:pt x="9981" y="11227"/>
                  <a:pt x="9916" y="11458"/>
                  <a:pt x="9916" y="11782"/>
                </a:cubicBezTo>
                <a:moveTo>
                  <a:pt x="11501" y="14278"/>
                </a:moveTo>
                <a:cubicBezTo>
                  <a:pt x="11425" y="14199"/>
                  <a:pt x="11338" y="14135"/>
                  <a:pt x="11242" y="14086"/>
                </a:cubicBezTo>
                <a:cubicBezTo>
                  <a:pt x="11145" y="14037"/>
                  <a:pt x="11102" y="13994"/>
                  <a:pt x="11001" y="13958"/>
                </a:cubicBezTo>
                <a:lnTo>
                  <a:pt x="11001" y="16096"/>
                </a:lnTo>
                <a:cubicBezTo>
                  <a:pt x="11238" y="16071"/>
                  <a:pt x="11377" y="15975"/>
                  <a:pt x="11528" y="15806"/>
                </a:cubicBezTo>
                <a:cubicBezTo>
                  <a:pt x="11680" y="15638"/>
                  <a:pt x="11756" y="15371"/>
                  <a:pt x="11756" y="15004"/>
                </a:cubicBezTo>
                <a:cubicBezTo>
                  <a:pt x="11756" y="14833"/>
                  <a:pt x="11733" y="14689"/>
                  <a:pt x="11686" y="14572"/>
                </a:cubicBezTo>
                <a:cubicBezTo>
                  <a:pt x="11640" y="14456"/>
                  <a:pt x="11579" y="14358"/>
                  <a:pt x="11501" y="14278"/>
                </a:cubicBezTo>
                <a:moveTo>
                  <a:pt x="12385" y="15751"/>
                </a:moveTo>
                <a:cubicBezTo>
                  <a:pt x="12304" y="16006"/>
                  <a:pt x="12193" y="16216"/>
                  <a:pt x="12052" y="16385"/>
                </a:cubicBezTo>
                <a:cubicBezTo>
                  <a:pt x="11911" y="16553"/>
                  <a:pt x="11747" y="16681"/>
                  <a:pt x="11558" y="16770"/>
                </a:cubicBezTo>
                <a:cubicBezTo>
                  <a:pt x="11369" y="16859"/>
                  <a:pt x="11221" y="16910"/>
                  <a:pt x="11001" y="16922"/>
                </a:cubicBezTo>
                <a:lnTo>
                  <a:pt x="11001" y="17549"/>
                </a:lnTo>
                <a:lnTo>
                  <a:pt x="10605" y="17549"/>
                </a:lnTo>
                <a:lnTo>
                  <a:pt x="10605" y="16922"/>
                </a:lnTo>
                <a:cubicBezTo>
                  <a:pt x="10368" y="16915"/>
                  <a:pt x="10206" y="16863"/>
                  <a:pt x="10009" y="16766"/>
                </a:cubicBezTo>
                <a:cubicBezTo>
                  <a:pt x="9811" y="16667"/>
                  <a:pt x="9642" y="16528"/>
                  <a:pt x="9501" y="16348"/>
                </a:cubicBezTo>
                <a:cubicBezTo>
                  <a:pt x="9361" y="16168"/>
                  <a:pt x="9252" y="15946"/>
                  <a:pt x="9175" y="15683"/>
                </a:cubicBezTo>
                <a:cubicBezTo>
                  <a:pt x="9098" y="15420"/>
                  <a:pt x="9062" y="15117"/>
                  <a:pt x="9066" y="14775"/>
                </a:cubicBezTo>
                <a:lnTo>
                  <a:pt x="9818" y="14775"/>
                </a:lnTo>
                <a:cubicBezTo>
                  <a:pt x="9813" y="15178"/>
                  <a:pt x="9877" y="15496"/>
                  <a:pt x="10009" y="15729"/>
                </a:cubicBezTo>
                <a:cubicBezTo>
                  <a:pt x="10140" y="15961"/>
                  <a:pt x="10302" y="16083"/>
                  <a:pt x="10605" y="16096"/>
                </a:cubicBezTo>
                <a:lnTo>
                  <a:pt x="10605" y="13875"/>
                </a:lnTo>
                <a:cubicBezTo>
                  <a:pt x="10425" y="13807"/>
                  <a:pt x="10302" y="13726"/>
                  <a:pt x="10124" y="13631"/>
                </a:cubicBezTo>
                <a:cubicBezTo>
                  <a:pt x="9946" y="13537"/>
                  <a:pt x="9786" y="13414"/>
                  <a:pt x="9643" y="13264"/>
                </a:cubicBezTo>
                <a:cubicBezTo>
                  <a:pt x="9500" y="13115"/>
                  <a:pt x="9385" y="12927"/>
                  <a:pt x="9297" y="12700"/>
                </a:cubicBezTo>
                <a:cubicBezTo>
                  <a:pt x="9209" y="12474"/>
                  <a:pt x="9165" y="12192"/>
                  <a:pt x="9165" y="11855"/>
                </a:cubicBezTo>
                <a:cubicBezTo>
                  <a:pt x="9165" y="11562"/>
                  <a:pt x="9206" y="11304"/>
                  <a:pt x="9287" y="11080"/>
                </a:cubicBezTo>
                <a:cubicBezTo>
                  <a:pt x="9369" y="10857"/>
                  <a:pt x="9478" y="10670"/>
                  <a:pt x="9617" y="10520"/>
                </a:cubicBezTo>
                <a:cubicBezTo>
                  <a:pt x="9755" y="10370"/>
                  <a:pt x="9914" y="10256"/>
                  <a:pt x="10094" y="10176"/>
                </a:cubicBezTo>
                <a:cubicBezTo>
                  <a:pt x="10274" y="10097"/>
                  <a:pt x="10407" y="10057"/>
                  <a:pt x="10605" y="10057"/>
                </a:cubicBezTo>
                <a:lnTo>
                  <a:pt x="10605" y="9455"/>
                </a:lnTo>
                <a:lnTo>
                  <a:pt x="11001" y="9455"/>
                </a:lnTo>
                <a:lnTo>
                  <a:pt x="11001" y="10057"/>
                </a:lnTo>
                <a:cubicBezTo>
                  <a:pt x="11199" y="10057"/>
                  <a:pt x="11329" y="10093"/>
                  <a:pt x="11505" y="10167"/>
                </a:cubicBezTo>
                <a:cubicBezTo>
                  <a:pt x="11681" y="10240"/>
                  <a:pt x="11834" y="10350"/>
                  <a:pt x="11963" y="10498"/>
                </a:cubicBezTo>
                <a:cubicBezTo>
                  <a:pt x="12093" y="10644"/>
                  <a:pt x="12196" y="10831"/>
                  <a:pt x="12273" y="11057"/>
                </a:cubicBezTo>
                <a:cubicBezTo>
                  <a:pt x="12350" y="11284"/>
                  <a:pt x="12388" y="11547"/>
                  <a:pt x="12388" y="11847"/>
                </a:cubicBezTo>
                <a:lnTo>
                  <a:pt x="11637" y="11847"/>
                </a:lnTo>
                <a:cubicBezTo>
                  <a:pt x="11628" y="11534"/>
                  <a:pt x="11570" y="11296"/>
                  <a:pt x="11463" y="11130"/>
                </a:cubicBezTo>
                <a:cubicBezTo>
                  <a:pt x="11355" y="10965"/>
                  <a:pt x="11238" y="10882"/>
                  <a:pt x="11001" y="10882"/>
                </a:cubicBezTo>
                <a:lnTo>
                  <a:pt x="11001" y="12819"/>
                </a:lnTo>
                <a:cubicBezTo>
                  <a:pt x="11199" y="12894"/>
                  <a:pt x="11336" y="12978"/>
                  <a:pt x="11525" y="13076"/>
                </a:cubicBezTo>
                <a:cubicBezTo>
                  <a:pt x="11714" y="13175"/>
                  <a:pt x="11881" y="13300"/>
                  <a:pt x="12026" y="13453"/>
                </a:cubicBezTo>
                <a:cubicBezTo>
                  <a:pt x="12171" y="13605"/>
                  <a:pt x="12287" y="13795"/>
                  <a:pt x="12375" y="14021"/>
                </a:cubicBezTo>
                <a:cubicBezTo>
                  <a:pt x="12463" y="14248"/>
                  <a:pt x="12507" y="14526"/>
                  <a:pt x="12507" y="14857"/>
                </a:cubicBezTo>
                <a:cubicBezTo>
                  <a:pt x="12507" y="15199"/>
                  <a:pt x="12466" y="15497"/>
                  <a:pt x="12385" y="15751"/>
                </a:cubicBezTo>
                <a:moveTo>
                  <a:pt x="10800" y="8100"/>
                </a:moveTo>
                <a:cubicBezTo>
                  <a:pt x="8631" y="8100"/>
                  <a:pt x="6873" y="10518"/>
                  <a:pt x="6873" y="13500"/>
                </a:cubicBezTo>
                <a:cubicBezTo>
                  <a:pt x="6873" y="16483"/>
                  <a:pt x="8631" y="18900"/>
                  <a:pt x="10800" y="18900"/>
                </a:cubicBezTo>
                <a:cubicBezTo>
                  <a:pt x="12969" y="18900"/>
                  <a:pt x="14727" y="16483"/>
                  <a:pt x="14727" y="13500"/>
                </a:cubicBezTo>
                <a:cubicBezTo>
                  <a:pt x="14727" y="10518"/>
                  <a:pt x="12969" y="8100"/>
                  <a:pt x="10800" y="8100"/>
                </a:cubicBezTo>
                <a:moveTo>
                  <a:pt x="17182" y="17550"/>
                </a:moveTo>
                <a:lnTo>
                  <a:pt x="16200" y="17550"/>
                </a:lnTo>
                <a:cubicBezTo>
                  <a:pt x="15929" y="17550"/>
                  <a:pt x="15709" y="17852"/>
                  <a:pt x="15709" y="18225"/>
                </a:cubicBezTo>
                <a:cubicBezTo>
                  <a:pt x="15709" y="18598"/>
                  <a:pt x="15929" y="18900"/>
                  <a:pt x="16200" y="18900"/>
                </a:cubicBezTo>
                <a:lnTo>
                  <a:pt x="17182" y="18900"/>
                </a:lnTo>
                <a:cubicBezTo>
                  <a:pt x="17453" y="18900"/>
                  <a:pt x="17673" y="18598"/>
                  <a:pt x="17673" y="18225"/>
                </a:cubicBezTo>
                <a:cubicBezTo>
                  <a:pt x="17673" y="17852"/>
                  <a:pt x="17453" y="17550"/>
                  <a:pt x="17182" y="17550"/>
                </a:cubicBezTo>
                <a:moveTo>
                  <a:pt x="20127" y="8100"/>
                </a:moveTo>
                <a:cubicBezTo>
                  <a:pt x="19856" y="8100"/>
                  <a:pt x="19636" y="7798"/>
                  <a:pt x="19636" y="7425"/>
                </a:cubicBezTo>
                <a:cubicBezTo>
                  <a:pt x="19636" y="7052"/>
                  <a:pt x="19856" y="6750"/>
                  <a:pt x="20127" y="6750"/>
                </a:cubicBezTo>
                <a:cubicBezTo>
                  <a:pt x="20399" y="6750"/>
                  <a:pt x="20618" y="7052"/>
                  <a:pt x="20618" y="7425"/>
                </a:cubicBezTo>
                <a:cubicBezTo>
                  <a:pt x="20618" y="7798"/>
                  <a:pt x="20399" y="8100"/>
                  <a:pt x="20127" y="8100"/>
                </a:cubicBezTo>
                <a:moveTo>
                  <a:pt x="20618" y="17674"/>
                </a:moveTo>
                <a:cubicBezTo>
                  <a:pt x="20464" y="17599"/>
                  <a:pt x="20300" y="17550"/>
                  <a:pt x="20127" y="17550"/>
                </a:cubicBezTo>
                <a:cubicBezTo>
                  <a:pt x="19314" y="17550"/>
                  <a:pt x="18655" y="18457"/>
                  <a:pt x="18655" y="19575"/>
                </a:cubicBezTo>
                <a:cubicBezTo>
                  <a:pt x="18655" y="19813"/>
                  <a:pt x="18690" y="20038"/>
                  <a:pt x="18745" y="20250"/>
                </a:cubicBezTo>
                <a:lnTo>
                  <a:pt x="2855" y="20250"/>
                </a:lnTo>
                <a:cubicBezTo>
                  <a:pt x="2910" y="20038"/>
                  <a:pt x="2945" y="19813"/>
                  <a:pt x="2945" y="19575"/>
                </a:cubicBezTo>
                <a:cubicBezTo>
                  <a:pt x="2945" y="18457"/>
                  <a:pt x="2286" y="17550"/>
                  <a:pt x="1473" y="17550"/>
                </a:cubicBezTo>
                <a:cubicBezTo>
                  <a:pt x="1300" y="17550"/>
                  <a:pt x="1136" y="17599"/>
                  <a:pt x="982" y="17674"/>
                </a:cubicBezTo>
                <a:lnTo>
                  <a:pt x="982" y="9326"/>
                </a:lnTo>
                <a:cubicBezTo>
                  <a:pt x="1136" y="9402"/>
                  <a:pt x="1300" y="9450"/>
                  <a:pt x="1473" y="9450"/>
                </a:cubicBezTo>
                <a:cubicBezTo>
                  <a:pt x="2286" y="9450"/>
                  <a:pt x="2945" y="8544"/>
                  <a:pt x="2945" y="7425"/>
                </a:cubicBezTo>
                <a:cubicBezTo>
                  <a:pt x="2945" y="7187"/>
                  <a:pt x="2910" y="6962"/>
                  <a:pt x="2855" y="6750"/>
                </a:cubicBezTo>
                <a:lnTo>
                  <a:pt x="18745" y="6750"/>
                </a:lnTo>
                <a:cubicBezTo>
                  <a:pt x="18690" y="6962"/>
                  <a:pt x="18655" y="7187"/>
                  <a:pt x="18655" y="7425"/>
                </a:cubicBezTo>
                <a:cubicBezTo>
                  <a:pt x="18655" y="8544"/>
                  <a:pt x="19314" y="9450"/>
                  <a:pt x="20127" y="9450"/>
                </a:cubicBezTo>
                <a:cubicBezTo>
                  <a:pt x="20300" y="9450"/>
                  <a:pt x="20464" y="9402"/>
                  <a:pt x="20618" y="9326"/>
                </a:cubicBezTo>
                <a:cubicBezTo>
                  <a:pt x="20618" y="9326"/>
                  <a:pt x="20618" y="17674"/>
                  <a:pt x="20618" y="17674"/>
                </a:cubicBezTo>
                <a:close/>
                <a:moveTo>
                  <a:pt x="20127" y="20250"/>
                </a:moveTo>
                <a:cubicBezTo>
                  <a:pt x="19856" y="20250"/>
                  <a:pt x="19636" y="19948"/>
                  <a:pt x="19636" y="19575"/>
                </a:cubicBezTo>
                <a:cubicBezTo>
                  <a:pt x="19636" y="19203"/>
                  <a:pt x="19856" y="18900"/>
                  <a:pt x="20127" y="18900"/>
                </a:cubicBezTo>
                <a:cubicBezTo>
                  <a:pt x="20399" y="18900"/>
                  <a:pt x="20618" y="19203"/>
                  <a:pt x="20618" y="19575"/>
                </a:cubicBezTo>
                <a:cubicBezTo>
                  <a:pt x="20618" y="19948"/>
                  <a:pt x="20399" y="20250"/>
                  <a:pt x="20127" y="20250"/>
                </a:cubicBezTo>
                <a:moveTo>
                  <a:pt x="1473" y="20250"/>
                </a:moveTo>
                <a:cubicBezTo>
                  <a:pt x="1201" y="20250"/>
                  <a:pt x="982" y="19948"/>
                  <a:pt x="982" y="19575"/>
                </a:cubicBezTo>
                <a:cubicBezTo>
                  <a:pt x="982" y="19203"/>
                  <a:pt x="1201" y="18900"/>
                  <a:pt x="1473" y="18900"/>
                </a:cubicBezTo>
                <a:cubicBezTo>
                  <a:pt x="1744" y="18900"/>
                  <a:pt x="1964" y="19203"/>
                  <a:pt x="1964" y="19575"/>
                </a:cubicBezTo>
                <a:cubicBezTo>
                  <a:pt x="1964" y="19948"/>
                  <a:pt x="1744" y="20250"/>
                  <a:pt x="1473" y="20250"/>
                </a:cubicBezTo>
                <a:moveTo>
                  <a:pt x="1473" y="6750"/>
                </a:moveTo>
                <a:cubicBezTo>
                  <a:pt x="1744" y="6750"/>
                  <a:pt x="1964" y="7052"/>
                  <a:pt x="1964" y="7425"/>
                </a:cubicBezTo>
                <a:cubicBezTo>
                  <a:pt x="1964" y="7798"/>
                  <a:pt x="1744" y="8100"/>
                  <a:pt x="1473" y="8100"/>
                </a:cubicBezTo>
                <a:cubicBezTo>
                  <a:pt x="1201" y="8100"/>
                  <a:pt x="982" y="7798"/>
                  <a:pt x="982" y="7425"/>
                </a:cubicBezTo>
                <a:cubicBezTo>
                  <a:pt x="982" y="7052"/>
                  <a:pt x="1201" y="6750"/>
                  <a:pt x="1473" y="6750"/>
                </a:cubicBezTo>
                <a:moveTo>
                  <a:pt x="20618" y="5400"/>
                </a:moveTo>
                <a:lnTo>
                  <a:pt x="982" y="5400"/>
                </a:lnTo>
                <a:cubicBezTo>
                  <a:pt x="440" y="5400"/>
                  <a:pt x="0" y="6004"/>
                  <a:pt x="0" y="6750"/>
                </a:cubicBezTo>
                <a:lnTo>
                  <a:pt x="0" y="20250"/>
                </a:lnTo>
                <a:cubicBezTo>
                  <a:pt x="0" y="20996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6"/>
                  <a:pt x="21600" y="20250"/>
                </a:cubicBezTo>
                <a:lnTo>
                  <a:pt x="21600" y="6750"/>
                </a:lnTo>
                <a:cubicBezTo>
                  <a:pt x="21600" y="6004"/>
                  <a:pt x="21160" y="5400"/>
                  <a:pt x="20618" y="5400"/>
                </a:cubicBezTo>
                <a:moveTo>
                  <a:pt x="2455" y="4050"/>
                </a:moveTo>
                <a:lnTo>
                  <a:pt x="19145" y="4050"/>
                </a:lnTo>
                <a:cubicBezTo>
                  <a:pt x="19417" y="4050"/>
                  <a:pt x="19636" y="3748"/>
                  <a:pt x="19636" y="3376"/>
                </a:cubicBezTo>
                <a:cubicBezTo>
                  <a:pt x="19636" y="3002"/>
                  <a:pt x="19417" y="2700"/>
                  <a:pt x="19145" y="2700"/>
                </a:cubicBezTo>
                <a:lnTo>
                  <a:pt x="2455" y="2700"/>
                </a:lnTo>
                <a:cubicBezTo>
                  <a:pt x="2183" y="2700"/>
                  <a:pt x="1964" y="3002"/>
                  <a:pt x="1964" y="3376"/>
                </a:cubicBezTo>
                <a:cubicBezTo>
                  <a:pt x="1964" y="3748"/>
                  <a:pt x="2183" y="4050"/>
                  <a:pt x="2455" y="4050"/>
                </a:cubicBezTo>
                <a:moveTo>
                  <a:pt x="4418" y="1350"/>
                </a:moveTo>
                <a:lnTo>
                  <a:pt x="17182" y="1350"/>
                </a:lnTo>
                <a:cubicBezTo>
                  <a:pt x="17453" y="1350"/>
                  <a:pt x="17673" y="1048"/>
                  <a:pt x="17673" y="675"/>
                </a:cubicBezTo>
                <a:cubicBezTo>
                  <a:pt x="17673" y="302"/>
                  <a:pt x="17453" y="0"/>
                  <a:pt x="17182" y="0"/>
                </a:cubicBezTo>
                <a:lnTo>
                  <a:pt x="4418" y="0"/>
                </a:lnTo>
                <a:cubicBezTo>
                  <a:pt x="4147" y="0"/>
                  <a:pt x="3927" y="302"/>
                  <a:pt x="3927" y="675"/>
                </a:cubicBezTo>
                <a:cubicBezTo>
                  <a:pt x="3927" y="1048"/>
                  <a:pt x="4147" y="1350"/>
                  <a:pt x="4418" y="1350"/>
                </a:cubicBezTo>
                <a:moveTo>
                  <a:pt x="5400" y="8100"/>
                </a:moveTo>
                <a:lnTo>
                  <a:pt x="4418" y="8100"/>
                </a:lnTo>
                <a:cubicBezTo>
                  <a:pt x="4147" y="8100"/>
                  <a:pt x="3927" y="8403"/>
                  <a:pt x="3927" y="8775"/>
                </a:cubicBezTo>
                <a:cubicBezTo>
                  <a:pt x="3927" y="9148"/>
                  <a:pt x="4147" y="9450"/>
                  <a:pt x="4418" y="9450"/>
                </a:cubicBezTo>
                <a:lnTo>
                  <a:pt x="5400" y="9450"/>
                </a:lnTo>
                <a:cubicBezTo>
                  <a:pt x="5671" y="9450"/>
                  <a:pt x="5891" y="9148"/>
                  <a:pt x="5891" y="8775"/>
                </a:cubicBezTo>
                <a:cubicBezTo>
                  <a:pt x="5891" y="8403"/>
                  <a:pt x="5671" y="8100"/>
                  <a:pt x="5400" y="81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2" name="Shape 2828">
            <a:extLst>
              <a:ext uri="{FF2B5EF4-FFF2-40B4-BE49-F238E27FC236}">
                <a16:creationId xmlns:a16="http://schemas.microsoft.com/office/drawing/2014/main" id="{CBA2AE29-738A-4F15-9106-72EA5F905316}"/>
              </a:ext>
            </a:extLst>
          </p:cNvPr>
          <p:cNvSpPr>
            <a:spLocks noChangeAspect="1"/>
          </p:cNvSpPr>
          <p:nvPr/>
        </p:nvSpPr>
        <p:spPr>
          <a:xfrm>
            <a:off x="5569462" y="3111213"/>
            <a:ext cx="17140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2400" y="13745"/>
                </a:lnTo>
                <a:lnTo>
                  <a:pt x="2400" y="14727"/>
                </a:lnTo>
                <a:lnTo>
                  <a:pt x="14400" y="14727"/>
                </a:lnTo>
                <a:cubicBezTo>
                  <a:pt x="14400" y="14727"/>
                  <a:pt x="14400" y="13745"/>
                  <a:pt x="14400" y="13745"/>
                </a:cubicBezTo>
                <a:close/>
                <a:moveTo>
                  <a:pt x="15600" y="20092"/>
                </a:moveTo>
                <a:lnTo>
                  <a:pt x="13624" y="18798"/>
                </a:lnTo>
                <a:cubicBezTo>
                  <a:pt x="13515" y="18710"/>
                  <a:pt x="13366" y="18655"/>
                  <a:pt x="13200" y="18655"/>
                </a:cubicBezTo>
                <a:cubicBezTo>
                  <a:pt x="13035" y="18655"/>
                  <a:pt x="12885" y="18710"/>
                  <a:pt x="12776" y="18798"/>
                </a:cubicBezTo>
                <a:lnTo>
                  <a:pt x="10800" y="20415"/>
                </a:lnTo>
                <a:lnTo>
                  <a:pt x="8824" y="18798"/>
                </a:lnTo>
                <a:cubicBezTo>
                  <a:pt x="8716" y="18710"/>
                  <a:pt x="8566" y="18655"/>
                  <a:pt x="8400" y="18655"/>
                </a:cubicBezTo>
                <a:cubicBezTo>
                  <a:pt x="8235" y="18655"/>
                  <a:pt x="8085" y="18710"/>
                  <a:pt x="7976" y="18798"/>
                </a:cubicBezTo>
                <a:lnTo>
                  <a:pt x="6000" y="20415"/>
                </a:lnTo>
                <a:lnTo>
                  <a:pt x="4024" y="18798"/>
                </a:lnTo>
                <a:cubicBezTo>
                  <a:pt x="3915" y="18710"/>
                  <a:pt x="3766" y="18655"/>
                  <a:pt x="3600" y="18655"/>
                </a:cubicBezTo>
                <a:cubicBezTo>
                  <a:pt x="3435" y="18655"/>
                  <a:pt x="3285" y="18710"/>
                  <a:pt x="3176" y="18798"/>
                </a:cubicBezTo>
                <a:lnTo>
                  <a:pt x="1200" y="20092"/>
                </a:lnTo>
                <a:lnTo>
                  <a:pt x="1200" y="3927"/>
                </a:lnTo>
                <a:lnTo>
                  <a:pt x="15600" y="3927"/>
                </a:lnTo>
                <a:cubicBezTo>
                  <a:pt x="15600" y="3927"/>
                  <a:pt x="15600" y="20092"/>
                  <a:pt x="15600" y="20092"/>
                </a:cubicBezTo>
                <a:close/>
                <a:moveTo>
                  <a:pt x="16200" y="2945"/>
                </a:moveTo>
                <a:lnTo>
                  <a:pt x="600" y="2945"/>
                </a:lnTo>
                <a:cubicBezTo>
                  <a:pt x="268" y="2945"/>
                  <a:pt x="0" y="3165"/>
                  <a:pt x="0" y="3436"/>
                </a:cubicBezTo>
                <a:lnTo>
                  <a:pt x="0" y="21109"/>
                </a:lnTo>
                <a:cubicBezTo>
                  <a:pt x="0" y="21380"/>
                  <a:pt x="268" y="21600"/>
                  <a:pt x="600" y="21600"/>
                </a:cubicBezTo>
                <a:cubicBezTo>
                  <a:pt x="766" y="21600"/>
                  <a:pt x="916" y="21545"/>
                  <a:pt x="1024" y="21456"/>
                </a:cubicBezTo>
                <a:lnTo>
                  <a:pt x="3553" y="19801"/>
                </a:lnTo>
                <a:lnTo>
                  <a:pt x="5576" y="21456"/>
                </a:lnTo>
                <a:cubicBezTo>
                  <a:pt x="5684" y="21545"/>
                  <a:pt x="5834" y="21600"/>
                  <a:pt x="6000" y="21600"/>
                </a:cubicBezTo>
                <a:cubicBezTo>
                  <a:pt x="6166" y="21600"/>
                  <a:pt x="6316" y="21545"/>
                  <a:pt x="6424" y="21456"/>
                </a:cubicBezTo>
                <a:lnTo>
                  <a:pt x="8400" y="19840"/>
                </a:lnTo>
                <a:lnTo>
                  <a:pt x="10376" y="21456"/>
                </a:lnTo>
                <a:cubicBezTo>
                  <a:pt x="10484" y="21545"/>
                  <a:pt x="10634" y="21600"/>
                  <a:pt x="10800" y="21600"/>
                </a:cubicBezTo>
                <a:cubicBezTo>
                  <a:pt x="10966" y="21600"/>
                  <a:pt x="11116" y="21545"/>
                  <a:pt x="11224" y="21456"/>
                </a:cubicBezTo>
                <a:lnTo>
                  <a:pt x="13247" y="19801"/>
                </a:lnTo>
                <a:lnTo>
                  <a:pt x="15776" y="21456"/>
                </a:lnTo>
                <a:cubicBezTo>
                  <a:pt x="15884" y="21545"/>
                  <a:pt x="16034" y="21600"/>
                  <a:pt x="16200" y="21600"/>
                </a:cubicBezTo>
                <a:cubicBezTo>
                  <a:pt x="16532" y="21600"/>
                  <a:pt x="16800" y="21380"/>
                  <a:pt x="16800" y="21109"/>
                </a:cubicBezTo>
                <a:lnTo>
                  <a:pt x="16800" y="3436"/>
                </a:lnTo>
                <a:cubicBezTo>
                  <a:pt x="16800" y="3165"/>
                  <a:pt x="16532" y="2945"/>
                  <a:pt x="16200" y="2945"/>
                </a:cubicBezTo>
                <a:moveTo>
                  <a:pt x="8400" y="11782"/>
                </a:moveTo>
                <a:lnTo>
                  <a:pt x="2400" y="11782"/>
                </a:lnTo>
                <a:lnTo>
                  <a:pt x="2400" y="12764"/>
                </a:lnTo>
                <a:lnTo>
                  <a:pt x="8400" y="12764"/>
                </a:lnTo>
                <a:cubicBezTo>
                  <a:pt x="8400" y="12764"/>
                  <a:pt x="8400" y="11782"/>
                  <a:pt x="8400" y="11782"/>
                </a:cubicBezTo>
                <a:close/>
                <a:moveTo>
                  <a:pt x="21000" y="0"/>
                </a:moveTo>
                <a:lnTo>
                  <a:pt x="5400" y="0"/>
                </a:lnTo>
                <a:cubicBezTo>
                  <a:pt x="5068" y="0"/>
                  <a:pt x="4800" y="220"/>
                  <a:pt x="4800" y="491"/>
                </a:cubicBezTo>
                <a:lnTo>
                  <a:pt x="4800" y="1964"/>
                </a:lnTo>
                <a:lnTo>
                  <a:pt x="6000" y="1964"/>
                </a:lnTo>
                <a:lnTo>
                  <a:pt x="6000" y="982"/>
                </a:lnTo>
                <a:lnTo>
                  <a:pt x="20400" y="982"/>
                </a:lnTo>
                <a:lnTo>
                  <a:pt x="20400" y="17146"/>
                </a:lnTo>
                <a:lnTo>
                  <a:pt x="18424" y="15853"/>
                </a:lnTo>
                <a:cubicBezTo>
                  <a:pt x="18316" y="15764"/>
                  <a:pt x="18166" y="15709"/>
                  <a:pt x="18000" y="15709"/>
                </a:cubicBezTo>
                <a:lnTo>
                  <a:pt x="18000" y="16894"/>
                </a:lnTo>
                <a:lnTo>
                  <a:pt x="18047" y="16856"/>
                </a:lnTo>
                <a:lnTo>
                  <a:pt x="20576" y="18511"/>
                </a:lnTo>
                <a:cubicBezTo>
                  <a:pt x="20684" y="18599"/>
                  <a:pt x="20834" y="18655"/>
                  <a:pt x="21000" y="18655"/>
                </a:cubicBezTo>
                <a:cubicBezTo>
                  <a:pt x="21332" y="18655"/>
                  <a:pt x="21600" y="18435"/>
                  <a:pt x="21600" y="18164"/>
                </a:cubicBezTo>
                <a:lnTo>
                  <a:pt x="21600" y="491"/>
                </a:lnTo>
                <a:cubicBezTo>
                  <a:pt x="21600" y="220"/>
                  <a:pt x="21332" y="0"/>
                  <a:pt x="21000" y="0"/>
                </a:cubicBezTo>
                <a:moveTo>
                  <a:pt x="10800" y="15709"/>
                </a:moveTo>
                <a:lnTo>
                  <a:pt x="2400" y="15709"/>
                </a:lnTo>
                <a:lnTo>
                  <a:pt x="2400" y="16691"/>
                </a:lnTo>
                <a:lnTo>
                  <a:pt x="10800" y="16691"/>
                </a:lnTo>
                <a:cubicBezTo>
                  <a:pt x="10800" y="16691"/>
                  <a:pt x="10800" y="15709"/>
                  <a:pt x="10800" y="15709"/>
                </a:cubicBezTo>
                <a:close/>
                <a:moveTo>
                  <a:pt x="12000" y="4909"/>
                </a:moveTo>
                <a:lnTo>
                  <a:pt x="10800" y="4909"/>
                </a:lnTo>
                <a:lnTo>
                  <a:pt x="10800" y="9818"/>
                </a:lnTo>
                <a:lnTo>
                  <a:pt x="12000" y="9818"/>
                </a:lnTo>
                <a:cubicBezTo>
                  <a:pt x="12000" y="9818"/>
                  <a:pt x="12000" y="4909"/>
                  <a:pt x="12000" y="4909"/>
                </a:cubicBezTo>
                <a:close/>
                <a:moveTo>
                  <a:pt x="14400" y="4909"/>
                </a:moveTo>
                <a:lnTo>
                  <a:pt x="13200" y="4909"/>
                </a:lnTo>
                <a:lnTo>
                  <a:pt x="13200" y="9818"/>
                </a:lnTo>
                <a:lnTo>
                  <a:pt x="14400" y="9818"/>
                </a:lnTo>
                <a:cubicBezTo>
                  <a:pt x="14400" y="9818"/>
                  <a:pt x="14400" y="4909"/>
                  <a:pt x="14400" y="4909"/>
                </a:cubicBezTo>
                <a:close/>
                <a:moveTo>
                  <a:pt x="7200" y="4909"/>
                </a:moveTo>
                <a:lnTo>
                  <a:pt x="4800" y="4909"/>
                </a:lnTo>
                <a:lnTo>
                  <a:pt x="4800" y="9818"/>
                </a:lnTo>
                <a:lnTo>
                  <a:pt x="7200" y="9818"/>
                </a:lnTo>
                <a:cubicBezTo>
                  <a:pt x="7200" y="9818"/>
                  <a:pt x="7200" y="4909"/>
                  <a:pt x="7200" y="4909"/>
                </a:cubicBezTo>
                <a:close/>
                <a:moveTo>
                  <a:pt x="3600" y="4909"/>
                </a:moveTo>
                <a:lnTo>
                  <a:pt x="2400" y="4909"/>
                </a:lnTo>
                <a:lnTo>
                  <a:pt x="2400" y="9818"/>
                </a:lnTo>
                <a:lnTo>
                  <a:pt x="3600" y="9818"/>
                </a:lnTo>
                <a:cubicBezTo>
                  <a:pt x="3600" y="9818"/>
                  <a:pt x="3600" y="4909"/>
                  <a:pt x="3600" y="4909"/>
                </a:cubicBezTo>
                <a:close/>
                <a:moveTo>
                  <a:pt x="9600" y="4909"/>
                </a:moveTo>
                <a:lnTo>
                  <a:pt x="8400" y="4909"/>
                </a:lnTo>
                <a:lnTo>
                  <a:pt x="8400" y="9818"/>
                </a:lnTo>
                <a:lnTo>
                  <a:pt x="9600" y="9818"/>
                </a:lnTo>
                <a:cubicBezTo>
                  <a:pt x="9600" y="9818"/>
                  <a:pt x="9600" y="4909"/>
                  <a:pt x="9600" y="490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3" name="Shape 2837">
            <a:extLst>
              <a:ext uri="{FF2B5EF4-FFF2-40B4-BE49-F238E27FC236}">
                <a16:creationId xmlns:a16="http://schemas.microsoft.com/office/drawing/2014/main" id="{6C1F37F3-A793-4247-9D55-363E6E71FEBC}"/>
              </a:ext>
            </a:extLst>
          </p:cNvPr>
          <p:cNvSpPr>
            <a:spLocks noChangeAspect="1"/>
          </p:cNvSpPr>
          <p:nvPr/>
        </p:nvSpPr>
        <p:spPr>
          <a:xfrm>
            <a:off x="3408015" y="3158826"/>
            <a:ext cx="209496" cy="161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18667"/>
                </a:moveTo>
                <a:lnTo>
                  <a:pt x="12576" y="13341"/>
                </a:lnTo>
                <a:lnTo>
                  <a:pt x="16691" y="8016"/>
                </a:lnTo>
                <a:cubicBezTo>
                  <a:pt x="16691" y="8016"/>
                  <a:pt x="16691" y="18667"/>
                  <a:pt x="16691" y="18667"/>
                </a:cubicBezTo>
                <a:close/>
                <a:moveTo>
                  <a:pt x="15709" y="20329"/>
                </a:moveTo>
                <a:lnTo>
                  <a:pt x="1964" y="20329"/>
                </a:lnTo>
                <a:cubicBezTo>
                  <a:pt x="1719" y="20329"/>
                  <a:pt x="1498" y="20210"/>
                  <a:pt x="1326" y="20018"/>
                </a:cubicBezTo>
                <a:lnTo>
                  <a:pt x="5791" y="14240"/>
                </a:lnTo>
                <a:lnTo>
                  <a:pt x="7477" y="16421"/>
                </a:lnTo>
                <a:cubicBezTo>
                  <a:pt x="7853" y="16907"/>
                  <a:pt x="8344" y="17150"/>
                  <a:pt x="8836" y="17150"/>
                </a:cubicBezTo>
                <a:cubicBezTo>
                  <a:pt x="9329" y="17150"/>
                  <a:pt x="9821" y="16907"/>
                  <a:pt x="10195" y="16421"/>
                </a:cubicBezTo>
                <a:lnTo>
                  <a:pt x="11882" y="14240"/>
                </a:lnTo>
                <a:lnTo>
                  <a:pt x="16347" y="20018"/>
                </a:lnTo>
                <a:cubicBezTo>
                  <a:pt x="16175" y="20210"/>
                  <a:pt x="15954" y="20329"/>
                  <a:pt x="15709" y="20329"/>
                </a:cubicBezTo>
                <a:moveTo>
                  <a:pt x="982" y="8016"/>
                </a:moveTo>
                <a:lnTo>
                  <a:pt x="5097" y="13341"/>
                </a:lnTo>
                <a:lnTo>
                  <a:pt x="982" y="18667"/>
                </a:lnTo>
                <a:cubicBezTo>
                  <a:pt x="982" y="18667"/>
                  <a:pt x="982" y="8016"/>
                  <a:pt x="982" y="8016"/>
                </a:cubicBezTo>
                <a:close/>
                <a:moveTo>
                  <a:pt x="1964" y="6353"/>
                </a:moveTo>
                <a:lnTo>
                  <a:pt x="15709" y="6353"/>
                </a:lnTo>
                <a:cubicBezTo>
                  <a:pt x="15954" y="6353"/>
                  <a:pt x="16175" y="6474"/>
                  <a:pt x="16347" y="6665"/>
                </a:cubicBezTo>
                <a:lnTo>
                  <a:pt x="9502" y="15523"/>
                </a:lnTo>
                <a:cubicBezTo>
                  <a:pt x="9324" y="15752"/>
                  <a:pt x="9088" y="15880"/>
                  <a:pt x="8836" y="15880"/>
                </a:cubicBezTo>
                <a:cubicBezTo>
                  <a:pt x="8585" y="15880"/>
                  <a:pt x="8349" y="15752"/>
                  <a:pt x="8170" y="15523"/>
                </a:cubicBezTo>
                <a:lnTo>
                  <a:pt x="1326" y="6664"/>
                </a:lnTo>
                <a:cubicBezTo>
                  <a:pt x="1498" y="6474"/>
                  <a:pt x="1719" y="6353"/>
                  <a:pt x="1964" y="6353"/>
                </a:cubicBezTo>
                <a:moveTo>
                  <a:pt x="15709" y="5082"/>
                </a:moveTo>
                <a:lnTo>
                  <a:pt x="1964" y="5082"/>
                </a:lnTo>
                <a:cubicBezTo>
                  <a:pt x="879" y="5082"/>
                  <a:pt x="0" y="6220"/>
                  <a:pt x="0" y="7624"/>
                </a:cubicBezTo>
                <a:lnTo>
                  <a:pt x="0" y="19059"/>
                </a:lnTo>
                <a:cubicBezTo>
                  <a:pt x="0" y="20462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462"/>
                  <a:pt x="17673" y="19059"/>
                </a:cubicBezTo>
                <a:lnTo>
                  <a:pt x="17673" y="7624"/>
                </a:lnTo>
                <a:cubicBezTo>
                  <a:pt x="17673" y="6220"/>
                  <a:pt x="16794" y="5082"/>
                  <a:pt x="15709" y="5082"/>
                </a:cubicBezTo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1138"/>
                  <a:pt x="3927" y="2541"/>
                </a:cubicBezTo>
                <a:lnTo>
                  <a:pt x="3927" y="3176"/>
                </a:lnTo>
                <a:cubicBezTo>
                  <a:pt x="3927" y="3528"/>
                  <a:pt x="4147" y="3812"/>
                  <a:pt x="4418" y="3812"/>
                </a:cubicBezTo>
                <a:cubicBezTo>
                  <a:pt x="4690" y="3812"/>
                  <a:pt x="4909" y="3528"/>
                  <a:pt x="4909" y="3176"/>
                </a:cubicBezTo>
                <a:lnTo>
                  <a:pt x="4909" y="2541"/>
                </a:lnTo>
                <a:cubicBezTo>
                  <a:pt x="4909" y="1840"/>
                  <a:pt x="5348" y="1271"/>
                  <a:pt x="5891" y="1271"/>
                </a:cubicBezTo>
                <a:lnTo>
                  <a:pt x="19636" y="1271"/>
                </a:lnTo>
                <a:cubicBezTo>
                  <a:pt x="20178" y="1271"/>
                  <a:pt x="20618" y="1840"/>
                  <a:pt x="20618" y="2541"/>
                </a:cubicBezTo>
                <a:lnTo>
                  <a:pt x="20618" y="13976"/>
                </a:lnTo>
                <a:cubicBezTo>
                  <a:pt x="20618" y="14678"/>
                  <a:pt x="20178" y="15247"/>
                  <a:pt x="19636" y="15247"/>
                </a:cubicBezTo>
                <a:lnTo>
                  <a:pt x="19145" y="15247"/>
                </a:lnTo>
                <a:cubicBezTo>
                  <a:pt x="18874" y="15247"/>
                  <a:pt x="18655" y="15532"/>
                  <a:pt x="18655" y="15882"/>
                </a:cubicBezTo>
                <a:cubicBezTo>
                  <a:pt x="18655" y="16234"/>
                  <a:pt x="18874" y="16518"/>
                  <a:pt x="19145" y="16518"/>
                </a:cubicBezTo>
                <a:lnTo>
                  <a:pt x="19636" y="16518"/>
                </a:lnTo>
                <a:cubicBezTo>
                  <a:pt x="20721" y="16518"/>
                  <a:pt x="21600" y="15380"/>
                  <a:pt x="21600" y="13976"/>
                </a:cubicBezTo>
                <a:lnTo>
                  <a:pt x="21600" y="2541"/>
                </a:lnTo>
                <a:cubicBezTo>
                  <a:pt x="21600" y="1138"/>
                  <a:pt x="20721" y="0"/>
                  <a:pt x="19636" y="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4" name="Shape 2637">
            <a:extLst>
              <a:ext uri="{FF2B5EF4-FFF2-40B4-BE49-F238E27FC236}">
                <a16:creationId xmlns:a16="http://schemas.microsoft.com/office/drawing/2014/main" id="{6173B721-AC0B-48BC-ADF7-7A46970085BF}"/>
              </a:ext>
            </a:extLst>
          </p:cNvPr>
          <p:cNvSpPr>
            <a:spLocks noChangeAspect="1"/>
          </p:cNvSpPr>
          <p:nvPr/>
        </p:nvSpPr>
        <p:spPr>
          <a:xfrm>
            <a:off x="3917277" y="1880841"/>
            <a:ext cx="114271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75" name="Shape 2645">
            <a:extLst>
              <a:ext uri="{FF2B5EF4-FFF2-40B4-BE49-F238E27FC236}">
                <a16:creationId xmlns:a16="http://schemas.microsoft.com/office/drawing/2014/main" id="{BF647308-3572-473A-8D79-7456D2A95641}"/>
              </a:ext>
            </a:extLst>
          </p:cNvPr>
          <p:cNvSpPr>
            <a:spLocks noChangeAspect="1"/>
          </p:cNvSpPr>
          <p:nvPr/>
        </p:nvSpPr>
        <p:spPr>
          <a:xfrm>
            <a:off x="4470907" y="3844379"/>
            <a:ext cx="209496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 idx="4294967295"/>
          </p:nvPr>
        </p:nvSpPr>
        <p:spPr>
          <a:xfrm>
            <a:off x="3933265" y="2225488"/>
            <a:ext cx="4996422" cy="24883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solidFill>
                  <a:srgbClr val="FF8700"/>
                </a:solidFill>
              </a:rPr>
              <a:t>2. Métrica de Indicadores Macroeconómicos</a:t>
            </a:r>
            <a:endParaRPr sz="5400" b="1" dirty="0">
              <a:solidFill>
                <a:srgbClr val="FF8700"/>
              </a:solidFill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1026" name="Picture 2" descr="Todo lo que debes saber de los indicadores macroeconómicos">
            <a:extLst>
              <a:ext uri="{FF2B5EF4-FFF2-40B4-BE49-F238E27FC236}">
                <a16:creationId xmlns:a16="http://schemas.microsoft.com/office/drawing/2014/main" id="{14EAAC28-326E-4AE4-86B2-E70ACA85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86457">
            <a:off x="-268495" y="317678"/>
            <a:ext cx="3204506" cy="239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571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6132952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❶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sz="6000" b="1" dirty="0"/>
              <a:t>Desbalance Público</a:t>
            </a:r>
            <a:br>
              <a:rPr lang="en" b="1" dirty="0"/>
            </a:br>
            <a:r>
              <a:rPr lang="en" b="1" dirty="0"/>
              <a:t>Déficit Fiscal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Cuando el gasto del sector público es mayor que los ingresos, y se tiene que financiar, ya sea con recursos nacionales o extranjeros.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58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 rot="5400000">
            <a:off x="2000249" y="-2000251"/>
            <a:ext cx="5143499" cy="9144003"/>
          </a:xfrm>
          <a:custGeom>
            <a:avLst/>
            <a:gdLst/>
            <a:ahLst/>
            <a:cxnLst/>
            <a:rect l="0" t="0" r="0" b="0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222222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A7F71C09-C4B1-46F1-ADF0-E20BC0EE48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824881"/>
              </p:ext>
            </p:extLst>
          </p:nvPr>
        </p:nvGraphicFramePr>
        <p:xfrm>
          <a:off x="685800" y="331839"/>
          <a:ext cx="7890387" cy="455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8441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1104899" y="276075"/>
            <a:ext cx="7153275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La participación del Estado en la economía</a:t>
            </a:r>
            <a:endParaRPr sz="2800" dirty="0"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14" name="Freeform 1">
            <a:extLst>
              <a:ext uri="{FF2B5EF4-FFF2-40B4-BE49-F238E27FC236}">
                <a16:creationId xmlns:a16="http://schemas.microsoft.com/office/drawing/2014/main" id="{87E66D40-47FF-4570-B2F4-ADB7BA8A7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949" y="1072079"/>
            <a:ext cx="1741275" cy="1483226"/>
          </a:xfrm>
          <a:custGeom>
            <a:avLst/>
            <a:gdLst>
              <a:gd name="T0" fmla="*/ 2022826 w 6963"/>
              <a:gd name="T1" fmla="*/ 1602561 h 5933"/>
              <a:gd name="T2" fmla="*/ 1065233 w 6963"/>
              <a:gd name="T3" fmla="*/ 1549658 h 5933"/>
              <a:gd name="T4" fmla="*/ 935994 w 6963"/>
              <a:gd name="T5" fmla="*/ 1548938 h 5933"/>
              <a:gd name="T6" fmla="*/ 346678 w 6963"/>
              <a:gd name="T7" fmla="*/ 1983677 h 5933"/>
              <a:gd name="T8" fmla="*/ 142559 w 6963"/>
              <a:gd name="T9" fmla="*/ 2134828 h 5933"/>
              <a:gd name="T10" fmla="*/ 0 w 6963"/>
              <a:gd name="T11" fmla="*/ 1909181 h 5933"/>
              <a:gd name="T12" fmla="*/ 199079 w 6963"/>
              <a:gd name="T13" fmla="*/ 1761989 h 5933"/>
              <a:gd name="T14" fmla="*/ 770395 w 6963"/>
              <a:gd name="T15" fmla="*/ 1340206 h 5933"/>
              <a:gd name="T16" fmla="*/ 824034 w 6963"/>
              <a:gd name="T17" fmla="*/ 1258512 h 5933"/>
              <a:gd name="T18" fmla="*/ 800275 w 6963"/>
              <a:gd name="T19" fmla="*/ 1153426 h 5933"/>
              <a:gd name="T20" fmla="*/ 1136872 w 6963"/>
              <a:gd name="T21" fmla="*/ 243641 h 5933"/>
              <a:gd name="T22" fmla="*/ 2261505 w 6963"/>
              <a:gd name="T23" fmla="*/ 481524 h 5933"/>
              <a:gd name="T24" fmla="*/ 2022826 w 6963"/>
              <a:gd name="T25" fmla="*/ 1602561 h 593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963" h="5933">
                <a:moveTo>
                  <a:pt x="5619" y="4453"/>
                </a:moveTo>
                <a:cubicBezTo>
                  <a:pt x="4750" y="5016"/>
                  <a:pt x="3660" y="4892"/>
                  <a:pt x="2959" y="4306"/>
                </a:cubicBezTo>
                <a:cubicBezTo>
                  <a:pt x="2853" y="4218"/>
                  <a:pt x="2711" y="4222"/>
                  <a:pt x="2600" y="4304"/>
                </a:cubicBezTo>
                <a:lnTo>
                  <a:pt x="963" y="5512"/>
                </a:lnTo>
                <a:lnTo>
                  <a:pt x="396" y="5932"/>
                </a:lnTo>
                <a:cubicBezTo>
                  <a:pt x="315" y="5692"/>
                  <a:pt x="178" y="5477"/>
                  <a:pt x="0" y="5305"/>
                </a:cubicBezTo>
                <a:lnTo>
                  <a:pt x="553" y="4896"/>
                </a:lnTo>
                <a:cubicBezTo>
                  <a:pt x="556" y="4894"/>
                  <a:pt x="2136" y="3726"/>
                  <a:pt x="2140" y="3724"/>
                </a:cubicBezTo>
                <a:cubicBezTo>
                  <a:pt x="2222" y="3683"/>
                  <a:pt x="2277" y="3584"/>
                  <a:pt x="2289" y="3497"/>
                </a:cubicBezTo>
                <a:cubicBezTo>
                  <a:pt x="2304" y="3392"/>
                  <a:pt x="2251" y="3304"/>
                  <a:pt x="2223" y="3205"/>
                </a:cubicBezTo>
                <a:cubicBezTo>
                  <a:pt x="1946" y="2274"/>
                  <a:pt x="2299" y="1234"/>
                  <a:pt x="3158" y="677"/>
                </a:cubicBezTo>
                <a:cubicBezTo>
                  <a:pt x="4204" y="0"/>
                  <a:pt x="5603" y="296"/>
                  <a:pt x="6282" y="1338"/>
                </a:cubicBezTo>
                <a:cubicBezTo>
                  <a:pt x="6962" y="2382"/>
                  <a:pt x="6664" y="3776"/>
                  <a:pt x="5619" y="4453"/>
                </a:cubicBez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617EF897-CD08-44AD-A37A-2DD6381C1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589" y="1828579"/>
            <a:ext cx="1682828" cy="1463376"/>
          </a:xfrm>
          <a:custGeom>
            <a:avLst/>
            <a:gdLst>
              <a:gd name="T0" fmla="*/ 0 w 6729"/>
              <a:gd name="T1" fmla="*/ 223510 h 5853"/>
              <a:gd name="T2" fmla="*/ 135365 w 6729"/>
              <a:gd name="T3" fmla="*/ 0 h 5853"/>
              <a:gd name="T4" fmla="*/ 1006235 w 6729"/>
              <a:gd name="T5" fmla="*/ 630580 h 5853"/>
              <a:gd name="T6" fmla="*/ 1110279 w 6729"/>
              <a:gd name="T7" fmla="*/ 644977 h 5853"/>
              <a:gd name="T8" fmla="*/ 1127920 w 6729"/>
              <a:gd name="T9" fmla="*/ 637059 h 5853"/>
              <a:gd name="T10" fmla="*/ 2122994 w 6729"/>
              <a:gd name="T11" fmla="*/ 644977 h 5853"/>
              <a:gd name="T12" fmla="*/ 2408124 w 6729"/>
              <a:gd name="T13" fmla="*/ 1197814 h 5853"/>
              <a:gd name="T14" fmla="*/ 2230278 w 6729"/>
              <a:gd name="T15" fmla="*/ 1756051 h 5853"/>
              <a:gd name="T16" fmla="*/ 1716180 w 6729"/>
              <a:gd name="T17" fmla="*/ 2037868 h 5853"/>
              <a:gd name="T18" fmla="*/ 858630 w 6729"/>
              <a:gd name="T19" fmla="*/ 1046288 h 5853"/>
              <a:gd name="T20" fmla="*/ 862230 w 6729"/>
              <a:gd name="T21" fmla="*/ 847972 h 5853"/>
              <a:gd name="T22" fmla="*/ 0 w 6729"/>
              <a:gd name="T23" fmla="*/ 223510 h 585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729" h="5853">
                <a:moveTo>
                  <a:pt x="0" y="621"/>
                </a:moveTo>
                <a:cubicBezTo>
                  <a:pt x="173" y="447"/>
                  <a:pt x="302" y="234"/>
                  <a:pt x="376" y="0"/>
                </a:cubicBezTo>
                <a:cubicBezTo>
                  <a:pt x="376" y="0"/>
                  <a:pt x="2794" y="1751"/>
                  <a:pt x="2795" y="1752"/>
                </a:cubicBezTo>
                <a:cubicBezTo>
                  <a:pt x="2876" y="1810"/>
                  <a:pt x="2983" y="1829"/>
                  <a:pt x="3084" y="1792"/>
                </a:cubicBezTo>
                <a:cubicBezTo>
                  <a:pt x="3101" y="1786"/>
                  <a:pt x="3118" y="1779"/>
                  <a:pt x="3133" y="1770"/>
                </a:cubicBezTo>
                <a:cubicBezTo>
                  <a:pt x="3926" y="1135"/>
                  <a:pt x="5082" y="1119"/>
                  <a:pt x="5897" y="1792"/>
                </a:cubicBezTo>
                <a:cubicBezTo>
                  <a:pt x="6380" y="2189"/>
                  <a:pt x="6649" y="2750"/>
                  <a:pt x="6689" y="3328"/>
                </a:cubicBezTo>
                <a:cubicBezTo>
                  <a:pt x="6728" y="3870"/>
                  <a:pt x="6568" y="4427"/>
                  <a:pt x="6195" y="4879"/>
                </a:cubicBezTo>
                <a:cubicBezTo>
                  <a:pt x="5822" y="5332"/>
                  <a:pt x="5306" y="5596"/>
                  <a:pt x="4767" y="5662"/>
                </a:cubicBezTo>
                <a:cubicBezTo>
                  <a:pt x="3203" y="5852"/>
                  <a:pt x="1982" y="4391"/>
                  <a:pt x="2385" y="2907"/>
                </a:cubicBezTo>
                <a:cubicBezTo>
                  <a:pt x="2436" y="2719"/>
                  <a:pt x="2583" y="2519"/>
                  <a:pt x="2395" y="2356"/>
                </a:cubicBezTo>
                <a:lnTo>
                  <a:pt x="0" y="621"/>
                </a:ln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E71C3EE7-2ED7-4FA0-928B-E0F7B2A5D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92" y="3033907"/>
            <a:ext cx="1200917" cy="1884634"/>
          </a:xfrm>
          <a:custGeom>
            <a:avLst/>
            <a:gdLst>
              <a:gd name="T0" fmla="*/ 699216 w 4804"/>
              <a:gd name="T1" fmla="*/ 2683512 h 7535"/>
              <a:gd name="T2" fmla="*/ 107239 w 4804"/>
              <a:gd name="T3" fmla="*/ 2228759 h 7535"/>
              <a:gd name="T4" fmla="*/ 84208 w 4804"/>
              <a:gd name="T5" fmla="*/ 1584615 h 7535"/>
              <a:gd name="T6" fmla="*/ 927370 w 4804"/>
              <a:gd name="T7" fmla="*/ 1066132 h 7535"/>
              <a:gd name="T8" fmla="*/ 969834 w 4804"/>
              <a:gd name="T9" fmla="*/ 1041648 h 7535"/>
              <a:gd name="T10" fmla="*/ 1004381 w 4804"/>
              <a:gd name="T11" fmla="*/ 981518 h 7535"/>
              <a:gd name="T12" fmla="*/ 1004740 w 4804"/>
              <a:gd name="T13" fmla="*/ 980798 h 7535"/>
              <a:gd name="T14" fmla="*/ 1317822 w 4804"/>
              <a:gd name="T15" fmla="*/ 0 h 7535"/>
              <a:gd name="T16" fmla="*/ 1566128 w 4804"/>
              <a:gd name="T17" fmla="*/ 59770 h 7535"/>
              <a:gd name="T18" fmla="*/ 1581243 w 4804"/>
              <a:gd name="T19" fmla="*/ 59770 h 7535"/>
              <a:gd name="T20" fmla="*/ 1257725 w 4804"/>
              <a:gd name="T21" fmla="*/ 1072253 h 7535"/>
              <a:gd name="T22" fmla="*/ 1277517 w 4804"/>
              <a:gd name="T23" fmla="*/ 1179550 h 7535"/>
              <a:gd name="T24" fmla="*/ 1291192 w 4804"/>
              <a:gd name="T25" fmla="*/ 1194312 h 7535"/>
              <a:gd name="T26" fmla="*/ 1634143 w 4804"/>
              <a:gd name="T27" fmla="*/ 2094817 h 7535"/>
              <a:gd name="T28" fmla="*/ 1607873 w 4804"/>
              <a:gd name="T29" fmla="*/ 2174030 h 7535"/>
              <a:gd name="T30" fmla="*/ 1157323 w 4804"/>
              <a:gd name="T31" fmla="*/ 2634904 h 7535"/>
              <a:gd name="T32" fmla="*/ 699216 w 4804"/>
              <a:gd name="T33" fmla="*/ 2683512 h 753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804" h="7535">
                <a:moveTo>
                  <a:pt x="1943" y="7453"/>
                </a:moveTo>
                <a:cubicBezTo>
                  <a:pt x="1155" y="7293"/>
                  <a:pt x="593" y="6814"/>
                  <a:pt x="298" y="6190"/>
                </a:cubicBezTo>
                <a:cubicBezTo>
                  <a:pt x="42" y="5648"/>
                  <a:pt x="0" y="5005"/>
                  <a:pt x="234" y="4401"/>
                </a:cubicBezTo>
                <a:cubicBezTo>
                  <a:pt x="611" y="3427"/>
                  <a:pt x="1586" y="2862"/>
                  <a:pt x="2577" y="2961"/>
                </a:cubicBezTo>
                <a:cubicBezTo>
                  <a:pt x="2612" y="2964"/>
                  <a:pt x="2672" y="2914"/>
                  <a:pt x="2695" y="2893"/>
                </a:cubicBezTo>
                <a:cubicBezTo>
                  <a:pt x="2743" y="2848"/>
                  <a:pt x="2776" y="2790"/>
                  <a:pt x="2791" y="2726"/>
                </a:cubicBezTo>
                <a:cubicBezTo>
                  <a:pt x="2792" y="2725"/>
                  <a:pt x="2792" y="2725"/>
                  <a:pt x="2792" y="2724"/>
                </a:cubicBezTo>
                <a:lnTo>
                  <a:pt x="3662" y="0"/>
                </a:lnTo>
                <a:cubicBezTo>
                  <a:pt x="3868" y="107"/>
                  <a:pt x="4103" y="166"/>
                  <a:pt x="4352" y="166"/>
                </a:cubicBezTo>
                <a:cubicBezTo>
                  <a:pt x="4366" y="166"/>
                  <a:pt x="4380" y="166"/>
                  <a:pt x="4394" y="166"/>
                </a:cubicBezTo>
                <a:cubicBezTo>
                  <a:pt x="4394" y="166"/>
                  <a:pt x="3496" y="2978"/>
                  <a:pt x="3495" y="2978"/>
                </a:cubicBezTo>
                <a:cubicBezTo>
                  <a:pt x="3464" y="3077"/>
                  <a:pt x="3481" y="3189"/>
                  <a:pt x="3550" y="3276"/>
                </a:cubicBezTo>
                <a:cubicBezTo>
                  <a:pt x="3561" y="3291"/>
                  <a:pt x="3574" y="3304"/>
                  <a:pt x="3588" y="3317"/>
                </a:cubicBezTo>
                <a:cubicBezTo>
                  <a:pt x="4407" y="3848"/>
                  <a:pt x="4803" y="4860"/>
                  <a:pt x="4541" y="5818"/>
                </a:cubicBezTo>
                <a:cubicBezTo>
                  <a:pt x="4520" y="5892"/>
                  <a:pt x="4496" y="5966"/>
                  <a:pt x="4468" y="6038"/>
                </a:cubicBezTo>
                <a:cubicBezTo>
                  <a:pt x="4234" y="6642"/>
                  <a:pt x="3771" y="7089"/>
                  <a:pt x="3216" y="7318"/>
                </a:cubicBezTo>
                <a:cubicBezTo>
                  <a:pt x="2822" y="7481"/>
                  <a:pt x="2380" y="7534"/>
                  <a:pt x="1943" y="7453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365E656E-3EA3-4179-9119-D6309B2E5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9199" y="3944796"/>
            <a:ext cx="782967" cy="782967"/>
          </a:xfrm>
          <a:custGeom>
            <a:avLst/>
            <a:gdLst>
              <a:gd name="T0" fmla="*/ 1126765 w 3130"/>
              <a:gd name="T1" fmla="*/ 563563 h 3130"/>
              <a:gd name="T2" fmla="*/ 563563 w 3130"/>
              <a:gd name="T3" fmla="*/ 1126765 h 3130"/>
              <a:gd name="T4" fmla="*/ 12964 w 3130"/>
              <a:gd name="T5" fmla="*/ 683477 h 3130"/>
              <a:gd name="T6" fmla="*/ 0 w 3130"/>
              <a:gd name="T7" fmla="*/ 563563 h 3130"/>
              <a:gd name="T8" fmla="*/ 20526 w 3130"/>
              <a:gd name="T9" fmla="*/ 411959 h 3130"/>
              <a:gd name="T10" fmla="*/ 563563 w 3130"/>
              <a:gd name="T11" fmla="*/ 0 h 3130"/>
              <a:gd name="T12" fmla="*/ 1126765 w 3130"/>
              <a:gd name="T13" fmla="*/ 563563 h 31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30" h="3130">
                <a:moveTo>
                  <a:pt x="3129" y="1565"/>
                </a:moveTo>
                <a:cubicBezTo>
                  <a:pt x="3129" y="2429"/>
                  <a:pt x="2428" y="3129"/>
                  <a:pt x="1565" y="3129"/>
                </a:cubicBezTo>
                <a:cubicBezTo>
                  <a:pt x="815" y="3129"/>
                  <a:pt x="189" y="2602"/>
                  <a:pt x="36" y="1898"/>
                </a:cubicBezTo>
                <a:cubicBezTo>
                  <a:pt x="13" y="1791"/>
                  <a:pt x="0" y="1679"/>
                  <a:pt x="0" y="1565"/>
                </a:cubicBezTo>
                <a:cubicBezTo>
                  <a:pt x="0" y="1419"/>
                  <a:pt x="20" y="1278"/>
                  <a:pt x="57" y="1144"/>
                </a:cubicBezTo>
                <a:cubicBezTo>
                  <a:pt x="242" y="484"/>
                  <a:pt x="847" y="0"/>
                  <a:pt x="1565" y="0"/>
                </a:cubicBezTo>
                <a:cubicBezTo>
                  <a:pt x="2428" y="0"/>
                  <a:pt x="3129" y="701"/>
                  <a:pt x="3129" y="156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32E98AB0-544A-44CF-B3A5-8F156662B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166" y="3744091"/>
            <a:ext cx="1978370" cy="1175553"/>
          </a:xfrm>
          <a:custGeom>
            <a:avLst/>
            <a:gdLst>
              <a:gd name="T0" fmla="*/ 2847615 w 7910"/>
              <a:gd name="T1" fmla="*/ 700674 h 4700"/>
              <a:gd name="T2" fmla="*/ 1752711 w 7910"/>
              <a:gd name="T3" fmla="*/ 704274 h 4700"/>
              <a:gd name="T4" fmla="*/ 1752351 w 7910"/>
              <a:gd name="T5" fmla="*/ 704635 h 4700"/>
              <a:gd name="T6" fmla="*/ 1655138 w 7910"/>
              <a:gd name="T7" fmla="*/ 653146 h 4700"/>
              <a:gd name="T8" fmla="*/ 893638 w 7910"/>
              <a:gd name="T9" fmla="*/ 25924 h 4700"/>
              <a:gd name="T10" fmla="*/ 24123 w 7910"/>
              <a:gd name="T11" fmla="*/ 802210 h 4700"/>
              <a:gd name="T12" fmla="*/ 707133 w 7910"/>
              <a:gd name="T13" fmla="*/ 1661670 h 4700"/>
              <a:gd name="T14" fmla="*/ 800745 w 7910"/>
              <a:gd name="T15" fmla="*/ 1672112 h 4700"/>
              <a:gd name="T16" fmla="*/ 1649377 w 7910"/>
              <a:gd name="T17" fmla="*/ 1038409 h 4700"/>
              <a:gd name="T18" fmla="*/ 1687182 w 7910"/>
              <a:gd name="T19" fmla="*/ 995922 h 4700"/>
              <a:gd name="T20" fmla="*/ 1763872 w 7910"/>
              <a:gd name="T21" fmla="*/ 976119 h 4700"/>
              <a:gd name="T22" fmla="*/ 2840054 w 7910"/>
              <a:gd name="T23" fmla="*/ 972158 h 4700"/>
              <a:gd name="T24" fmla="*/ 2827092 w 7910"/>
              <a:gd name="T25" fmla="*/ 852258 h 4700"/>
              <a:gd name="T26" fmla="*/ 2847615 w 7910"/>
              <a:gd name="T27" fmla="*/ 700674 h 47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910" h="4700">
                <a:moveTo>
                  <a:pt x="7909" y="1946"/>
                </a:moveTo>
                <a:lnTo>
                  <a:pt x="4868" y="1956"/>
                </a:lnTo>
                <a:lnTo>
                  <a:pt x="4867" y="1957"/>
                </a:lnTo>
                <a:cubicBezTo>
                  <a:pt x="4763" y="1956"/>
                  <a:pt x="4647" y="1915"/>
                  <a:pt x="4597" y="1814"/>
                </a:cubicBezTo>
                <a:cubicBezTo>
                  <a:pt x="4574" y="1768"/>
                  <a:pt x="4170" y="166"/>
                  <a:pt x="2482" y="72"/>
                </a:cubicBezTo>
                <a:cubicBezTo>
                  <a:pt x="1217" y="0"/>
                  <a:pt x="138" y="968"/>
                  <a:pt x="67" y="2228"/>
                </a:cubicBezTo>
                <a:cubicBezTo>
                  <a:pt x="0" y="3404"/>
                  <a:pt x="832" y="4421"/>
                  <a:pt x="1964" y="4615"/>
                </a:cubicBezTo>
                <a:cubicBezTo>
                  <a:pt x="2049" y="4629"/>
                  <a:pt x="2136" y="4639"/>
                  <a:pt x="2224" y="4644"/>
                </a:cubicBezTo>
                <a:cubicBezTo>
                  <a:pt x="3207" y="4699"/>
                  <a:pt x="4210" y="4148"/>
                  <a:pt x="4581" y="2884"/>
                </a:cubicBezTo>
                <a:cubicBezTo>
                  <a:pt x="4606" y="2838"/>
                  <a:pt x="4640" y="2797"/>
                  <a:pt x="4686" y="2766"/>
                </a:cubicBezTo>
                <a:cubicBezTo>
                  <a:pt x="4768" y="2712"/>
                  <a:pt x="4899" y="2711"/>
                  <a:pt x="4899" y="2711"/>
                </a:cubicBezTo>
                <a:lnTo>
                  <a:pt x="7888" y="2700"/>
                </a:lnTo>
                <a:cubicBezTo>
                  <a:pt x="7865" y="2593"/>
                  <a:pt x="7852" y="2481"/>
                  <a:pt x="7852" y="2367"/>
                </a:cubicBezTo>
                <a:cubicBezTo>
                  <a:pt x="7852" y="2221"/>
                  <a:pt x="7872" y="2080"/>
                  <a:pt x="7909" y="1946"/>
                </a:cubicBez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8ED43D84-9B87-4C4D-A7A6-B886A04A4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711" y="3938179"/>
            <a:ext cx="828181" cy="811639"/>
          </a:xfrm>
          <a:custGeom>
            <a:avLst/>
            <a:gdLst>
              <a:gd name="T0" fmla="*/ 654817 w 3310"/>
              <a:gd name="T1" fmla="*/ 1133136 h 3247"/>
              <a:gd name="T2" fmla="*/ 27374 w 3310"/>
              <a:gd name="T3" fmla="*/ 631519 h 3247"/>
              <a:gd name="T4" fmla="*/ 354062 w 3310"/>
              <a:gd name="T5" fmla="*/ 52896 h 3247"/>
              <a:gd name="T6" fmla="*/ 529472 w 3310"/>
              <a:gd name="T7" fmla="*/ 4318 h 3247"/>
              <a:gd name="T8" fmla="*/ 618438 w 3310"/>
              <a:gd name="T9" fmla="*/ 1439 h 3247"/>
              <a:gd name="T10" fmla="*/ 1156915 w 3310"/>
              <a:gd name="T11" fmla="*/ 506295 h 3247"/>
              <a:gd name="T12" fmla="*/ 654817 w 3310"/>
              <a:gd name="T13" fmla="*/ 1133136 h 324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10" h="3247">
                <a:moveTo>
                  <a:pt x="1818" y="3149"/>
                </a:moveTo>
                <a:cubicBezTo>
                  <a:pt x="953" y="3246"/>
                  <a:pt x="173" y="2621"/>
                  <a:pt x="76" y="1755"/>
                </a:cubicBezTo>
                <a:cubicBezTo>
                  <a:pt x="0" y="1062"/>
                  <a:pt x="384" y="424"/>
                  <a:pt x="983" y="147"/>
                </a:cubicBezTo>
                <a:cubicBezTo>
                  <a:pt x="1134" y="78"/>
                  <a:pt x="1297" y="31"/>
                  <a:pt x="1470" y="12"/>
                </a:cubicBezTo>
                <a:cubicBezTo>
                  <a:pt x="1553" y="3"/>
                  <a:pt x="1636" y="0"/>
                  <a:pt x="1717" y="4"/>
                </a:cubicBezTo>
                <a:cubicBezTo>
                  <a:pt x="2480" y="38"/>
                  <a:pt x="3125" y="623"/>
                  <a:pt x="3212" y="1407"/>
                </a:cubicBezTo>
                <a:cubicBezTo>
                  <a:pt x="3309" y="2273"/>
                  <a:pt x="2684" y="3053"/>
                  <a:pt x="1818" y="314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DE0E3B1-BBC9-40B2-B33F-96F9D94BB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0097" y="2075600"/>
            <a:ext cx="1203122" cy="1900073"/>
          </a:xfrm>
          <a:custGeom>
            <a:avLst/>
            <a:gdLst>
              <a:gd name="T0" fmla="*/ 1006410 w 4810"/>
              <a:gd name="T1" fmla="*/ 1785589 h 7598"/>
              <a:gd name="T2" fmla="*/ 957440 w 4810"/>
              <a:gd name="T3" fmla="*/ 1701349 h 7598"/>
              <a:gd name="T4" fmla="*/ 882184 w 4810"/>
              <a:gd name="T5" fmla="*/ 1682630 h 7598"/>
              <a:gd name="T6" fmla="*/ 34207 w 4810"/>
              <a:gd name="T7" fmla="*/ 947874 h 7598"/>
              <a:gd name="T8" fmla="*/ 578641 w 4810"/>
              <a:gd name="T9" fmla="*/ 106559 h 7598"/>
              <a:gd name="T10" fmla="*/ 1432739 w 4810"/>
              <a:gd name="T11" fmla="*/ 318598 h 7598"/>
              <a:gd name="T12" fmla="*/ 1233618 w 4810"/>
              <a:gd name="T13" fmla="*/ 465837 h 7598"/>
              <a:gd name="T14" fmla="*/ 1376208 w 4810"/>
              <a:gd name="T15" fmla="*/ 691556 h 7598"/>
              <a:gd name="T16" fmla="*/ 1580370 w 4810"/>
              <a:gd name="T17" fmla="*/ 540357 h 7598"/>
              <a:gd name="T18" fmla="*/ 1608096 w 4810"/>
              <a:gd name="T19" fmla="*/ 610556 h 7598"/>
              <a:gd name="T20" fmla="*/ 1278987 w 4810"/>
              <a:gd name="T21" fmla="*/ 1555190 h 7598"/>
              <a:gd name="T22" fmla="*/ 1251262 w 4810"/>
              <a:gd name="T23" fmla="*/ 1604510 h 7598"/>
              <a:gd name="T24" fmla="*/ 1257383 w 4810"/>
              <a:gd name="T25" fmla="*/ 1680830 h 7598"/>
              <a:gd name="T26" fmla="*/ 1601255 w 4810"/>
              <a:gd name="T27" fmla="*/ 2683423 h 7598"/>
              <a:gd name="T28" fmla="*/ 1336599 w 4810"/>
              <a:gd name="T29" fmla="*/ 2734903 h 7598"/>
              <a:gd name="T30" fmla="*/ 1006410 w 4810"/>
              <a:gd name="T31" fmla="*/ 1785589 h 75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810" h="7598">
                <a:moveTo>
                  <a:pt x="2795" y="4960"/>
                </a:moveTo>
                <a:cubicBezTo>
                  <a:pt x="2733" y="4789"/>
                  <a:pt x="2690" y="4748"/>
                  <a:pt x="2659" y="4726"/>
                </a:cubicBezTo>
                <a:cubicBezTo>
                  <a:pt x="2594" y="4682"/>
                  <a:pt x="2527" y="4670"/>
                  <a:pt x="2450" y="4674"/>
                </a:cubicBezTo>
                <a:cubicBezTo>
                  <a:pt x="1251" y="4735"/>
                  <a:pt x="209" y="3841"/>
                  <a:pt x="95" y="2633"/>
                </a:cubicBezTo>
                <a:cubicBezTo>
                  <a:pt x="0" y="1622"/>
                  <a:pt x="604" y="640"/>
                  <a:pt x="1607" y="296"/>
                </a:cubicBezTo>
                <a:cubicBezTo>
                  <a:pt x="2471" y="0"/>
                  <a:pt x="3392" y="260"/>
                  <a:pt x="3979" y="885"/>
                </a:cubicBezTo>
                <a:lnTo>
                  <a:pt x="3426" y="1294"/>
                </a:lnTo>
                <a:cubicBezTo>
                  <a:pt x="3604" y="1466"/>
                  <a:pt x="3741" y="1681"/>
                  <a:pt x="3822" y="1921"/>
                </a:cubicBezTo>
                <a:lnTo>
                  <a:pt x="4389" y="1501"/>
                </a:lnTo>
                <a:cubicBezTo>
                  <a:pt x="4418" y="1564"/>
                  <a:pt x="4443" y="1630"/>
                  <a:pt x="4466" y="1696"/>
                </a:cubicBezTo>
                <a:cubicBezTo>
                  <a:pt x="4809" y="2697"/>
                  <a:pt x="4405" y="3774"/>
                  <a:pt x="3552" y="4320"/>
                </a:cubicBezTo>
                <a:cubicBezTo>
                  <a:pt x="3514" y="4345"/>
                  <a:pt x="3487" y="4415"/>
                  <a:pt x="3475" y="4457"/>
                </a:cubicBezTo>
                <a:cubicBezTo>
                  <a:pt x="3457" y="4527"/>
                  <a:pt x="3463" y="4602"/>
                  <a:pt x="3492" y="4669"/>
                </a:cubicBezTo>
                <a:lnTo>
                  <a:pt x="4447" y="7454"/>
                </a:lnTo>
                <a:cubicBezTo>
                  <a:pt x="4206" y="7442"/>
                  <a:pt x="3949" y="7488"/>
                  <a:pt x="3712" y="7597"/>
                </a:cubicBezTo>
                <a:lnTo>
                  <a:pt x="2795" y="4960"/>
                </a:lnTo>
              </a:path>
            </a:pathLst>
          </a:custGeom>
          <a:solidFill>
            <a:srgbClr val="B1C3C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45C44197-97E4-4C36-9D01-6C52604A9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844" y="1290428"/>
            <a:ext cx="812742" cy="841414"/>
          </a:xfrm>
          <a:custGeom>
            <a:avLst/>
            <a:gdLst>
              <a:gd name="T0" fmla="*/ 1135090 w 3252"/>
              <a:gd name="T1" fmla="*/ 774013 h 3363"/>
              <a:gd name="T2" fmla="*/ 999814 w 3252"/>
              <a:gd name="T3" fmla="*/ 997680 h 3363"/>
              <a:gd name="T4" fmla="*/ 710555 w 3252"/>
              <a:gd name="T5" fmla="*/ 1152195 h 3363"/>
              <a:gd name="T6" fmla="*/ 58643 w 3252"/>
              <a:gd name="T7" fmla="*/ 711342 h 3363"/>
              <a:gd name="T8" fmla="*/ 499008 w 3252"/>
              <a:gd name="T9" fmla="*/ 58348 h 3363"/>
              <a:gd name="T10" fmla="*/ 1150920 w 3252"/>
              <a:gd name="T11" fmla="*/ 499200 h 3363"/>
              <a:gd name="T12" fmla="*/ 1135090 w 3252"/>
              <a:gd name="T13" fmla="*/ 774013 h 33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52" h="3363">
                <a:moveTo>
                  <a:pt x="3155" y="2149"/>
                </a:moveTo>
                <a:cubicBezTo>
                  <a:pt x="3081" y="2383"/>
                  <a:pt x="2951" y="2596"/>
                  <a:pt x="2779" y="2770"/>
                </a:cubicBezTo>
                <a:cubicBezTo>
                  <a:pt x="2568" y="2983"/>
                  <a:pt x="2293" y="3138"/>
                  <a:pt x="1975" y="3199"/>
                </a:cubicBezTo>
                <a:cubicBezTo>
                  <a:pt x="1137" y="3362"/>
                  <a:pt x="325" y="2814"/>
                  <a:pt x="163" y="1975"/>
                </a:cubicBezTo>
                <a:cubicBezTo>
                  <a:pt x="0" y="1137"/>
                  <a:pt x="548" y="325"/>
                  <a:pt x="1387" y="162"/>
                </a:cubicBezTo>
                <a:cubicBezTo>
                  <a:pt x="2225" y="0"/>
                  <a:pt x="3037" y="548"/>
                  <a:pt x="3199" y="1386"/>
                </a:cubicBezTo>
                <a:cubicBezTo>
                  <a:pt x="3251" y="1650"/>
                  <a:pt x="3231" y="1911"/>
                  <a:pt x="3155" y="214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D38E1BA4-EB7C-4098-820E-8DC58FB4E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577" y="2319313"/>
            <a:ext cx="756501" cy="756500"/>
          </a:xfrm>
          <a:custGeom>
            <a:avLst/>
            <a:gdLst>
              <a:gd name="T0" fmla="*/ 1088665 w 3024"/>
              <a:gd name="T1" fmla="*/ 544152 h 3024"/>
              <a:gd name="T2" fmla="*/ 559638 w 3024"/>
              <a:gd name="T3" fmla="*/ 1088665 h 3024"/>
              <a:gd name="T4" fmla="*/ 544513 w 3024"/>
              <a:gd name="T5" fmla="*/ 1088665 h 3024"/>
              <a:gd name="T6" fmla="*/ 296025 w 3024"/>
              <a:gd name="T7" fmla="*/ 1028884 h 3024"/>
              <a:gd name="T8" fmla="*/ 0 w 3024"/>
              <a:gd name="T9" fmla="*/ 544152 h 3024"/>
              <a:gd name="T10" fmla="*/ 544513 w 3024"/>
              <a:gd name="T11" fmla="*/ 0 h 3024"/>
              <a:gd name="T12" fmla="*/ 1088665 w 3024"/>
              <a:gd name="T13" fmla="*/ 544152 h 30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024" h="3024">
                <a:moveTo>
                  <a:pt x="3023" y="1511"/>
                </a:moveTo>
                <a:cubicBezTo>
                  <a:pt x="3023" y="2333"/>
                  <a:pt x="2369" y="3001"/>
                  <a:pt x="1554" y="3023"/>
                </a:cubicBezTo>
                <a:cubicBezTo>
                  <a:pt x="1540" y="3023"/>
                  <a:pt x="1526" y="3023"/>
                  <a:pt x="1512" y="3023"/>
                </a:cubicBezTo>
                <a:cubicBezTo>
                  <a:pt x="1263" y="3023"/>
                  <a:pt x="1028" y="2964"/>
                  <a:pt x="822" y="2857"/>
                </a:cubicBezTo>
                <a:cubicBezTo>
                  <a:pt x="333" y="2606"/>
                  <a:pt x="0" y="2098"/>
                  <a:pt x="0" y="1511"/>
                </a:cubicBezTo>
                <a:cubicBezTo>
                  <a:pt x="0" y="677"/>
                  <a:pt x="677" y="0"/>
                  <a:pt x="1512" y="0"/>
                </a:cubicBezTo>
                <a:cubicBezTo>
                  <a:pt x="2346" y="0"/>
                  <a:pt x="3023" y="677"/>
                  <a:pt x="3023" y="151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3" name="Freeform 10">
            <a:extLst>
              <a:ext uri="{FF2B5EF4-FFF2-40B4-BE49-F238E27FC236}">
                <a16:creationId xmlns:a16="http://schemas.microsoft.com/office/drawing/2014/main" id="{23E71AFA-D0F6-4BEC-A2FF-F17EEA73A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701" y="1349977"/>
            <a:ext cx="73886" cy="66166"/>
          </a:xfrm>
          <a:custGeom>
            <a:avLst/>
            <a:gdLst>
              <a:gd name="T0" fmla="*/ 97679 w 294"/>
              <a:gd name="T1" fmla="*/ 62418 h 264"/>
              <a:gd name="T2" fmla="*/ 89720 w 294"/>
              <a:gd name="T3" fmla="*/ 77210 h 264"/>
              <a:gd name="T4" fmla="*/ 61864 w 294"/>
              <a:gd name="T5" fmla="*/ 93446 h 264"/>
              <a:gd name="T6" fmla="*/ 37986 w 294"/>
              <a:gd name="T7" fmla="*/ 92003 h 264"/>
              <a:gd name="T8" fmla="*/ 8321 w 294"/>
              <a:gd name="T9" fmla="*/ 32472 h 264"/>
              <a:gd name="T10" fmla="*/ 19898 w 294"/>
              <a:gd name="T11" fmla="*/ 13710 h 264"/>
              <a:gd name="T12" fmla="*/ 49563 w 294"/>
              <a:gd name="T13" fmla="*/ 722 h 264"/>
              <a:gd name="T14" fmla="*/ 68014 w 294"/>
              <a:gd name="T15" fmla="*/ 2526 h 264"/>
              <a:gd name="T16" fmla="*/ 97679 w 294"/>
              <a:gd name="T17" fmla="*/ 62418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4" h="264">
                <a:moveTo>
                  <a:pt x="270" y="173"/>
                </a:moveTo>
                <a:cubicBezTo>
                  <a:pt x="265" y="189"/>
                  <a:pt x="257" y="202"/>
                  <a:pt x="248" y="214"/>
                </a:cubicBezTo>
                <a:cubicBezTo>
                  <a:pt x="228" y="238"/>
                  <a:pt x="200" y="254"/>
                  <a:pt x="171" y="259"/>
                </a:cubicBezTo>
                <a:cubicBezTo>
                  <a:pt x="149" y="263"/>
                  <a:pt x="127" y="262"/>
                  <a:pt x="105" y="255"/>
                </a:cubicBezTo>
                <a:cubicBezTo>
                  <a:pt x="37" y="232"/>
                  <a:pt x="0" y="158"/>
                  <a:pt x="23" y="90"/>
                </a:cubicBezTo>
                <a:cubicBezTo>
                  <a:pt x="29" y="70"/>
                  <a:pt x="41" y="52"/>
                  <a:pt x="55" y="38"/>
                </a:cubicBezTo>
                <a:cubicBezTo>
                  <a:pt x="77" y="16"/>
                  <a:pt x="106" y="3"/>
                  <a:pt x="137" y="2"/>
                </a:cubicBezTo>
                <a:cubicBezTo>
                  <a:pt x="154" y="0"/>
                  <a:pt x="171" y="2"/>
                  <a:pt x="188" y="7"/>
                </a:cubicBezTo>
                <a:cubicBezTo>
                  <a:pt x="257" y="31"/>
                  <a:pt x="293" y="104"/>
                  <a:pt x="270" y="173"/>
                </a:cubicBez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C8868638-1F98-41B4-94A8-70F6FB6FF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143" y="1020249"/>
            <a:ext cx="529330" cy="930738"/>
          </a:xfrm>
          <a:custGeom>
            <a:avLst/>
            <a:gdLst>
              <a:gd name="T0" fmla="*/ 652113 w 2115"/>
              <a:gd name="T1" fmla="*/ 581933 h 3723"/>
              <a:gd name="T2" fmla="*/ 623651 w 2115"/>
              <a:gd name="T3" fmla="*/ 596689 h 3723"/>
              <a:gd name="T4" fmla="*/ 577174 w 2115"/>
              <a:gd name="T5" fmla="*/ 595969 h 3723"/>
              <a:gd name="T6" fmla="*/ 532139 w 2115"/>
              <a:gd name="T7" fmla="*/ 556741 h 3723"/>
              <a:gd name="T8" fmla="*/ 528176 w 2115"/>
              <a:gd name="T9" fmla="*/ 497000 h 3723"/>
              <a:gd name="T10" fmla="*/ 553396 w 2115"/>
              <a:gd name="T11" fmla="*/ 461372 h 3723"/>
              <a:gd name="T12" fmla="*/ 581858 w 2115"/>
              <a:gd name="T13" fmla="*/ 446617 h 3723"/>
              <a:gd name="T14" fmla="*/ 602394 w 2115"/>
              <a:gd name="T15" fmla="*/ 444097 h 3723"/>
              <a:gd name="T16" fmla="*/ 626894 w 2115"/>
              <a:gd name="T17" fmla="*/ 448056 h 3723"/>
              <a:gd name="T18" fmla="*/ 671929 w 2115"/>
              <a:gd name="T19" fmla="*/ 487284 h 3723"/>
              <a:gd name="T20" fmla="*/ 675892 w 2115"/>
              <a:gd name="T21" fmla="*/ 546665 h 3723"/>
              <a:gd name="T22" fmla="*/ 652113 w 2115"/>
              <a:gd name="T23" fmla="*/ 581933 h 3723"/>
              <a:gd name="T24" fmla="*/ 664723 w 2115"/>
              <a:gd name="T25" fmla="*/ 612523 h 3723"/>
              <a:gd name="T26" fmla="*/ 706516 w 2115"/>
              <a:gd name="T27" fmla="*/ 557101 h 3723"/>
              <a:gd name="T28" fmla="*/ 700752 w 2115"/>
              <a:gd name="T29" fmla="*/ 473248 h 3723"/>
              <a:gd name="T30" fmla="*/ 637342 w 2115"/>
              <a:gd name="T31" fmla="*/ 417826 h 3723"/>
              <a:gd name="T32" fmla="*/ 564204 w 2115"/>
              <a:gd name="T33" fmla="*/ 418906 h 3723"/>
              <a:gd name="T34" fmla="*/ 23058 w 2115"/>
              <a:gd name="T35" fmla="*/ 2879 h 3723"/>
              <a:gd name="T36" fmla="*/ 2522 w 2115"/>
              <a:gd name="T37" fmla="*/ 12956 h 3723"/>
              <a:gd name="T38" fmla="*/ 12610 w 2115"/>
              <a:gd name="T39" fmla="*/ 33109 h 3723"/>
              <a:gd name="T40" fmla="*/ 536102 w 2115"/>
              <a:gd name="T41" fmla="*/ 434021 h 3723"/>
              <a:gd name="T42" fmla="*/ 497912 w 2115"/>
              <a:gd name="T43" fmla="*/ 486924 h 3723"/>
              <a:gd name="T44" fmla="*/ 503677 w 2115"/>
              <a:gd name="T45" fmla="*/ 571137 h 3723"/>
              <a:gd name="T46" fmla="*/ 567087 w 2115"/>
              <a:gd name="T47" fmla="*/ 626199 h 3723"/>
              <a:gd name="T48" fmla="*/ 602034 w 2115"/>
              <a:gd name="T49" fmla="*/ 631957 h 3723"/>
              <a:gd name="T50" fmla="*/ 635901 w 2115"/>
              <a:gd name="T51" fmla="*/ 626559 h 3723"/>
              <a:gd name="T52" fmla="*/ 652113 w 2115"/>
              <a:gd name="T53" fmla="*/ 1318257 h 3723"/>
              <a:gd name="T54" fmla="*/ 661841 w 2115"/>
              <a:gd name="T55" fmla="*/ 1338410 h 3723"/>
              <a:gd name="T56" fmla="*/ 666885 w 2115"/>
              <a:gd name="T57" fmla="*/ 1339490 h 3723"/>
              <a:gd name="T58" fmla="*/ 682377 w 2115"/>
              <a:gd name="T59" fmla="*/ 1328334 h 3723"/>
              <a:gd name="T60" fmla="*/ 664723 w 2115"/>
              <a:gd name="T61" fmla="*/ 612523 h 372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15" h="3723">
                <a:moveTo>
                  <a:pt x="1810" y="1617"/>
                </a:moveTo>
                <a:cubicBezTo>
                  <a:pt x="1787" y="1636"/>
                  <a:pt x="1760" y="1650"/>
                  <a:pt x="1731" y="1658"/>
                </a:cubicBezTo>
                <a:cubicBezTo>
                  <a:pt x="1691" y="1671"/>
                  <a:pt x="1646" y="1670"/>
                  <a:pt x="1602" y="1656"/>
                </a:cubicBezTo>
                <a:cubicBezTo>
                  <a:pt x="1547" y="1637"/>
                  <a:pt x="1503" y="1598"/>
                  <a:pt x="1477" y="1547"/>
                </a:cubicBezTo>
                <a:cubicBezTo>
                  <a:pt x="1451" y="1495"/>
                  <a:pt x="1448" y="1436"/>
                  <a:pt x="1466" y="1381"/>
                </a:cubicBezTo>
                <a:cubicBezTo>
                  <a:pt x="1480" y="1340"/>
                  <a:pt x="1504" y="1306"/>
                  <a:pt x="1536" y="1282"/>
                </a:cubicBezTo>
                <a:cubicBezTo>
                  <a:pt x="1560" y="1263"/>
                  <a:pt x="1586" y="1249"/>
                  <a:pt x="1615" y="1241"/>
                </a:cubicBezTo>
                <a:cubicBezTo>
                  <a:pt x="1633" y="1236"/>
                  <a:pt x="1652" y="1234"/>
                  <a:pt x="1672" y="1234"/>
                </a:cubicBezTo>
                <a:cubicBezTo>
                  <a:pt x="1694" y="1234"/>
                  <a:pt x="1717" y="1237"/>
                  <a:pt x="1740" y="1245"/>
                </a:cubicBezTo>
                <a:cubicBezTo>
                  <a:pt x="1795" y="1264"/>
                  <a:pt x="1840" y="1302"/>
                  <a:pt x="1865" y="1354"/>
                </a:cubicBezTo>
                <a:cubicBezTo>
                  <a:pt x="1891" y="1406"/>
                  <a:pt x="1895" y="1465"/>
                  <a:pt x="1876" y="1519"/>
                </a:cubicBezTo>
                <a:cubicBezTo>
                  <a:pt x="1863" y="1559"/>
                  <a:pt x="1840" y="1592"/>
                  <a:pt x="1810" y="1617"/>
                </a:cubicBezTo>
                <a:close/>
                <a:moveTo>
                  <a:pt x="1845" y="1702"/>
                </a:moveTo>
                <a:cubicBezTo>
                  <a:pt x="1898" y="1665"/>
                  <a:pt x="1939" y="1612"/>
                  <a:pt x="1961" y="1548"/>
                </a:cubicBezTo>
                <a:cubicBezTo>
                  <a:pt x="1987" y="1470"/>
                  <a:pt x="1982" y="1387"/>
                  <a:pt x="1945" y="1315"/>
                </a:cubicBezTo>
                <a:cubicBezTo>
                  <a:pt x="1909" y="1241"/>
                  <a:pt x="1846" y="1186"/>
                  <a:pt x="1769" y="1161"/>
                </a:cubicBezTo>
                <a:cubicBezTo>
                  <a:pt x="1700" y="1137"/>
                  <a:pt x="1629" y="1140"/>
                  <a:pt x="1566" y="1164"/>
                </a:cubicBezTo>
                <a:cubicBezTo>
                  <a:pt x="1211" y="622"/>
                  <a:pt x="689" y="218"/>
                  <a:pt x="64" y="8"/>
                </a:cubicBezTo>
                <a:cubicBezTo>
                  <a:pt x="41" y="0"/>
                  <a:pt x="15" y="12"/>
                  <a:pt x="7" y="36"/>
                </a:cubicBezTo>
                <a:cubicBezTo>
                  <a:pt x="0" y="60"/>
                  <a:pt x="12" y="84"/>
                  <a:pt x="35" y="92"/>
                </a:cubicBezTo>
                <a:cubicBezTo>
                  <a:pt x="638" y="294"/>
                  <a:pt x="1144" y="685"/>
                  <a:pt x="1488" y="1206"/>
                </a:cubicBezTo>
                <a:cubicBezTo>
                  <a:pt x="1440" y="1242"/>
                  <a:pt x="1402" y="1292"/>
                  <a:pt x="1382" y="1353"/>
                </a:cubicBezTo>
                <a:cubicBezTo>
                  <a:pt x="1356" y="1430"/>
                  <a:pt x="1361" y="1513"/>
                  <a:pt x="1398" y="1587"/>
                </a:cubicBezTo>
                <a:cubicBezTo>
                  <a:pt x="1434" y="1659"/>
                  <a:pt x="1497" y="1714"/>
                  <a:pt x="1574" y="1740"/>
                </a:cubicBezTo>
                <a:cubicBezTo>
                  <a:pt x="1606" y="1751"/>
                  <a:pt x="1639" y="1756"/>
                  <a:pt x="1671" y="1756"/>
                </a:cubicBezTo>
                <a:cubicBezTo>
                  <a:pt x="1703" y="1756"/>
                  <a:pt x="1734" y="1751"/>
                  <a:pt x="1765" y="1741"/>
                </a:cubicBezTo>
                <a:cubicBezTo>
                  <a:pt x="2005" y="2356"/>
                  <a:pt x="2022" y="3029"/>
                  <a:pt x="1810" y="3663"/>
                </a:cubicBezTo>
                <a:cubicBezTo>
                  <a:pt x="1802" y="3686"/>
                  <a:pt x="1814" y="3712"/>
                  <a:pt x="1837" y="3719"/>
                </a:cubicBezTo>
                <a:cubicBezTo>
                  <a:pt x="1842" y="3721"/>
                  <a:pt x="1847" y="3722"/>
                  <a:pt x="1851" y="3722"/>
                </a:cubicBezTo>
                <a:cubicBezTo>
                  <a:pt x="1870" y="3722"/>
                  <a:pt x="1887" y="3710"/>
                  <a:pt x="1894" y="3691"/>
                </a:cubicBezTo>
                <a:cubicBezTo>
                  <a:pt x="2114" y="3035"/>
                  <a:pt x="2096" y="2338"/>
                  <a:pt x="1845" y="1702"/>
                </a:cubicBezTo>
                <a:close/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3CFD1533-55B8-4261-8727-125BD3E87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547" y="3800332"/>
            <a:ext cx="298851" cy="1047632"/>
          </a:xfrm>
          <a:custGeom>
            <a:avLst/>
            <a:gdLst>
              <a:gd name="T0" fmla="*/ 374863 w 1197"/>
              <a:gd name="T1" fmla="*/ 792935 h 4190"/>
              <a:gd name="T2" fmla="*/ 337125 w 1197"/>
              <a:gd name="T3" fmla="*/ 813812 h 4190"/>
              <a:gd name="T4" fmla="*/ 305138 w 1197"/>
              <a:gd name="T5" fmla="*/ 814891 h 4190"/>
              <a:gd name="T6" fmla="*/ 263087 w 1197"/>
              <a:gd name="T7" fmla="*/ 792935 h 4190"/>
              <a:gd name="T8" fmla="*/ 263446 w 1197"/>
              <a:gd name="T9" fmla="*/ 680996 h 4190"/>
              <a:gd name="T10" fmla="*/ 302622 w 1197"/>
              <a:gd name="T11" fmla="*/ 659760 h 4190"/>
              <a:gd name="T12" fmla="*/ 319155 w 1197"/>
              <a:gd name="T13" fmla="*/ 657960 h 4190"/>
              <a:gd name="T14" fmla="*/ 334250 w 1197"/>
              <a:gd name="T15" fmla="*/ 659400 h 4190"/>
              <a:gd name="T16" fmla="*/ 375222 w 1197"/>
              <a:gd name="T17" fmla="*/ 680996 h 4190"/>
              <a:gd name="T18" fmla="*/ 398225 w 1197"/>
              <a:gd name="T19" fmla="*/ 737146 h 4190"/>
              <a:gd name="T20" fmla="*/ 374863 w 1197"/>
              <a:gd name="T21" fmla="*/ 792935 h 4190"/>
              <a:gd name="T22" fmla="*/ 397506 w 1197"/>
              <a:gd name="T23" fmla="*/ 658680 h 4190"/>
              <a:gd name="T24" fmla="*/ 331015 w 1197"/>
              <a:gd name="T25" fmla="*/ 626646 h 4190"/>
              <a:gd name="T26" fmla="*/ 29471 w 1197"/>
              <a:gd name="T27" fmla="*/ 6119 h 4190"/>
              <a:gd name="T28" fmla="*/ 6829 w 1197"/>
              <a:gd name="T29" fmla="*/ 6119 h 4190"/>
              <a:gd name="T30" fmla="*/ 6829 w 1197"/>
              <a:gd name="T31" fmla="*/ 29155 h 4190"/>
              <a:gd name="T32" fmla="*/ 299028 w 1197"/>
              <a:gd name="T33" fmla="*/ 628085 h 4190"/>
              <a:gd name="T34" fmla="*/ 240804 w 1197"/>
              <a:gd name="T35" fmla="*/ 658320 h 4190"/>
              <a:gd name="T36" fmla="*/ 240804 w 1197"/>
              <a:gd name="T37" fmla="*/ 815251 h 4190"/>
              <a:gd name="T38" fmla="*/ 302622 w 1197"/>
              <a:gd name="T39" fmla="*/ 846566 h 4190"/>
              <a:gd name="T40" fmla="*/ 5751 w 1197"/>
              <a:gd name="T41" fmla="*/ 1480410 h 4190"/>
              <a:gd name="T42" fmla="*/ 5751 w 1197"/>
              <a:gd name="T43" fmla="*/ 1503086 h 4190"/>
              <a:gd name="T44" fmla="*/ 17252 w 1197"/>
              <a:gd name="T45" fmla="*/ 1507765 h 4190"/>
              <a:gd name="T46" fmla="*/ 28393 w 1197"/>
              <a:gd name="T47" fmla="*/ 1503086 h 4190"/>
              <a:gd name="T48" fmla="*/ 334969 w 1197"/>
              <a:gd name="T49" fmla="*/ 846926 h 4190"/>
              <a:gd name="T50" fmla="*/ 397506 w 1197"/>
              <a:gd name="T51" fmla="*/ 815611 h 4190"/>
              <a:gd name="T52" fmla="*/ 397506 w 1197"/>
              <a:gd name="T53" fmla="*/ 815251 h 4190"/>
              <a:gd name="T54" fmla="*/ 429853 w 1197"/>
              <a:gd name="T55" fmla="*/ 737146 h 4190"/>
              <a:gd name="T56" fmla="*/ 397506 w 1197"/>
              <a:gd name="T57" fmla="*/ 658680 h 41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197" h="4190">
                <a:moveTo>
                  <a:pt x="1043" y="2203"/>
                </a:moveTo>
                <a:cubicBezTo>
                  <a:pt x="1013" y="2233"/>
                  <a:pt x="977" y="2253"/>
                  <a:pt x="938" y="2261"/>
                </a:cubicBezTo>
                <a:cubicBezTo>
                  <a:pt x="909" y="2268"/>
                  <a:pt x="879" y="2269"/>
                  <a:pt x="849" y="2264"/>
                </a:cubicBezTo>
                <a:cubicBezTo>
                  <a:pt x="806" y="2256"/>
                  <a:pt x="765" y="2235"/>
                  <a:pt x="732" y="2203"/>
                </a:cubicBezTo>
                <a:cubicBezTo>
                  <a:pt x="647" y="2117"/>
                  <a:pt x="647" y="1978"/>
                  <a:pt x="733" y="1892"/>
                </a:cubicBezTo>
                <a:cubicBezTo>
                  <a:pt x="763" y="1861"/>
                  <a:pt x="802" y="1841"/>
                  <a:pt x="842" y="1833"/>
                </a:cubicBezTo>
                <a:cubicBezTo>
                  <a:pt x="857" y="1830"/>
                  <a:pt x="873" y="1828"/>
                  <a:pt x="888" y="1828"/>
                </a:cubicBezTo>
                <a:cubicBezTo>
                  <a:pt x="903" y="1828"/>
                  <a:pt x="917" y="1829"/>
                  <a:pt x="930" y="1832"/>
                </a:cubicBezTo>
                <a:cubicBezTo>
                  <a:pt x="972" y="1840"/>
                  <a:pt x="1012" y="1860"/>
                  <a:pt x="1044" y="1892"/>
                </a:cubicBezTo>
                <a:cubicBezTo>
                  <a:pt x="1085" y="1934"/>
                  <a:pt x="1108" y="1989"/>
                  <a:pt x="1108" y="2048"/>
                </a:cubicBezTo>
                <a:cubicBezTo>
                  <a:pt x="1108" y="2106"/>
                  <a:pt x="1085" y="2161"/>
                  <a:pt x="1043" y="2203"/>
                </a:cubicBezTo>
                <a:close/>
                <a:moveTo>
                  <a:pt x="1106" y="1830"/>
                </a:moveTo>
                <a:cubicBezTo>
                  <a:pt x="1055" y="1777"/>
                  <a:pt x="989" y="1748"/>
                  <a:pt x="921" y="1741"/>
                </a:cubicBezTo>
                <a:cubicBezTo>
                  <a:pt x="844" y="1091"/>
                  <a:pt x="552" y="489"/>
                  <a:pt x="82" y="17"/>
                </a:cubicBezTo>
                <a:cubicBezTo>
                  <a:pt x="64" y="0"/>
                  <a:pt x="36" y="0"/>
                  <a:pt x="19" y="17"/>
                </a:cubicBezTo>
                <a:cubicBezTo>
                  <a:pt x="1" y="35"/>
                  <a:pt x="1" y="63"/>
                  <a:pt x="19" y="81"/>
                </a:cubicBezTo>
                <a:cubicBezTo>
                  <a:pt x="473" y="536"/>
                  <a:pt x="756" y="1117"/>
                  <a:pt x="832" y="1745"/>
                </a:cubicBezTo>
                <a:cubicBezTo>
                  <a:pt x="772" y="1755"/>
                  <a:pt x="715" y="1783"/>
                  <a:pt x="670" y="1829"/>
                </a:cubicBezTo>
                <a:cubicBezTo>
                  <a:pt x="550" y="1949"/>
                  <a:pt x="550" y="2145"/>
                  <a:pt x="670" y="2265"/>
                </a:cubicBezTo>
                <a:cubicBezTo>
                  <a:pt x="717" y="2313"/>
                  <a:pt x="777" y="2343"/>
                  <a:pt x="842" y="2352"/>
                </a:cubicBezTo>
                <a:cubicBezTo>
                  <a:pt x="783" y="3017"/>
                  <a:pt x="495" y="3635"/>
                  <a:pt x="16" y="4113"/>
                </a:cubicBezTo>
                <a:cubicBezTo>
                  <a:pt x="0" y="4131"/>
                  <a:pt x="0" y="4159"/>
                  <a:pt x="16" y="4176"/>
                </a:cubicBezTo>
                <a:cubicBezTo>
                  <a:pt x="25" y="4185"/>
                  <a:pt x="36" y="4189"/>
                  <a:pt x="48" y="4189"/>
                </a:cubicBezTo>
                <a:cubicBezTo>
                  <a:pt x="60" y="4189"/>
                  <a:pt x="71" y="4185"/>
                  <a:pt x="79" y="4176"/>
                </a:cubicBezTo>
                <a:cubicBezTo>
                  <a:pt x="575" y="3681"/>
                  <a:pt x="872" y="3041"/>
                  <a:pt x="932" y="2353"/>
                </a:cubicBezTo>
                <a:cubicBezTo>
                  <a:pt x="997" y="2344"/>
                  <a:pt x="1058" y="2314"/>
                  <a:pt x="1106" y="2266"/>
                </a:cubicBezTo>
                <a:lnTo>
                  <a:pt x="1106" y="2265"/>
                </a:lnTo>
                <a:cubicBezTo>
                  <a:pt x="1165" y="2207"/>
                  <a:pt x="1196" y="2130"/>
                  <a:pt x="1196" y="2048"/>
                </a:cubicBezTo>
                <a:cubicBezTo>
                  <a:pt x="1196" y="1965"/>
                  <a:pt x="1165" y="1888"/>
                  <a:pt x="1106" y="1830"/>
                </a:cubicBezTo>
                <a:close/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5C83A51E-CBFD-450B-82F8-91B5C06AE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812" y="4275626"/>
            <a:ext cx="72783" cy="72783"/>
          </a:xfrm>
          <a:custGeom>
            <a:avLst/>
            <a:gdLst>
              <a:gd name="T0" fmla="*/ 86052 w 291"/>
              <a:gd name="T1" fmla="*/ 85758 h 292"/>
              <a:gd name="T2" fmla="*/ 18723 w 291"/>
              <a:gd name="T3" fmla="*/ 85758 h 292"/>
              <a:gd name="T4" fmla="*/ 18723 w 291"/>
              <a:gd name="T5" fmla="*/ 18659 h 292"/>
              <a:gd name="T6" fmla="*/ 86052 w 291"/>
              <a:gd name="T7" fmla="*/ 18659 h 292"/>
              <a:gd name="T8" fmla="*/ 86052 w 291"/>
              <a:gd name="T9" fmla="*/ 85758 h 2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1" h="292">
                <a:moveTo>
                  <a:pt x="239" y="239"/>
                </a:moveTo>
                <a:cubicBezTo>
                  <a:pt x="187" y="291"/>
                  <a:pt x="103" y="291"/>
                  <a:pt x="52" y="239"/>
                </a:cubicBezTo>
                <a:cubicBezTo>
                  <a:pt x="0" y="187"/>
                  <a:pt x="0" y="104"/>
                  <a:pt x="52" y="52"/>
                </a:cubicBezTo>
                <a:cubicBezTo>
                  <a:pt x="103" y="0"/>
                  <a:pt x="187" y="0"/>
                  <a:pt x="239" y="52"/>
                </a:cubicBezTo>
                <a:cubicBezTo>
                  <a:pt x="290" y="104"/>
                  <a:pt x="290" y="187"/>
                  <a:pt x="239" y="239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08DEB1ED-4BA2-46B3-93EE-28533FA03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7262" y="2142869"/>
            <a:ext cx="307674" cy="1038810"/>
          </a:xfrm>
          <a:custGeom>
            <a:avLst/>
            <a:gdLst>
              <a:gd name="T0" fmla="*/ 167083 w 1230"/>
              <a:gd name="T1" fmla="*/ 705973 h 4156"/>
              <a:gd name="T2" fmla="*/ 164922 w 1230"/>
              <a:gd name="T3" fmla="*/ 816799 h 4156"/>
              <a:gd name="T4" fmla="*/ 126752 w 1230"/>
              <a:gd name="T5" fmla="*/ 836589 h 4156"/>
              <a:gd name="T6" fmla="*/ 94344 w 1230"/>
              <a:gd name="T7" fmla="*/ 836949 h 4156"/>
              <a:gd name="T8" fmla="*/ 54374 w 1230"/>
              <a:gd name="T9" fmla="*/ 814640 h 4156"/>
              <a:gd name="T10" fmla="*/ 32408 w 1230"/>
              <a:gd name="T11" fmla="*/ 758867 h 4156"/>
              <a:gd name="T12" fmla="*/ 56534 w 1230"/>
              <a:gd name="T13" fmla="*/ 703814 h 4156"/>
              <a:gd name="T14" fmla="*/ 95064 w 1230"/>
              <a:gd name="T15" fmla="*/ 683664 h 4156"/>
              <a:gd name="T16" fmla="*/ 110908 w 1230"/>
              <a:gd name="T17" fmla="*/ 682225 h 4156"/>
              <a:gd name="T18" fmla="*/ 127112 w 1230"/>
              <a:gd name="T19" fmla="*/ 684024 h 4156"/>
              <a:gd name="T20" fmla="*/ 167083 w 1230"/>
              <a:gd name="T21" fmla="*/ 705973 h 4156"/>
              <a:gd name="T22" fmla="*/ 436431 w 1230"/>
              <a:gd name="T23" fmla="*/ 6477 h 4156"/>
              <a:gd name="T24" fmla="*/ 413746 w 1230"/>
              <a:gd name="T25" fmla="*/ 6117 h 4156"/>
              <a:gd name="T26" fmla="*/ 97945 w 1230"/>
              <a:gd name="T27" fmla="*/ 650920 h 4156"/>
              <a:gd name="T28" fmla="*/ 34209 w 1230"/>
              <a:gd name="T29" fmla="*/ 680785 h 4156"/>
              <a:gd name="T30" fmla="*/ 360 w 1230"/>
              <a:gd name="T31" fmla="*/ 758147 h 4156"/>
              <a:gd name="T32" fmla="*/ 30968 w 1230"/>
              <a:gd name="T33" fmla="*/ 836589 h 4156"/>
              <a:gd name="T34" fmla="*/ 97585 w 1230"/>
              <a:gd name="T35" fmla="*/ 869693 h 4156"/>
              <a:gd name="T36" fmla="*/ 384578 w 1230"/>
              <a:gd name="T37" fmla="*/ 1490387 h 4156"/>
              <a:gd name="T38" fmla="*/ 396461 w 1230"/>
              <a:gd name="T39" fmla="*/ 1495065 h 4156"/>
              <a:gd name="T40" fmla="*/ 407624 w 1230"/>
              <a:gd name="T41" fmla="*/ 1490387 h 4156"/>
              <a:gd name="T42" fmla="*/ 407984 w 1230"/>
              <a:gd name="T43" fmla="*/ 1467719 h 4156"/>
              <a:gd name="T44" fmla="*/ 129633 w 1230"/>
              <a:gd name="T45" fmla="*/ 868613 h 4156"/>
              <a:gd name="T46" fmla="*/ 187248 w 1230"/>
              <a:gd name="T47" fmla="*/ 839827 h 4156"/>
              <a:gd name="T48" fmla="*/ 190129 w 1230"/>
              <a:gd name="T49" fmla="*/ 684024 h 4156"/>
              <a:gd name="T50" fmla="*/ 129993 w 1230"/>
              <a:gd name="T51" fmla="*/ 652000 h 4156"/>
              <a:gd name="T52" fmla="*/ 436071 w 1230"/>
              <a:gd name="T53" fmla="*/ 29146 h 4156"/>
              <a:gd name="T54" fmla="*/ 436431 w 1230"/>
              <a:gd name="T55" fmla="*/ 6477 h 415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230" h="4156">
                <a:moveTo>
                  <a:pt x="464" y="1962"/>
                </a:moveTo>
                <a:cubicBezTo>
                  <a:pt x="547" y="2049"/>
                  <a:pt x="545" y="2187"/>
                  <a:pt x="458" y="2270"/>
                </a:cubicBezTo>
                <a:cubicBezTo>
                  <a:pt x="427" y="2299"/>
                  <a:pt x="391" y="2317"/>
                  <a:pt x="352" y="2325"/>
                </a:cubicBezTo>
                <a:cubicBezTo>
                  <a:pt x="323" y="2332"/>
                  <a:pt x="292" y="2332"/>
                  <a:pt x="262" y="2326"/>
                </a:cubicBezTo>
                <a:cubicBezTo>
                  <a:pt x="221" y="2317"/>
                  <a:pt x="182" y="2296"/>
                  <a:pt x="151" y="2264"/>
                </a:cubicBezTo>
                <a:cubicBezTo>
                  <a:pt x="110" y="2222"/>
                  <a:pt x="89" y="2167"/>
                  <a:pt x="90" y="2109"/>
                </a:cubicBezTo>
                <a:cubicBezTo>
                  <a:pt x="92" y="2051"/>
                  <a:pt x="115" y="1997"/>
                  <a:pt x="157" y="1956"/>
                </a:cubicBezTo>
                <a:cubicBezTo>
                  <a:pt x="187" y="1927"/>
                  <a:pt x="225" y="1909"/>
                  <a:pt x="264" y="1900"/>
                </a:cubicBezTo>
                <a:cubicBezTo>
                  <a:pt x="278" y="1898"/>
                  <a:pt x="293" y="1896"/>
                  <a:pt x="308" y="1896"/>
                </a:cubicBezTo>
                <a:cubicBezTo>
                  <a:pt x="323" y="1896"/>
                  <a:pt x="338" y="1898"/>
                  <a:pt x="353" y="1901"/>
                </a:cubicBezTo>
                <a:cubicBezTo>
                  <a:pt x="394" y="1909"/>
                  <a:pt x="433" y="1930"/>
                  <a:pt x="464" y="1962"/>
                </a:cubicBezTo>
                <a:close/>
                <a:moveTo>
                  <a:pt x="1212" y="18"/>
                </a:moveTo>
                <a:cubicBezTo>
                  <a:pt x="1195" y="1"/>
                  <a:pt x="1167" y="0"/>
                  <a:pt x="1149" y="17"/>
                </a:cubicBezTo>
                <a:cubicBezTo>
                  <a:pt x="635" y="512"/>
                  <a:pt x="342" y="1150"/>
                  <a:pt x="272" y="1809"/>
                </a:cubicBezTo>
                <a:cubicBezTo>
                  <a:pt x="207" y="1817"/>
                  <a:pt x="145" y="1844"/>
                  <a:pt x="95" y="1892"/>
                </a:cubicBezTo>
                <a:cubicBezTo>
                  <a:pt x="36" y="1949"/>
                  <a:pt x="3" y="2025"/>
                  <a:pt x="1" y="2107"/>
                </a:cubicBezTo>
                <a:cubicBezTo>
                  <a:pt x="0" y="2189"/>
                  <a:pt x="30" y="2266"/>
                  <a:pt x="86" y="2325"/>
                </a:cubicBezTo>
                <a:cubicBezTo>
                  <a:pt x="138" y="2378"/>
                  <a:pt x="203" y="2409"/>
                  <a:pt x="271" y="2417"/>
                </a:cubicBezTo>
                <a:cubicBezTo>
                  <a:pt x="334" y="3043"/>
                  <a:pt x="600" y="3654"/>
                  <a:pt x="1068" y="4142"/>
                </a:cubicBezTo>
                <a:cubicBezTo>
                  <a:pt x="1077" y="4150"/>
                  <a:pt x="1089" y="4155"/>
                  <a:pt x="1101" y="4155"/>
                </a:cubicBezTo>
                <a:cubicBezTo>
                  <a:pt x="1112" y="4155"/>
                  <a:pt x="1123" y="4151"/>
                  <a:pt x="1132" y="4142"/>
                </a:cubicBezTo>
                <a:cubicBezTo>
                  <a:pt x="1149" y="4125"/>
                  <a:pt x="1150" y="4098"/>
                  <a:pt x="1133" y="4079"/>
                </a:cubicBezTo>
                <a:cubicBezTo>
                  <a:pt x="679" y="3608"/>
                  <a:pt x="422" y="3019"/>
                  <a:pt x="360" y="2414"/>
                </a:cubicBezTo>
                <a:cubicBezTo>
                  <a:pt x="418" y="2404"/>
                  <a:pt x="475" y="2378"/>
                  <a:pt x="520" y="2334"/>
                </a:cubicBezTo>
                <a:cubicBezTo>
                  <a:pt x="642" y="2216"/>
                  <a:pt x="645" y="2022"/>
                  <a:pt x="528" y="1901"/>
                </a:cubicBezTo>
                <a:cubicBezTo>
                  <a:pt x="482" y="1852"/>
                  <a:pt x="423" y="1822"/>
                  <a:pt x="361" y="1812"/>
                </a:cubicBezTo>
                <a:cubicBezTo>
                  <a:pt x="431" y="1176"/>
                  <a:pt x="715" y="559"/>
                  <a:pt x="1211" y="81"/>
                </a:cubicBezTo>
                <a:cubicBezTo>
                  <a:pt x="1229" y="64"/>
                  <a:pt x="1229" y="36"/>
                  <a:pt x="1212" y="18"/>
                </a:cubicBezTo>
                <a:close/>
              </a:path>
            </a:pathLst>
          </a:custGeom>
          <a:solidFill>
            <a:srgbClr val="B1C3C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940AFF6A-2C6B-46CF-9DED-6501AF599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45" y="3812463"/>
            <a:ext cx="313187" cy="1056454"/>
          </a:xfrm>
          <a:custGeom>
            <a:avLst/>
            <a:gdLst>
              <a:gd name="T0" fmla="*/ 170465 w 1251"/>
              <a:gd name="T1" fmla="*/ 717757 h 4225"/>
              <a:gd name="T2" fmla="*/ 192810 w 1251"/>
              <a:gd name="T3" fmla="*/ 774631 h 4225"/>
              <a:gd name="T4" fmla="*/ 168303 w 1251"/>
              <a:gd name="T5" fmla="*/ 831144 h 4225"/>
              <a:gd name="T6" fmla="*/ 128299 w 1251"/>
              <a:gd name="T7" fmla="*/ 851302 h 4225"/>
              <a:gd name="T8" fmla="*/ 111001 w 1251"/>
              <a:gd name="T9" fmla="*/ 853102 h 4225"/>
              <a:gd name="T10" fmla="*/ 95864 w 1251"/>
              <a:gd name="T11" fmla="*/ 851302 h 4225"/>
              <a:gd name="T12" fmla="*/ 54780 w 1251"/>
              <a:gd name="T13" fmla="*/ 828625 h 4225"/>
              <a:gd name="T14" fmla="*/ 32796 w 1251"/>
              <a:gd name="T15" fmla="*/ 771751 h 4225"/>
              <a:gd name="T16" fmla="*/ 57302 w 1251"/>
              <a:gd name="T17" fmla="*/ 715598 h 4225"/>
              <a:gd name="T18" fmla="*/ 96225 w 1251"/>
              <a:gd name="T19" fmla="*/ 695080 h 4225"/>
              <a:gd name="T20" fmla="*/ 112803 w 1251"/>
              <a:gd name="T21" fmla="*/ 693640 h 4225"/>
              <a:gd name="T22" fmla="*/ 114244 w 1251"/>
              <a:gd name="T23" fmla="*/ 693640 h 4225"/>
              <a:gd name="T24" fmla="*/ 128660 w 1251"/>
              <a:gd name="T25" fmla="*/ 694720 h 4225"/>
              <a:gd name="T26" fmla="*/ 170465 w 1251"/>
              <a:gd name="T27" fmla="*/ 717757 h 4225"/>
              <a:gd name="T28" fmla="*/ 444363 w 1251"/>
              <a:gd name="T29" fmla="*/ 6479 h 4225"/>
              <a:gd name="T30" fmla="*/ 421298 w 1251"/>
              <a:gd name="T31" fmla="*/ 6119 h 4225"/>
              <a:gd name="T32" fmla="*/ 99108 w 1251"/>
              <a:gd name="T33" fmla="*/ 662324 h 4225"/>
              <a:gd name="T34" fmla="*/ 34958 w 1251"/>
              <a:gd name="T35" fmla="*/ 692920 h 4225"/>
              <a:gd name="T36" fmla="*/ 360 w 1251"/>
              <a:gd name="T37" fmla="*/ 771031 h 4225"/>
              <a:gd name="T38" fmla="*/ 32075 w 1251"/>
              <a:gd name="T39" fmla="*/ 850942 h 4225"/>
              <a:gd name="T40" fmla="*/ 98747 w 1251"/>
              <a:gd name="T41" fmla="*/ 884058 h 4225"/>
              <a:gd name="T42" fmla="*/ 392106 w 1251"/>
              <a:gd name="T43" fmla="*/ 1515426 h 4225"/>
              <a:gd name="T44" fmla="*/ 403639 w 1251"/>
              <a:gd name="T45" fmla="*/ 1520465 h 4225"/>
              <a:gd name="T46" fmla="*/ 414450 w 1251"/>
              <a:gd name="T47" fmla="*/ 1515786 h 4225"/>
              <a:gd name="T48" fmla="*/ 415171 w 1251"/>
              <a:gd name="T49" fmla="*/ 1493108 h 4225"/>
              <a:gd name="T50" fmla="*/ 130822 w 1251"/>
              <a:gd name="T51" fmla="*/ 883698 h 4225"/>
              <a:gd name="T52" fmla="*/ 190287 w 1251"/>
              <a:gd name="T53" fmla="*/ 854182 h 4225"/>
              <a:gd name="T54" fmla="*/ 224884 w 1251"/>
              <a:gd name="T55" fmla="*/ 775711 h 4225"/>
              <a:gd name="T56" fmla="*/ 193530 w 1251"/>
              <a:gd name="T57" fmla="*/ 695800 h 4225"/>
              <a:gd name="T58" fmla="*/ 131543 w 1251"/>
              <a:gd name="T59" fmla="*/ 663044 h 4225"/>
              <a:gd name="T60" fmla="*/ 444003 w 1251"/>
              <a:gd name="T61" fmla="*/ 29157 h 4225"/>
              <a:gd name="T62" fmla="*/ 444363 w 1251"/>
              <a:gd name="T63" fmla="*/ 6479 h 4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51" h="4225">
                <a:moveTo>
                  <a:pt x="473" y="1994"/>
                </a:moveTo>
                <a:cubicBezTo>
                  <a:pt x="514" y="2037"/>
                  <a:pt x="536" y="2094"/>
                  <a:pt x="535" y="2152"/>
                </a:cubicBezTo>
                <a:cubicBezTo>
                  <a:pt x="534" y="2212"/>
                  <a:pt x="510" y="2268"/>
                  <a:pt x="467" y="2309"/>
                </a:cubicBezTo>
                <a:cubicBezTo>
                  <a:pt x="436" y="2338"/>
                  <a:pt x="397" y="2357"/>
                  <a:pt x="356" y="2365"/>
                </a:cubicBezTo>
                <a:cubicBezTo>
                  <a:pt x="341" y="2369"/>
                  <a:pt x="325" y="2370"/>
                  <a:pt x="308" y="2370"/>
                </a:cubicBezTo>
                <a:cubicBezTo>
                  <a:pt x="294" y="2370"/>
                  <a:pt x="280" y="2369"/>
                  <a:pt x="266" y="2365"/>
                </a:cubicBezTo>
                <a:cubicBezTo>
                  <a:pt x="224" y="2356"/>
                  <a:pt x="184" y="2334"/>
                  <a:pt x="152" y="2302"/>
                </a:cubicBezTo>
                <a:cubicBezTo>
                  <a:pt x="112" y="2259"/>
                  <a:pt x="90" y="2203"/>
                  <a:pt x="91" y="2144"/>
                </a:cubicBezTo>
                <a:cubicBezTo>
                  <a:pt x="92" y="2085"/>
                  <a:pt x="116" y="2030"/>
                  <a:pt x="159" y="1988"/>
                </a:cubicBezTo>
                <a:cubicBezTo>
                  <a:pt x="190" y="1959"/>
                  <a:pt x="226" y="1940"/>
                  <a:pt x="267" y="1931"/>
                </a:cubicBezTo>
                <a:cubicBezTo>
                  <a:pt x="282" y="1929"/>
                  <a:pt x="297" y="1927"/>
                  <a:pt x="313" y="1927"/>
                </a:cubicBezTo>
                <a:lnTo>
                  <a:pt x="317" y="1927"/>
                </a:lnTo>
                <a:cubicBezTo>
                  <a:pt x="331" y="1927"/>
                  <a:pt x="344" y="1929"/>
                  <a:pt x="357" y="1930"/>
                </a:cubicBezTo>
                <a:cubicBezTo>
                  <a:pt x="401" y="1940"/>
                  <a:pt x="441" y="1961"/>
                  <a:pt x="473" y="1994"/>
                </a:cubicBezTo>
                <a:close/>
                <a:moveTo>
                  <a:pt x="1233" y="18"/>
                </a:moveTo>
                <a:cubicBezTo>
                  <a:pt x="1216" y="0"/>
                  <a:pt x="1187" y="0"/>
                  <a:pt x="1169" y="17"/>
                </a:cubicBezTo>
                <a:cubicBezTo>
                  <a:pt x="660" y="507"/>
                  <a:pt x="348" y="1146"/>
                  <a:pt x="275" y="1840"/>
                </a:cubicBezTo>
                <a:cubicBezTo>
                  <a:pt x="209" y="1848"/>
                  <a:pt x="147" y="1877"/>
                  <a:pt x="97" y="1925"/>
                </a:cubicBezTo>
                <a:cubicBezTo>
                  <a:pt x="38" y="1982"/>
                  <a:pt x="4" y="2059"/>
                  <a:pt x="1" y="2142"/>
                </a:cubicBezTo>
                <a:cubicBezTo>
                  <a:pt x="0" y="2225"/>
                  <a:pt x="31" y="2304"/>
                  <a:pt x="89" y="2364"/>
                </a:cubicBezTo>
                <a:cubicBezTo>
                  <a:pt x="139" y="2415"/>
                  <a:pt x="204" y="2448"/>
                  <a:pt x="274" y="2456"/>
                </a:cubicBezTo>
                <a:cubicBezTo>
                  <a:pt x="340" y="3113"/>
                  <a:pt x="622" y="3726"/>
                  <a:pt x="1088" y="4210"/>
                </a:cubicBezTo>
                <a:cubicBezTo>
                  <a:pt x="1096" y="4219"/>
                  <a:pt x="1108" y="4224"/>
                  <a:pt x="1120" y="4224"/>
                </a:cubicBezTo>
                <a:cubicBezTo>
                  <a:pt x="1131" y="4224"/>
                  <a:pt x="1142" y="4220"/>
                  <a:pt x="1150" y="4211"/>
                </a:cubicBezTo>
                <a:cubicBezTo>
                  <a:pt x="1169" y="4194"/>
                  <a:pt x="1169" y="4166"/>
                  <a:pt x="1152" y="4148"/>
                </a:cubicBezTo>
                <a:cubicBezTo>
                  <a:pt x="702" y="3680"/>
                  <a:pt x="428" y="3089"/>
                  <a:pt x="363" y="2455"/>
                </a:cubicBezTo>
                <a:cubicBezTo>
                  <a:pt x="426" y="2445"/>
                  <a:pt x="483" y="2417"/>
                  <a:pt x="528" y="2373"/>
                </a:cubicBezTo>
                <a:cubicBezTo>
                  <a:pt x="588" y="2315"/>
                  <a:pt x="622" y="2238"/>
                  <a:pt x="624" y="2155"/>
                </a:cubicBezTo>
                <a:cubicBezTo>
                  <a:pt x="625" y="2071"/>
                  <a:pt x="595" y="1993"/>
                  <a:pt x="537" y="1933"/>
                </a:cubicBezTo>
                <a:cubicBezTo>
                  <a:pt x="490" y="1884"/>
                  <a:pt x="430" y="1853"/>
                  <a:pt x="365" y="1842"/>
                </a:cubicBezTo>
                <a:cubicBezTo>
                  <a:pt x="437" y="1172"/>
                  <a:pt x="739" y="554"/>
                  <a:pt x="1232" y="81"/>
                </a:cubicBezTo>
                <a:cubicBezTo>
                  <a:pt x="1249" y="64"/>
                  <a:pt x="1250" y="35"/>
                  <a:pt x="1233" y="18"/>
                </a:cubicBezTo>
                <a:close/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C8A48CE9-61BF-450F-975C-FE55400F9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9750" y="4313120"/>
            <a:ext cx="73886" cy="73886"/>
          </a:xfrm>
          <a:custGeom>
            <a:avLst/>
            <a:gdLst>
              <a:gd name="T0" fmla="*/ 19830 w 295"/>
              <a:gd name="T1" fmla="*/ 18388 h 295"/>
              <a:gd name="T2" fmla="*/ 87613 w 295"/>
              <a:gd name="T3" fmla="*/ 19830 h 295"/>
              <a:gd name="T4" fmla="*/ 86171 w 295"/>
              <a:gd name="T5" fmla="*/ 87613 h 295"/>
              <a:gd name="T6" fmla="*/ 18388 w 295"/>
              <a:gd name="T7" fmla="*/ 86532 h 295"/>
              <a:gd name="T8" fmla="*/ 19830 w 295"/>
              <a:gd name="T9" fmla="*/ 18388 h 2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5" h="295">
                <a:moveTo>
                  <a:pt x="55" y="51"/>
                </a:moveTo>
                <a:cubicBezTo>
                  <a:pt x="107" y="0"/>
                  <a:pt x="192" y="2"/>
                  <a:pt x="243" y="55"/>
                </a:cubicBezTo>
                <a:cubicBezTo>
                  <a:pt x="294" y="108"/>
                  <a:pt x="292" y="192"/>
                  <a:pt x="239" y="243"/>
                </a:cubicBezTo>
                <a:cubicBezTo>
                  <a:pt x="186" y="294"/>
                  <a:pt x="102" y="293"/>
                  <a:pt x="51" y="240"/>
                </a:cubicBezTo>
                <a:cubicBezTo>
                  <a:pt x="0" y="187"/>
                  <a:pt x="2" y="103"/>
                  <a:pt x="55" y="51"/>
                </a:cubicBez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0" name="Freeform 17">
            <a:extLst>
              <a:ext uri="{FF2B5EF4-FFF2-40B4-BE49-F238E27FC236}">
                <a16:creationId xmlns:a16="http://schemas.microsoft.com/office/drawing/2014/main" id="{F9C58FFD-FB13-4DF4-9858-FA536F403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90" y="2157205"/>
            <a:ext cx="297748" cy="1013446"/>
          </a:xfrm>
          <a:custGeom>
            <a:avLst/>
            <a:gdLst>
              <a:gd name="T0" fmla="*/ 363431 w 1190"/>
              <a:gd name="T1" fmla="*/ 766541 h 4052"/>
              <a:gd name="T2" fmla="*/ 327052 w 1190"/>
              <a:gd name="T3" fmla="*/ 786704 h 4052"/>
              <a:gd name="T4" fmla="*/ 295715 w 1190"/>
              <a:gd name="T5" fmla="*/ 787064 h 4052"/>
              <a:gd name="T6" fmla="*/ 256094 w 1190"/>
              <a:gd name="T7" fmla="*/ 766541 h 4052"/>
              <a:gd name="T8" fmla="*/ 256455 w 1190"/>
              <a:gd name="T9" fmla="*/ 658887 h 4052"/>
              <a:gd name="T10" fmla="*/ 293194 w 1190"/>
              <a:gd name="T11" fmla="*/ 638724 h 4052"/>
              <a:gd name="T12" fmla="*/ 309763 w 1190"/>
              <a:gd name="T13" fmla="*/ 636924 h 4052"/>
              <a:gd name="T14" fmla="*/ 324530 w 1190"/>
              <a:gd name="T15" fmla="*/ 638364 h 4052"/>
              <a:gd name="T16" fmla="*/ 363431 w 1190"/>
              <a:gd name="T17" fmla="*/ 659247 h 4052"/>
              <a:gd name="T18" fmla="*/ 363431 w 1190"/>
              <a:gd name="T19" fmla="*/ 766541 h 4052"/>
              <a:gd name="T20" fmla="*/ 386483 w 1190"/>
              <a:gd name="T21" fmla="*/ 636564 h 4052"/>
              <a:gd name="T22" fmla="*/ 320928 w 1190"/>
              <a:gd name="T23" fmla="*/ 605600 h 4052"/>
              <a:gd name="T24" fmla="*/ 29536 w 1190"/>
              <a:gd name="T25" fmla="*/ 6121 h 4052"/>
              <a:gd name="T26" fmla="*/ 6844 w 1190"/>
              <a:gd name="T27" fmla="*/ 6121 h 4052"/>
              <a:gd name="T28" fmla="*/ 6844 w 1190"/>
              <a:gd name="T29" fmla="*/ 28804 h 4052"/>
              <a:gd name="T30" fmla="*/ 289592 w 1190"/>
              <a:gd name="T31" fmla="*/ 606680 h 4052"/>
              <a:gd name="T32" fmla="*/ 233763 w 1190"/>
              <a:gd name="T33" fmla="*/ 636564 h 4052"/>
              <a:gd name="T34" fmla="*/ 233763 w 1190"/>
              <a:gd name="T35" fmla="*/ 788864 h 4052"/>
              <a:gd name="T36" fmla="*/ 293194 w 1190"/>
              <a:gd name="T37" fmla="*/ 819468 h 4052"/>
              <a:gd name="T38" fmla="*/ 6123 w 1190"/>
              <a:gd name="T39" fmla="*/ 1431189 h 4052"/>
              <a:gd name="T40" fmla="*/ 6123 w 1190"/>
              <a:gd name="T41" fmla="*/ 1453872 h 4052"/>
              <a:gd name="T42" fmla="*/ 17649 w 1190"/>
              <a:gd name="T43" fmla="*/ 1458553 h 4052"/>
              <a:gd name="T44" fmla="*/ 28815 w 1190"/>
              <a:gd name="T45" fmla="*/ 1453872 h 4052"/>
              <a:gd name="T46" fmla="*/ 324530 w 1190"/>
              <a:gd name="T47" fmla="*/ 819468 h 4052"/>
              <a:gd name="T48" fmla="*/ 386123 w 1190"/>
              <a:gd name="T49" fmla="*/ 789224 h 4052"/>
              <a:gd name="T50" fmla="*/ 386483 w 1190"/>
              <a:gd name="T51" fmla="*/ 636564 h 405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90" h="4052">
                <a:moveTo>
                  <a:pt x="1009" y="2129"/>
                </a:moveTo>
                <a:cubicBezTo>
                  <a:pt x="981" y="2157"/>
                  <a:pt x="945" y="2176"/>
                  <a:pt x="908" y="2185"/>
                </a:cubicBezTo>
                <a:cubicBezTo>
                  <a:pt x="880" y="2191"/>
                  <a:pt x="850" y="2192"/>
                  <a:pt x="821" y="2186"/>
                </a:cubicBezTo>
                <a:cubicBezTo>
                  <a:pt x="781" y="2179"/>
                  <a:pt x="742" y="2159"/>
                  <a:pt x="711" y="2129"/>
                </a:cubicBezTo>
                <a:cubicBezTo>
                  <a:pt x="629" y="2046"/>
                  <a:pt x="629" y="1913"/>
                  <a:pt x="712" y="1830"/>
                </a:cubicBezTo>
                <a:cubicBezTo>
                  <a:pt x="740" y="1802"/>
                  <a:pt x="777" y="1783"/>
                  <a:pt x="814" y="1774"/>
                </a:cubicBezTo>
                <a:cubicBezTo>
                  <a:pt x="829" y="1771"/>
                  <a:pt x="845" y="1769"/>
                  <a:pt x="860" y="1769"/>
                </a:cubicBezTo>
                <a:cubicBezTo>
                  <a:pt x="874" y="1769"/>
                  <a:pt x="888" y="1771"/>
                  <a:pt x="901" y="1773"/>
                </a:cubicBezTo>
                <a:cubicBezTo>
                  <a:pt x="941" y="1781"/>
                  <a:pt x="979" y="1800"/>
                  <a:pt x="1009" y="1831"/>
                </a:cubicBezTo>
                <a:cubicBezTo>
                  <a:pt x="1092" y="1913"/>
                  <a:pt x="1092" y="2047"/>
                  <a:pt x="1009" y="2129"/>
                </a:cubicBezTo>
                <a:close/>
                <a:moveTo>
                  <a:pt x="1073" y="1768"/>
                </a:moveTo>
                <a:cubicBezTo>
                  <a:pt x="1022" y="1718"/>
                  <a:pt x="958" y="1689"/>
                  <a:pt x="891" y="1682"/>
                </a:cubicBezTo>
                <a:cubicBezTo>
                  <a:pt x="818" y="1073"/>
                  <a:pt x="548" y="484"/>
                  <a:pt x="82" y="17"/>
                </a:cubicBezTo>
                <a:cubicBezTo>
                  <a:pt x="65" y="0"/>
                  <a:pt x="37" y="0"/>
                  <a:pt x="19" y="17"/>
                </a:cubicBezTo>
                <a:cubicBezTo>
                  <a:pt x="2" y="34"/>
                  <a:pt x="2" y="62"/>
                  <a:pt x="19" y="80"/>
                </a:cubicBezTo>
                <a:cubicBezTo>
                  <a:pt x="458" y="519"/>
                  <a:pt x="730" y="1080"/>
                  <a:pt x="804" y="1685"/>
                </a:cubicBezTo>
                <a:cubicBezTo>
                  <a:pt x="748" y="1696"/>
                  <a:pt x="693" y="1724"/>
                  <a:pt x="649" y="1768"/>
                </a:cubicBezTo>
                <a:cubicBezTo>
                  <a:pt x="531" y="1884"/>
                  <a:pt x="531" y="2075"/>
                  <a:pt x="649" y="2191"/>
                </a:cubicBezTo>
                <a:cubicBezTo>
                  <a:pt x="695" y="2239"/>
                  <a:pt x="753" y="2267"/>
                  <a:pt x="814" y="2276"/>
                </a:cubicBezTo>
                <a:cubicBezTo>
                  <a:pt x="757" y="2917"/>
                  <a:pt x="479" y="3514"/>
                  <a:pt x="17" y="3975"/>
                </a:cubicBezTo>
                <a:cubicBezTo>
                  <a:pt x="0" y="3992"/>
                  <a:pt x="0" y="4021"/>
                  <a:pt x="17" y="4038"/>
                </a:cubicBezTo>
                <a:cubicBezTo>
                  <a:pt x="26" y="4047"/>
                  <a:pt x="37" y="4051"/>
                  <a:pt x="49" y="4051"/>
                </a:cubicBezTo>
                <a:cubicBezTo>
                  <a:pt x="60" y="4051"/>
                  <a:pt x="71" y="4047"/>
                  <a:pt x="80" y="4038"/>
                </a:cubicBezTo>
                <a:cubicBezTo>
                  <a:pt x="571" y="3547"/>
                  <a:pt x="845" y="2920"/>
                  <a:pt x="901" y="2276"/>
                </a:cubicBezTo>
                <a:cubicBezTo>
                  <a:pt x="964" y="2268"/>
                  <a:pt x="1024" y="2240"/>
                  <a:pt x="1072" y="2192"/>
                </a:cubicBezTo>
                <a:cubicBezTo>
                  <a:pt x="1189" y="2075"/>
                  <a:pt x="1189" y="1885"/>
                  <a:pt x="1073" y="1768"/>
                </a:cubicBezTo>
                <a:close/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1" name="Freeform 18">
            <a:extLst>
              <a:ext uri="{FF2B5EF4-FFF2-40B4-BE49-F238E27FC236}">
                <a16:creationId xmlns:a16="http://schemas.microsoft.com/office/drawing/2014/main" id="{9EBC2335-60FE-43AE-8316-D93263D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742" y="2617060"/>
            <a:ext cx="70577" cy="69474"/>
          </a:xfrm>
          <a:custGeom>
            <a:avLst/>
            <a:gdLst>
              <a:gd name="T0" fmla="*/ 83160 w 281"/>
              <a:gd name="T1" fmla="*/ 81796 h 280"/>
              <a:gd name="T2" fmla="*/ 17717 w 281"/>
              <a:gd name="T3" fmla="*/ 81796 h 280"/>
              <a:gd name="T4" fmla="*/ 17717 w 281"/>
              <a:gd name="T5" fmla="*/ 17502 h 280"/>
              <a:gd name="T6" fmla="*/ 83160 w 281"/>
              <a:gd name="T7" fmla="*/ 17502 h 280"/>
              <a:gd name="T8" fmla="*/ 83160 w 281"/>
              <a:gd name="T9" fmla="*/ 81796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1" h="280">
                <a:moveTo>
                  <a:pt x="230" y="229"/>
                </a:moveTo>
                <a:cubicBezTo>
                  <a:pt x="180" y="279"/>
                  <a:pt x="99" y="279"/>
                  <a:pt x="49" y="229"/>
                </a:cubicBezTo>
                <a:cubicBezTo>
                  <a:pt x="0" y="179"/>
                  <a:pt x="0" y="99"/>
                  <a:pt x="49" y="49"/>
                </a:cubicBezTo>
                <a:cubicBezTo>
                  <a:pt x="99" y="0"/>
                  <a:pt x="180" y="0"/>
                  <a:pt x="230" y="49"/>
                </a:cubicBezTo>
                <a:cubicBezTo>
                  <a:pt x="280" y="99"/>
                  <a:pt x="280" y="179"/>
                  <a:pt x="230" y="229"/>
                </a:cubicBez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2" name="Freeform 19">
            <a:extLst>
              <a:ext uri="{FF2B5EF4-FFF2-40B4-BE49-F238E27FC236}">
                <a16:creationId xmlns:a16="http://schemas.microsoft.com/office/drawing/2014/main" id="{2443FE7D-CB30-4D56-8570-22AFA48BC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952" y="2286229"/>
            <a:ext cx="796200" cy="796200"/>
          </a:xfrm>
          <a:custGeom>
            <a:avLst/>
            <a:gdLst>
              <a:gd name="T0" fmla="*/ 1145815 w 3185"/>
              <a:gd name="T1" fmla="*/ 573267 h 3185"/>
              <a:gd name="T2" fmla="*/ 572908 w 3185"/>
              <a:gd name="T3" fmla="*/ 1145815 h 3185"/>
              <a:gd name="T4" fmla="*/ 0 w 3185"/>
              <a:gd name="T5" fmla="*/ 573267 h 3185"/>
              <a:gd name="T6" fmla="*/ 572908 w 3185"/>
              <a:gd name="T7" fmla="*/ 0 h 3185"/>
              <a:gd name="T8" fmla="*/ 972719 w 3185"/>
              <a:gd name="T9" fmla="*/ 163020 h 3185"/>
              <a:gd name="T10" fmla="*/ 1115226 w 3185"/>
              <a:gd name="T11" fmla="*/ 388656 h 3185"/>
              <a:gd name="T12" fmla="*/ 1145815 w 3185"/>
              <a:gd name="T13" fmla="*/ 573267 h 31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85" h="3185">
                <a:moveTo>
                  <a:pt x="3184" y="1593"/>
                </a:moveTo>
                <a:cubicBezTo>
                  <a:pt x="3184" y="2472"/>
                  <a:pt x="2471" y="3184"/>
                  <a:pt x="1592" y="3184"/>
                </a:cubicBezTo>
                <a:cubicBezTo>
                  <a:pt x="713" y="3184"/>
                  <a:pt x="0" y="2472"/>
                  <a:pt x="0" y="1593"/>
                </a:cubicBezTo>
                <a:cubicBezTo>
                  <a:pt x="0" y="713"/>
                  <a:pt x="713" y="0"/>
                  <a:pt x="1592" y="0"/>
                </a:cubicBezTo>
                <a:cubicBezTo>
                  <a:pt x="2024" y="0"/>
                  <a:pt x="2416" y="172"/>
                  <a:pt x="2703" y="453"/>
                </a:cubicBezTo>
                <a:cubicBezTo>
                  <a:pt x="2881" y="625"/>
                  <a:pt x="3018" y="840"/>
                  <a:pt x="3099" y="1080"/>
                </a:cubicBezTo>
                <a:cubicBezTo>
                  <a:pt x="3154" y="1240"/>
                  <a:pt x="3184" y="1413"/>
                  <a:pt x="3184" y="159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7C1D5B43-D712-49FD-B201-FE12D2C64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853" y="2638138"/>
            <a:ext cx="73886" cy="66166"/>
          </a:xfrm>
          <a:custGeom>
            <a:avLst/>
            <a:gdLst>
              <a:gd name="T0" fmla="*/ 97679 w 294"/>
              <a:gd name="T1" fmla="*/ 62418 h 264"/>
              <a:gd name="T2" fmla="*/ 89720 w 294"/>
              <a:gd name="T3" fmla="*/ 77210 h 264"/>
              <a:gd name="T4" fmla="*/ 61864 w 294"/>
              <a:gd name="T5" fmla="*/ 93446 h 264"/>
              <a:gd name="T6" fmla="*/ 37986 w 294"/>
              <a:gd name="T7" fmla="*/ 92003 h 264"/>
              <a:gd name="T8" fmla="*/ 8321 w 294"/>
              <a:gd name="T9" fmla="*/ 32472 h 264"/>
              <a:gd name="T10" fmla="*/ 19898 w 294"/>
              <a:gd name="T11" fmla="*/ 13710 h 264"/>
              <a:gd name="T12" fmla="*/ 49563 w 294"/>
              <a:gd name="T13" fmla="*/ 722 h 264"/>
              <a:gd name="T14" fmla="*/ 68014 w 294"/>
              <a:gd name="T15" fmla="*/ 2526 h 264"/>
              <a:gd name="T16" fmla="*/ 97679 w 294"/>
              <a:gd name="T17" fmla="*/ 62418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4" h="264">
                <a:moveTo>
                  <a:pt x="270" y="173"/>
                </a:moveTo>
                <a:cubicBezTo>
                  <a:pt x="265" y="189"/>
                  <a:pt x="257" y="202"/>
                  <a:pt x="248" y="214"/>
                </a:cubicBezTo>
                <a:cubicBezTo>
                  <a:pt x="228" y="238"/>
                  <a:pt x="200" y="254"/>
                  <a:pt x="171" y="259"/>
                </a:cubicBezTo>
                <a:cubicBezTo>
                  <a:pt x="149" y="263"/>
                  <a:pt x="127" y="262"/>
                  <a:pt x="105" y="255"/>
                </a:cubicBezTo>
                <a:cubicBezTo>
                  <a:pt x="37" y="232"/>
                  <a:pt x="0" y="158"/>
                  <a:pt x="23" y="90"/>
                </a:cubicBezTo>
                <a:cubicBezTo>
                  <a:pt x="29" y="70"/>
                  <a:pt x="41" y="52"/>
                  <a:pt x="55" y="38"/>
                </a:cubicBezTo>
                <a:cubicBezTo>
                  <a:pt x="77" y="16"/>
                  <a:pt x="106" y="3"/>
                  <a:pt x="137" y="2"/>
                </a:cubicBezTo>
                <a:cubicBezTo>
                  <a:pt x="154" y="0"/>
                  <a:pt x="171" y="2"/>
                  <a:pt x="188" y="7"/>
                </a:cubicBezTo>
                <a:cubicBezTo>
                  <a:pt x="257" y="31"/>
                  <a:pt x="293" y="104"/>
                  <a:pt x="270" y="173"/>
                </a:cubicBezTo>
              </a:path>
            </a:pathLst>
          </a:custGeom>
          <a:solidFill>
            <a:srgbClr val="B1C3C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B3C7C9D3-60C6-4B81-ABF8-DD3C9ABEC9B6}"/>
              </a:ext>
            </a:extLst>
          </p:cNvPr>
          <p:cNvSpPr txBox="1">
            <a:spLocks/>
          </p:cNvSpPr>
          <p:nvPr/>
        </p:nvSpPr>
        <p:spPr>
          <a:xfrm>
            <a:off x="5445963" y="1274780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demanda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vía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gasto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público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AC26DB96-24BC-4791-A437-EFAEDBF755BD}"/>
              </a:ext>
            </a:extLst>
          </p:cNvPr>
          <p:cNvSpPr txBox="1">
            <a:spLocks/>
          </p:cNvSpPr>
          <p:nvPr/>
        </p:nvSpPr>
        <p:spPr>
          <a:xfrm>
            <a:off x="6856850" y="2437784"/>
            <a:ext cx="1630611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Ajuste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personal.</a:t>
            </a:r>
          </a:p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Congelamiento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salarios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4F3CEEB2-477B-4AAF-AAB5-6D20551B3EA6}"/>
              </a:ext>
            </a:extLst>
          </p:cNvPr>
          <p:cNvSpPr txBox="1">
            <a:spLocks/>
          </p:cNvSpPr>
          <p:nvPr/>
        </p:nvSpPr>
        <p:spPr>
          <a:xfrm>
            <a:off x="6400394" y="4061613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Reconsideración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gasto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social.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A616F409-A68F-4E0B-98BD-52E2A28C0D26}"/>
              </a:ext>
            </a:extLst>
          </p:cNvPr>
          <p:cNvSpPr txBox="1">
            <a:spLocks/>
          </p:cNvSpPr>
          <p:nvPr/>
        </p:nvSpPr>
        <p:spPr>
          <a:xfrm>
            <a:off x="633291" y="2457208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Si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financia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con dinero sin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respaldo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productivo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216E385B-259C-4FFF-A94F-A18BE6F64FB2}"/>
              </a:ext>
            </a:extLst>
          </p:cNvPr>
          <p:cNvSpPr txBox="1">
            <a:spLocks/>
          </p:cNvSpPr>
          <p:nvPr/>
        </p:nvSpPr>
        <p:spPr>
          <a:xfrm>
            <a:off x="833718" y="4131749"/>
            <a:ext cx="1964893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Incremento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y/o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nuevos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impuestos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para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elevar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ingresos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9" name="TextBox 67">
            <a:extLst>
              <a:ext uri="{FF2B5EF4-FFF2-40B4-BE49-F238E27FC236}">
                <a16:creationId xmlns:a16="http://schemas.microsoft.com/office/drawing/2014/main" id="{317FEB3F-DED0-414D-8265-5466DDD7E2FF}"/>
              </a:ext>
            </a:extLst>
          </p:cNvPr>
          <p:cNvSpPr txBox="1"/>
          <p:nvPr/>
        </p:nvSpPr>
        <p:spPr>
          <a:xfrm>
            <a:off x="5357624" y="1009334"/>
            <a:ext cx="39466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PIB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40" name="TextBox 67">
            <a:extLst>
              <a:ext uri="{FF2B5EF4-FFF2-40B4-BE49-F238E27FC236}">
                <a16:creationId xmlns:a16="http://schemas.microsoft.com/office/drawing/2014/main" id="{F171FA81-C18C-461B-BB82-2B139CB9924E}"/>
              </a:ext>
            </a:extLst>
          </p:cNvPr>
          <p:cNvSpPr txBox="1"/>
          <p:nvPr/>
        </p:nvSpPr>
        <p:spPr>
          <a:xfrm>
            <a:off x="6856850" y="2158957"/>
            <a:ext cx="9044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Desempleo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41" name="TextBox 67">
            <a:extLst>
              <a:ext uri="{FF2B5EF4-FFF2-40B4-BE49-F238E27FC236}">
                <a16:creationId xmlns:a16="http://schemas.microsoft.com/office/drawing/2014/main" id="{699BC7DB-B7D4-472E-897B-006D32849020}"/>
              </a:ext>
            </a:extLst>
          </p:cNvPr>
          <p:cNvSpPr txBox="1"/>
          <p:nvPr/>
        </p:nvSpPr>
        <p:spPr>
          <a:xfrm>
            <a:off x="6400394" y="3777617"/>
            <a:ext cx="114813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Mayor pobreza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42" name="TextBox 67">
            <a:extLst>
              <a:ext uri="{FF2B5EF4-FFF2-40B4-BE49-F238E27FC236}">
                <a16:creationId xmlns:a16="http://schemas.microsoft.com/office/drawing/2014/main" id="{EDD92E05-081D-4C5A-99B6-F84EEE0335BE}"/>
              </a:ext>
            </a:extLst>
          </p:cNvPr>
          <p:cNvSpPr txBox="1"/>
          <p:nvPr/>
        </p:nvSpPr>
        <p:spPr>
          <a:xfrm>
            <a:off x="1948698" y="3847752"/>
            <a:ext cx="84991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Impuestos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43" name="TextBox 67">
            <a:extLst>
              <a:ext uri="{FF2B5EF4-FFF2-40B4-BE49-F238E27FC236}">
                <a16:creationId xmlns:a16="http://schemas.microsoft.com/office/drawing/2014/main" id="{F4FB717F-3DA7-41B5-8FB6-E7BED6EE6242}"/>
              </a:ext>
            </a:extLst>
          </p:cNvPr>
          <p:cNvSpPr txBox="1"/>
          <p:nvPr/>
        </p:nvSpPr>
        <p:spPr>
          <a:xfrm>
            <a:off x="1523828" y="2173211"/>
            <a:ext cx="74007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Inflación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44" name="Shape 2546">
            <a:extLst>
              <a:ext uri="{FF2B5EF4-FFF2-40B4-BE49-F238E27FC236}">
                <a16:creationId xmlns:a16="http://schemas.microsoft.com/office/drawing/2014/main" id="{7A8EB0E9-2D9B-4A97-B028-7AEC138A1F45}"/>
              </a:ext>
            </a:extLst>
          </p:cNvPr>
          <p:cNvSpPr>
            <a:spLocks noChangeAspect="1"/>
          </p:cNvSpPr>
          <p:nvPr/>
        </p:nvSpPr>
        <p:spPr>
          <a:xfrm>
            <a:off x="5302034" y="4190111"/>
            <a:ext cx="357299" cy="292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rgbClr val="56BDB2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5" name="Shape 2566">
            <a:extLst>
              <a:ext uri="{FF2B5EF4-FFF2-40B4-BE49-F238E27FC236}">
                <a16:creationId xmlns:a16="http://schemas.microsoft.com/office/drawing/2014/main" id="{B904374C-E3E2-4CB3-B1C4-13555C1CF405}"/>
              </a:ext>
            </a:extLst>
          </p:cNvPr>
          <p:cNvSpPr>
            <a:spLocks noChangeAspect="1"/>
          </p:cNvSpPr>
          <p:nvPr/>
        </p:nvSpPr>
        <p:spPr>
          <a:xfrm>
            <a:off x="3020402" y="2538155"/>
            <a:ext cx="357299" cy="292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2000"/>
                </a:moveTo>
                <a:cubicBezTo>
                  <a:pt x="6653" y="12000"/>
                  <a:pt x="6873" y="12268"/>
                  <a:pt x="6873" y="12599"/>
                </a:cubicBezTo>
                <a:cubicBezTo>
                  <a:pt x="6873" y="12931"/>
                  <a:pt x="6653" y="13199"/>
                  <a:pt x="6382" y="13199"/>
                </a:cubicBezTo>
                <a:cubicBezTo>
                  <a:pt x="6111" y="13199"/>
                  <a:pt x="5891" y="12931"/>
                  <a:pt x="5891" y="12599"/>
                </a:cubicBezTo>
                <a:cubicBezTo>
                  <a:pt x="5891" y="12268"/>
                  <a:pt x="6111" y="12000"/>
                  <a:pt x="6382" y="12000"/>
                </a:cubicBezTo>
                <a:moveTo>
                  <a:pt x="6382" y="14399"/>
                </a:moveTo>
                <a:cubicBezTo>
                  <a:pt x="7195" y="14399"/>
                  <a:pt x="7855" y="13594"/>
                  <a:pt x="7855" y="12599"/>
                </a:cubicBezTo>
                <a:cubicBezTo>
                  <a:pt x="7855" y="11606"/>
                  <a:pt x="7195" y="10800"/>
                  <a:pt x="6382" y="10800"/>
                </a:cubicBezTo>
                <a:cubicBezTo>
                  <a:pt x="5568" y="10800"/>
                  <a:pt x="4909" y="11606"/>
                  <a:pt x="4909" y="12599"/>
                </a:cubicBezTo>
                <a:cubicBezTo>
                  <a:pt x="4909" y="13594"/>
                  <a:pt x="5568" y="14399"/>
                  <a:pt x="6382" y="14399"/>
                </a:cubicBezTo>
                <a:moveTo>
                  <a:pt x="20618" y="3600"/>
                </a:moveTo>
                <a:lnTo>
                  <a:pt x="982" y="36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3600"/>
                  <a:pt x="20618" y="3600"/>
                </a:cubicBezTo>
                <a:close/>
                <a:moveTo>
                  <a:pt x="18655" y="20399"/>
                </a:moveTo>
                <a:lnTo>
                  <a:pt x="2945" y="20399"/>
                </a:lnTo>
                <a:lnTo>
                  <a:pt x="2945" y="4800"/>
                </a:lnTo>
                <a:lnTo>
                  <a:pt x="18655" y="4800"/>
                </a:lnTo>
                <a:cubicBezTo>
                  <a:pt x="18655" y="4800"/>
                  <a:pt x="18655" y="20399"/>
                  <a:pt x="18655" y="2039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3600"/>
                </a:lnTo>
                <a:cubicBezTo>
                  <a:pt x="0" y="4263"/>
                  <a:pt x="440" y="4800"/>
                  <a:pt x="982" y="4800"/>
                </a:cubicBezTo>
                <a:lnTo>
                  <a:pt x="1964" y="4800"/>
                </a:lnTo>
                <a:lnTo>
                  <a:pt x="1964" y="20399"/>
                </a:lnTo>
                <a:cubicBezTo>
                  <a:pt x="1964" y="21062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062"/>
                  <a:pt x="19636" y="20399"/>
                </a:cubicBezTo>
                <a:lnTo>
                  <a:pt x="19636" y="4800"/>
                </a:lnTo>
                <a:lnTo>
                  <a:pt x="20618" y="4800"/>
                </a:lnTo>
                <a:cubicBezTo>
                  <a:pt x="21160" y="4800"/>
                  <a:pt x="21600" y="4263"/>
                  <a:pt x="21600" y="36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10800" y="12000"/>
                </a:moveTo>
                <a:cubicBezTo>
                  <a:pt x="11071" y="12000"/>
                  <a:pt x="11291" y="12268"/>
                  <a:pt x="11291" y="12599"/>
                </a:cubicBezTo>
                <a:cubicBezTo>
                  <a:pt x="11291" y="12931"/>
                  <a:pt x="11071" y="13199"/>
                  <a:pt x="10800" y="13199"/>
                </a:cubicBezTo>
                <a:cubicBezTo>
                  <a:pt x="10529" y="13199"/>
                  <a:pt x="10309" y="12931"/>
                  <a:pt x="10309" y="12599"/>
                </a:cubicBezTo>
                <a:cubicBezTo>
                  <a:pt x="10309" y="12268"/>
                  <a:pt x="10529" y="12000"/>
                  <a:pt x="10800" y="12000"/>
                </a:cubicBezTo>
                <a:moveTo>
                  <a:pt x="10800" y="14399"/>
                </a:moveTo>
                <a:cubicBezTo>
                  <a:pt x="11614" y="14399"/>
                  <a:pt x="12273" y="13594"/>
                  <a:pt x="12273" y="12599"/>
                </a:cubicBezTo>
                <a:cubicBezTo>
                  <a:pt x="12273" y="11606"/>
                  <a:pt x="11614" y="10800"/>
                  <a:pt x="10800" y="10800"/>
                </a:cubicBezTo>
                <a:cubicBezTo>
                  <a:pt x="9986" y="10800"/>
                  <a:pt x="9327" y="11606"/>
                  <a:pt x="9327" y="12599"/>
                </a:cubicBezTo>
                <a:cubicBezTo>
                  <a:pt x="9327" y="13594"/>
                  <a:pt x="9986" y="14399"/>
                  <a:pt x="10800" y="14399"/>
                </a:cubicBezTo>
                <a:moveTo>
                  <a:pt x="15218" y="12000"/>
                </a:moveTo>
                <a:cubicBezTo>
                  <a:pt x="15489" y="12000"/>
                  <a:pt x="15709" y="12268"/>
                  <a:pt x="15709" y="12599"/>
                </a:cubicBezTo>
                <a:cubicBezTo>
                  <a:pt x="15709" y="12931"/>
                  <a:pt x="15489" y="13199"/>
                  <a:pt x="15218" y="13199"/>
                </a:cubicBezTo>
                <a:cubicBezTo>
                  <a:pt x="14947" y="13199"/>
                  <a:pt x="14727" y="12931"/>
                  <a:pt x="14727" y="12599"/>
                </a:cubicBezTo>
                <a:cubicBezTo>
                  <a:pt x="14727" y="12268"/>
                  <a:pt x="14947" y="12000"/>
                  <a:pt x="15218" y="12000"/>
                </a:cubicBezTo>
                <a:moveTo>
                  <a:pt x="15218" y="14399"/>
                </a:moveTo>
                <a:cubicBezTo>
                  <a:pt x="16032" y="14399"/>
                  <a:pt x="16691" y="13594"/>
                  <a:pt x="16691" y="12599"/>
                </a:cubicBezTo>
                <a:cubicBezTo>
                  <a:pt x="16691" y="11606"/>
                  <a:pt x="16032" y="10800"/>
                  <a:pt x="15218" y="10800"/>
                </a:cubicBezTo>
                <a:cubicBezTo>
                  <a:pt x="14405" y="10800"/>
                  <a:pt x="13745" y="11606"/>
                  <a:pt x="13745" y="12599"/>
                </a:cubicBezTo>
                <a:cubicBezTo>
                  <a:pt x="13745" y="13594"/>
                  <a:pt x="14405" y="14399"/>
                  <a:pt x="15218" y="14399"/>
                </a:cubicBezTo>
              </a:path>
            </a:pathLst>
          </a:custGeom>
          <a:solidFill>
            <a:srgbClr val="B1C3CA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6" name="Shape 2587">
            <a:extLst>
              <a:ext uri="{FF2B5EF4-FFF2-40B4-BE49-F238E27FC236}">
                <a16:creationId xmlns:a16="http://schemas.microsoft.com/office/drawing/2014/main" id="{1323BADB-1CCD-4588-9684-0A8BCE74DEAD}"/>
              </a:ext>
            </a:extLst>
          </p:cNvPr>
          <p:cNvSpPr>
            <a:spLocks noChangeAspect="1"/>
          </p:cNvSpPr>
          <p:nvPr/>
        </p:nvSpPr>
        <p:spPr>
          <a:xfrm>
            <a:off x="3538153" y="4165349"/>
            <a:ext cx="357299" cy="35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rgbClr val="739AA7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7" name="Shape 2591">
            <a:extLst>
              <a:ext uri="{FF2B5EF4-FFF2-40B4-BE49-F238E27FC236}">
                <a16:creationId xmlns:a16="http://schemas.microsoft.com/office/drawing/2014/main" id="{5FC2EB1D-F96B-40C0-BB14-4CC03EA22BD5}"/>
              </a:ext>
            </a:extLst>
          </p:cNvPr>
          <p:cNvSpPr>
            <a:spLocks noChangeAspect="1"/>
          </p:cNvSpPr>
          <p:nvPr/>
        </p:nvSpPr>
        <p:spPr>
          <a:xfrm>
            <a:off x="5797178" y="2518913"/>
            <a:ext cx="357299" cy="35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rgbClr val="F5B43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8" name="Shape 2618">
            <a:extLst>
              <a:ext uri="{FF2B5EF4-FFF2-40B4-BE49-F238E27FC236}">
                <a16:creationId xmlns:a16="http://schemas.microsoft.com/office/drawing/2014/main" id="{329CBE8C-A47F-48D6-A5C4-A7710DAD57F3}"/>
              </a:ext>
            </a:extLst>
          </p:cNvPr>
          <p:cNvSpPr>
            <a:spLocks noChangeAspect="1"/>
          </p:cNvSpPr>
          <p:nvPr/>
        </p:nvSpPr>
        <p:spPr>
          <a:xfrm>
            <a:off x="4379583" y="1532477"/>
            <a:ext cx="357265" cy="357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rgbClr val="313033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839128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7806664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❷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" sz="6000" b="1" dirty="0"/>
              <a:t>Desequilibrio Externo </a:t>
            </a:r>
            <a:br>
              <a:rPr lang="en" b="1" dirty="0"/>
            </a:br>
            <a:r>
              <a:rPr lang="en" sz="4400" b="1" dirty="0"/>
              <a:t>Balanza en Cuenta Corriente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6206464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registro de los ingresos y egresos de bienes y servicios y transferencias de un país en su interactuación con el exterior. 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81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D9682-BEC6-4F00-91EC-252E6159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La Balanza de Pagos: Un problema estructural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12659CB-AF77-4B7B-B10D-183DCA7B5B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mtClean="0"/>
              <a:t>22</a:t>
            </a:fld>
            <a:endParaRPr lang="es-MX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20B8C97E-C5DB-465F-B15A-2CEB7E910D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381634"/>
              </p:ext>
            </p:extLst>
          </p:nvPr>
        </p:nvGraphicFramePr>
        <p:xfrm>
          <a:off x="78580" y="1114425"/>
          <a:ext cx="9008269" cy="37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260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EA37B5AA-9CD6-4803-A1CD-641D28680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354" y="1696870"/>
            <a:ext cx="1179801" cy="980648"/>
          </a:xfrm>
          <a:custGeom>
            <a:avLst/>
            <a:gdLst>
              <a:gd name="T0" fmla="*/ 693893475 w 5850"/>
              <a:gd name="T1" fmla="*/ 0 h 4862"/>
              <a:gd name="T2" fmla="*/ 529853861 w 5850"/>
              <a:gd name="T3" fmla="*/ 119326318 h 4862"/>
              <a:gd name="T4" fmla="*/ 529853861 w 5850"/>
              <a:gd name="T5" fmla="*/ 119326318 h 4862"/>
              <a:gd name="T6" fmla="*/ 424687059 w 5850"/>
              <a:gd name="T7" fmla="*/ 359146175 h 4862"/>
              <a:gd name="T8" fmla="*/ 424687059 w 5850"/>
              <a:gd name="T9" fmla="*/ 359146175 h 4862"/>
              <a:gd name="T10" fmla="*/ 164169251 w 5850"/>
              <a:gd name="T11" fmla="*/ 385086866 h 4862"/>
              <a:gd name="T12" fmla="*/ 0 w 5850"/>
              <a:gd name="T13" fmla="*/ 504413184 h 4862"/>
              <a:gd name="T14" fmla="*/ 0 w 5850"/>
              <a:gd name="T15" fmla="*/ 504413184 h 4862"/>
              <a:gd name="T16" fmla="*/ 535300446 w 5850"/>
              <a:gd name="T17" fmla="*/ 511287221 h 4862"/>
              <a:gd name="T18" fmla="*/ 535300446 w 5850"/>
              <a:gd name="T19" fmla="*/ 511287221 h 4862"/>
              <a:gd name="T20" fmla="*/ 693893475 w 5850"/>
              <a:gd name="T21" fmla="*/ 0 h 48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850" h="4862">
                <a:moveTo>
                  <a:pt x="5351" y="0"/>
                </a:moveTo>
                <a:lnTo>
                  <a:pt x="4086" y="920"/>
                </a:lnTo>
                <a:cubicBezTo>
                  <a:pt x="4166" y="1614"/>
                  <a:pt x="3880" y="2329"/>
                  <a:pt x="3275" y="2769"/>
                </a:cubicBezTo>
                <a:cubicBezTo>
                  <a:pt x="2670" y="3209"/>
                  <a:pt x="1901" y="3259"/>
                  <a:pt x="1266" y="2969"/>
                </a:cubicBezTo>
                <a:lnTo>
                  <a:pt x="0" y="3889"/>
                </a:lnTo>
                <a:cubicBezTo>
                  <a:pt x="1180" y="4795"/>
                  <a:pt x="2862" y="4861"/>
                  <a:pt x="4128" y="3942"/>
                </a:cubicBezTo>
                <a:cubicBezTo>
                  <a:pt x="5392" y="3022"/>
                  <a:pt x="5849" y="1403"/>
                  <a:pt x="5351" y="0"/>
                </a:cubicBezTo>
              </a:path>
            </a:pathLst>
          </a:custGeom>
          <a:solidFill>
            <a:schemeClr val="accent6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6DCB5081-4626-4C92-B6ED-E9DA02168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4443" y="3067821"/>
            <a:ext cx="1258039" cy="854399"/>
          </a:xfrm>
          <a:custGeom>
            <a:avLst/>
            <a:gdLst>
              <a:gd name="T0" fmla="*/ 0 w 6239"/>
              <a:gd name="T1" fmla="*/ 200372302 h 4239"/>
              <a:gd name="T2" fmla="*/ 185373209 w 6239"/>
              <a:gd name="T3" fmla="*/ 282878523 h 4239"/>
              <a:gd name="T4" fmla="*/ 185373209 w 6239"/>
              <a:gd name="T5" fmla="*/ 282878523 h 4239"/>
              <a:gd name="T6" fmla="*/ 445543348 w 6239"/>
              <a:gd name="T7" fmla="*/ 254124142 h 4239"/>
              <a:gd name="T8" fmla="*/ 445543348 w 6239"/>
              <a:gd name="T9" fmla="*/ 254124142 h 4239"/>
              <a:gd name="T10" fmla="*/ 598119811 w 6239"/>
              <a:gd name="T11" fmla="*/ 466542067 h 4239"/>
              <a:gd name="T12" fmla="*/ 783363044 w 6239"/>
              <a:gd name="T13" fmla="*/ 548918727 h 4239"/>
              <a:gd name="T14" fmla="*/ 783363044 w 6239"/>
              <a:gd name="T15" fmla="*/ 548918727 h 4239"/>
              <a:gd name="T16" fmla="*/ 521896387 w 6239"/>
              <a:gd name="T17" fmla="*/ 82506221 h 4239"/>
              <a:gd name="T18" fmla="*/ 521896387 w 6239"/>
              <a:gd name="T19" fmla="*/ 82506221 h 4239"/>
              <a:gd name="T20" fmla="*/ 0 w 6239"/>
              <a:gd name="T21" fmla="*/ 200372302 h 42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239" h="4239">
                <a:moveTo>
                  <a:pt x="0" y="1547"/>
                </a:moveTo>
                <a:lnTo>
                  <a:pt x="1430" y="2184"/>
                </a:lnTo>
                <a:cubicBezTo>
                  <a:pt x="1991" y="1768"/>
                  <a:pt x="2754" y="1658"/>
                  <a:pt x="3437" y="1962"/>
                </a:cubicBezTo>
                <a:cubicBezTo>
                  <a:pt x="4120" y="2266"/>
                  <a:pt x="4549" y="2906"/>
                  <a:pt x="4614" y="3602"/>
                </a:cubicBezTo>
                <a:lnTo>
                  <a:pt x="6043" y="4238"/>
                </a:lnTo>
                <a:cubicBezTo>
                  <a:pt x="6238" y="2762"/>
                  <a:pt x="5455" y="1273"/>
                  <a:pt x="4026" y="637"/>
                </a:cubicBezTo>
                <a:cubicBezTo>
                  <a:pt x="2598" y="0"/>
                  <a:pt x="967" y="415"/>
                  <a:pt x="0" y="1547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9E0F4AE2-CA71-4AE6-A853-79C69AD40F15}"/>
              </a:ext>
            </a:extLst>
          </p:cNvPr>
          <p:cNvGrpSpPr/>
          <p:nvPr/>
        </p:nvGrpSpPr>
        <p:grpSpPr>
          <a:xfrm>
            <a:off x="2781406" y="2184971"/>
            <a:ext cx="1417183" cy="1387844"/>
            <a:chOff x="7413908" y="5826589"/>
            <a:chExt cx="3779155" cy="3700917"/>
          </a:xfrm>
        </p:grpSpPr>
        <p:sp>
          <p:nvSpPr>
            <p:cNvPr id="9" name="Freeform 2">
              <a:extLst>
                <a:ext uri="{FF2B5EF4-FFF2-40B4-BE49-F238E27FC236}">
                  <a16:creationId xmlns:a16="http://schemas.microsoft.com/office/drawing/2014/main" id="{BE4259B8-0ECE-4A86-B227-3E47B453F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7473" y="5857411"/>
              <a:ext cx="1595590" cy="3537327"/>
            </a:xfrm>
            <a:custGeom>
              <a:avLst/>
              <a:gdLst>
                <a:gd name="T0" fmla="*/ 0 w 2966"/>
                <a:gd name="T1" fmla="*/ 0 h 6580"/>
                <a:gd name="T2" fmla="*/ 21279488 w 2966"/>
                <a:gd name="T3" fmla="*/ 201744666 h 6580"/>
                <a:gd name="T4" fmla="*/ 21279488 w 2966"/>
                <a:gd name="T5" fmla="*/ 201744666 h 6580"/>
                <a:gd name="T6" fmla="*/ 176462880 w 2966"/>
                <a:gd name="T7" fmla="*/ 412559294 h 6580"/>
                <a:gd name="T8" fmla="*/ 176462880 w 2966"/>
                <a:gd name="T9" fmla="*/ 412559294 h 6580"/>
                <a:gd name="T10" fmla="*/ 68509326 w 2966"/>
                <a:gd name="T11" fmla="*/ 650843344 h 6580"/>
                <a:gd name="T12" fmla="*/ 89788454 w 2966"/>
                <a:gd name="T13" fmla="*/ 852458423 h 6580"/>
                <a:gd name="T14" fmla="*/ 89788454 w 2966"/>
                <a:gd name="T15" fmla="*/ 852458423 h 6580"/>
                <a:gd name="T16" fmla="*/ 363436008 w 2966"/>
                <a:gd name="T17" fmla="*/ 392864333 h 6580"/>
                <a:gd name="T18" fmla="*/ 363436008 w 2966"/>
                <a:gd name="T19" fmla="*/ 392864333 h 6580"/>
                <a:gd name="T20" fmla="*/ 0 w 2966"/>
                <a:gd name="T21" fmla="*/ 0 h 65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66" h="6580">
                  <a:moveTo>
                    <a:pt x="0" y="0"/>
                  </a:moveTo>
                  <a:lnTo>
                    <a:pt x="164" y="1557"/>
                  </a:lnTo>
                  <a:cubicBezTo>
                    <a:pt x="805" y="1835"/>
                    <a:pt x="1281" y="2439"/>
                    <a:pt x="1360" y="3184"/>
                  </a:cubicBezTo>
                  <a:cubicBezTo>
                    <a:pt x="1438" y="3927"/>
                    <a:pt x="1097" y="4618"/>
                    <a:pt x="528" y="5023"/>
                  </a:cubicBezTo>
                  <a:lnTo>
                    <a:pt x="692" y="6579"/>
                  </a:lnTo>
                  <a:cubicBezTo>
                    <a:pt x="2067" y="6010"/>
                    <a:pt x="2965" y="4587"/>
                    <a:pt x="2801" y="3032"/>
                  </a:cubicBezTo>
                  <a:cubicBezTo>
                    <a:pt x="2638" y="1476"/>
                    <a:pt x="1464" y="271"/>
                    <a:pt x="0" y="0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49AB653-17B5-4E43-A977-049A60875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908" y="5826589"/>
              <a:ext cx="3300241" cy="3700917"/>
            </a:xfrm>
            <a:custGeom>
              <a:avLst/>
              <a:gdLst>
                <a:gd name="T0" fmla="*/ 401284058 w 6139"/>
                <a:gd name="T1" fmla="*/ 892056955 h 6883"/>
                <a:gd name="T2" fmla="*/ 388758 w 6139"/>
                <a:gd name="T3" fmla="*/ 493729241 h 6883"/>
                <a:gd name="T4" fmla="*/ 0 w 6139"/>
                <a:gd name="T5" fmla="*/ 489451722 h 6883"/>
                <a:gd name="T6" fmla="*/ 0 w 6139"/>
                <a:gd name="T7" fmla="*/ 403901342 h 6883"/>
                <a:gd name="T8" fmla="*/ 398174355 w 6139"/>
                <a:gd name="T9" fmla="*/ 2462967 h 6883"/>
                <a:gd name="T10" fmla="*/ 445468179 w 6139"/>
                <a:gd name="T11" fmla="*/ 0 h 6883"/>
                <a:gd name="T12" fmla="*/ 667813511 w 6139"/>
                <a:gd name="T13" fmla="*/ 59626045 h 6883"/>
                <a:gd name="T14" fmla="*/ 690099770 w 6139"/>
                <a:gd name="T15" fmla="*/ 20869152 h 6883"/>
                <a:gd name="T16" fmla="*/ 795312023 w 6139"/>
                <a:gd name="T17" fmla="*/ 240318731 h 6883"/>
                <a:gd name="T18" fmla="*/ 552883033 w 6139"/>
                <a:gd name="T19" fmla="*/ 258724916 h 6883"/>
                <a:gd name="T20" fmla="*/ 573873793 w 6139"/>
                <a:gd name="T21" fmla="*/ 222301379 h 6883"/>
                <a:gd name="T22" fmla="*/ 417869256 w 6139"/>
                <a:gd name="T23" fmla="*/ 189247725 h 6883"/>
                <a:gd name="T24" fmla="*/ 187231505 w 6139"/>
                <a:gd name="T25" fmla="*/ 474156559 h 6883"/>
                <a:gd name="T26" fmla="*/ 472030414 w 6139"/>
                <a:gd name="T27" fmla="*/ 704883005 h 6883"/>
                <a:gd name="T28" fmla="*/ 574003379 w 6139"/>
                <a:gd name="T29" fmla="*/ 671829710 h 6883"/>
                <a:gd name="T30" fmla="*/ 667942737 w 6139"/>
                <a:gd name="T31" fmla="*/ 834634656 h 6883"/>
                <a:gd name="T32" fmla="*/ 491595729 w 6139"/>
                <a:gd name="T33" fmla="*/ 891668123 h 6883"/>
                <a:gd name="T34" fmla="*/ 487190168 w 6139"/>
                <a:gd name="T35" fmla="*/ 892056955 h 6883"/>
                <a:gd name="T36" fmla="*/ 401284058 w 6139"/>
                <a:gd name="T37" fmla="*/ 892056955 h 68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139" h="6883">
                  <a:moveTo>
                    <a:pt x="3097" y="6882"/>
                  </a:moveTo>
                  <a:cubicBezTo>
                    <a:pt x="1500" y="6728"/>
                    <a:pt x="177" y="5468"/>
                    <a:pt x="3" y="3809"/>
                  </a:cubicBezTo>
                  <a:cubicBezTo>
                    <a:pt x="2" y="3798"/>
                    <a:pt x="1" y="3787"/>
                    <a:pt x="0" y="3776"/>
                  </a:cubicBezTo>
                  <a:lnTo>
                    <a:pt x="0" y="3116"/>
                  </a:lnTo>
                  <a:cubicBezTo>
                    <a:pt x="153" y="1517"/>
                    <a:pt x="1414" y="193"/>
                    <a:pt x="3073" y="19"/>
                  </a:cubicBezTo>
                  <a:cubicBezTo>
                    <a:pt x="3196" y="6"/>
                    <a:pt x="3317" y="0"/>
                    <a:pt x="3438" y="0"/>
                  </a:cubicBezTo>
                  <a:cubicBezTo>
                    <a:pt x="4056" y="0"/>
                    <a:pt x="4645" y="166"/>
                    <a:pt x="5154" y="460"/>
                  </a:cubicBezTo>
                  <a:lnTo>
                    <a:pt x="5326" y="161"/>
                  </a:lnTo>
                  <a:lnTo>
                    <a:pt x="6138" y="1854"/>
                  </a:lnTo>
                  <a:lnTo>
                    <a:pt x="4267" y="1996"/>
                  </a:lnTo>
                  <a:lnTo>
                    <a:pt x="4429" y="1715"/>
                  </a:lnTo>
                  <a:cubicBezTo>
                    <a:pt x="4076" y="1513"/>
                    <a:pt x="3660" y="1415"/>
                    <a:pt x="3225" y="1460"/>
                  </a:cubicBezTo>
                  <a:cubicBezTo>
                    <a:pt x="2126" y="1576"/>
                    <a:pt x="1329" y="2561"/>
                    <a:pt x="1445" y="3658"/>
                  </a:cubicBezTo>
                  <a:cubicBezTo>
                    <a:pt x="1560" y="4756"/>
                    <a:pt x="2544" y="5553"/>
                    <a:pt x="3643" y="5438"/>
                  </a:cubicBezTo>
                  <a:cubicBezTo>
                    <a:pt x="3929" y="5408"/>
                    <a:pt x="4195" y="5318"/>
                    <a:pt x="4430" y="5183"/>
                  </a:cubicBezTo>
                  <a:lnTo>
                    <a:pt x="5155" y="6439"/>
                  </a:lnTo>
                  <a:cubicBezTo>
                    <a:pt x="4749" y="6673"/>
                    <a:pt x="4290" y="6828"/>
                    <a:pt x="3794" y="6879"/>
                  </a:cubicBezTo>
                  <a:cubicBezTo>
                    <a:pt x="3783" y="6881"/>
                    <a:pt x="3771" y="6882"/>
                    <a:pt x="3760" y="6882"/>
                  </a:cubicBezTo>
                  <a:lnTo>
                    <a:pt x="3097" y="6882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E465A991-DFAE-4559-861D-E92A342DA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298" y="3170064"/>
            <a:ext cx="1390511" cy="1357616"/>
          </a:xfrm>
          <a:custGeom>
            <a:avLst/>
            <a:gdLst>
              <a:gd name="T0" fmla="*/ 437121955 w 6899"/>
              <a:gd name="T1" fmla="*/ 872634956 h 6733"/>
              <a:gd name="T2" fmla="*/ 264993044 w 6899"/>
              <a:gd name="T3" fmla="*/ 834006843 h 6733"/>
              <a:gd name="T4" fmla="*/ 0 w 6899"/>
              <a:gd name="T5" fmla="*/ 435669235 h 6733"/>
              <a:gd name="T6" fmla="*/ 0 w 6899"/>
              <a:gd name="T7" fmla="*/ 415836729 h 6733"/>
              <a:gd name="T8" fmla="*/ 38596279 w 6899"/>
              <a:gd name="T9" fmla="*/ 243565211 h 6733"/>
              <a:gd name="T10" fmla="*/ 222770198 w 6899"/>
              <a:gd name="T11" fmla="*/ 38498500 h 6733"/>
              <a:gd name="T12" fmla="*/ 200493286 w 6899"/>
              <a:gd name="T13" fmla="*/ 0 h 6733"/>
              <a:gd name="T14" fmla="*/ 442820382 w 6899"/>
              <a:gd name="T15" fmla="*/ 18406769 h 6733"/>
              <a:gd name="T16" fmla="*/ 337522926 w 6899"/>
              <a:gd name="T17" fmla="*/ 237602318 h 6733"/>
              <a:gd name="T18" fmla="*/ 316670441 w 6899"/>
              <a:gd name="T19" fmla="*/ 201307589 h 6733"/>
              <a:gd name="T20" fmla="*/ 210077397 w 6899"/>
              <a:gd name="T21" fmla="*/ 320043762 h 6733"/>
              <a:gd name="T22" fmla="*/ 341408250 w 6899"/>
              <a:gd name="T23" fmla="*/ 662383387 h 6733"/>
              <a:gd name="T24" fmla="*/ 683464293 w 6899"/>
              <a:gd name="T25" fmla="*/ 530943753 h 6733"/>
              <a:gd name="T26" fmla="*/ 705741205 w 6899"/>
              <a:gd name="T27" fmla="*/ 426077194 h 6733"/>
              <a:gd name="T28" fmla="*/ 893412132 w 6899"/>
              <a:gd name="T29" fmla="*/ 426077194 h 6733"/>
              <a:gd name="T30" fmla="*/ 854815852 w 6899"/>
              <a:gd name="T31" fmla="*/ 607422304 h 6733"/>
              <a:gd name="T32" fmla="*/ 456808411 w 6899"/>
              <a:gd name="T33" fmla="*/ 872634956 h 6733"/>
              <a:gd name="T34" fmla="*/ 437121955 w 6899"/>
              <a:gd name="T35" fmla="*/ 872634956 h 673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899" h="6733">
                <a:moveTo>
                  <a:pt x="3375" y="6732"/>
                </a:moveTo>
                <a:cubicBezTo>
                  <a:pt x="2929" y="6723"/>
                  <a:pt x="2478" y="6627"/>
                  <a:pt x="2046" y="6434"/>
                </a:cubicBezTo>
                <a:cubicBezTo>
                  <a:pt x="788" y="5874"/>
                  <a:pt x="30" y="4653"/>
                  <a:pt x="0" y="3361"/>
                </a:cubicBezTo>
                <a:lnTo>
                  <a:pt x="0" y="3208"/>
                </a:lnTo>
                <a:cubicBezTo>
                  <a:pt x="9" y="2763"/>
                  <a:pt x="105" y="2312"/>
                  <a:pt x="298" y="1879"/>
                </a:cubicBezTo>
                <a:cubicBezTo>
                  <a:pt x="606" y="1188"/>
                  <a:pt x="1112" y="649"/>
                  <a:pt x="1720" y="297"/>
                </a:cubicBezTo>
                <a:lnTo>
                  <a:pt x="1548" y="0"/>
                </a:lnTo>
                <a:lnTo>
                  <a:pt x="3419" y="142"/>
                </a:lnTo>
                <a:lnTo>
                  <a:pt x="2606" y="1833"/>
                </a:lnTo>
                <a:lnTo>
                  <a:pt x="2445" y="1553"/>
                </a:lnTo>
                <a:cubicBezTo>
                  <a:pt x="2093" y="1758"/>
                  <a:pt x="1800" y="2069"/>
                  <a:pt x="1622" y="2469"/>
                </a:cubicBezTo>
                <a:cubicBezTo>
                  <a:pt x="1173" y="3478"/>
                  <a:pt x="1627" y="4660"/>
                  <a:pt x="2636" y="5110"/>
                </a:cubicBezTo>
                <a:cubicBezTo>
                  <a:pt x="3645" y="5559"/>
                  <a:pt x="4827" y="5105"/>
                  <a:pt x="5277" y="4096"/>
                </a:cubicBezTo>
                <a:cubicBezTo>
                  <a:pt x="5394" y="3833"/>
                  <a:pt x="5449" y="3558"/>
                  <a:pt x="5449" y="3287"/>
                </a:cubicBezTo>
                <a:lnTo>
                  <a:pt x="6898" y="3287"/>
                </a:lnTo>
                <a:cubicBezTo>
                  <a:pt x="6898" y="3755"/>
                  <a:pt x="6803" y="4230"/>
                  <a:pt x="6600" y="4686"/>
                </a:cubicBezTo>
                <a:cubicBezTo>
                  <a:pt x="6040" y="5944"/>
                  <a:pt x="4819" y="6702"/>
                  <a:pt x="3527" y="6732"/>
                </a:cubicBezTo>
                <a:lnTo>
                  <a:pt x="3375" y="6732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7943BA8-6BA2-4617-B385-49F3A743E0BA}"/>
              </a:ext>
            </a:extLst>
          </p:cNvPr>
          <p:cNvGrpSpPr/>
          <p:nvPr/>
        </p:nvGrpSpPr>
        <p:grpSpPr>
          <a:xfrm>
            <a:off x="4356844" y="3082935"/>
            <a:ext cx="1459859" cy="1443855"/>
            <a:chOff x="11615076" y="8221160"/>
            <a:chExt cx="3892956" cy="3850281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8A7ED252-D0D0-4342-ADAA-0C445A053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8785" y="8221160"/>
              <a:ext cx="3143764" cy="2615062"/>
            </a:xfrm>
            <a:custGeom>
              <a:avLst/>
              <a:gdLst>
                <a:gd name="T0" fmla="*/ 64373673 w 5849"/>
                <a:gd name="T1" fmla="*/ 630484607 h 4862"/>
                <a:gd name="T2" fmla="*/ 228221923 w 5849"/>
                <a:gd name="T3" fmla="*/ 511287873 h 4862"/>
                <a:gd name="T4" fmla="*/ 228221923 w 5849"/>
                <a:gd name="T5" fmla="*/ 511287873 h 4862"/>
                <a:gd name="T6" fmla="*/ 333265874 w 5849"/>
                <a:gd name="T7" fmla="*/ 271337868 h 4862"/>
                <a:gd name="T8" fmla="*/ 333265874 w 5849"/>
                <a:gd name="T9" fmla="*/ 271337868 h 4862"/>
                <a:gd name="T10" fmla="*/ 593480290 w 5849"/>
                <a:gd name="T11" fmla="*/ 245527173 h 4862"/>
                <a:gd name="T12" fmla="*/ 757458103 w 5849"/>
                <a:gd name="T13" fmla="*/ 126200787 h 4862"/>
                <a:gd name="T14" fmla="*/ 757458103 w 5849"/>
                <a:gd name="T15" fmla="*/ 126200787 h 4862"/>
                <a:gd name="T16" fmla="*/ 222911315 w 5849"/>
                <a:gd name="T17" fmla="*/ 119326386 h 4862"/>
                <a:gd name="T18" fmla="*/ 222911315 w 5849"/>
                <a:gd name="T19" fmla="*/ 119326386 h 4862"/>
                <a:gd name="T20" fmla="*/ 64373673 w 5849"/>
                <a:gd name="T21" fmla="*/ 630484607 h 48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849" h="4862">
                  <a:moveTo>
                    <a:pt x="497" y="4861"/>
                  </a:moveTo>
                  <a:lnTo>
                    <a:pt x="1762" y="3942"/>
                  </a:lnTo>
                  <a:cubicBezTo>
                    <a:pt x="1682" y="3248"/>
                    <a:pt x="1968" y="2532"/>
                    <a:pt x="2573" y="2092"/>
                  </a:cubicBezTo>
                  <a:cubicBezTo>
                    <a:pt x="3178" y="1653"/>
                    <a:pt x="3947" y="1602"/>
                    <a:pt x="4582" y="1893"/>
                  </a:cubicBezTo>
                  <a:lnTo>
                    <a:pt x="5848" y="973"/>
                  </a:lnTo>
                  <a:cubicBezTo>
                    <a:pt x="4667" y="66"/>
                    <a:pt x="2987" y="0"/>
                    <a:pt x="1721" y="920"/>
                  </a:cubicBezTo>
                  <a:cubicBezTo>
                    <a:pt x="456" y="1839"/>
                    <a:pt x="0" y="3458"/>
                    <a:pt x="497" y="4861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3C77D92-E847-46FE-931D-1636D9B6C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15076" y="8612353"/>
              <a:ext cx="3892956" cy="3459088"/>
            </a:xfrm>
            <a:custGeom>
              <a:avLst/>
              <a:gdLst>
                <a:gd name="T0" fmla="*/ 938113249 w 7242"/>
                <a:gd name="T1" fmla="*/ 400825982 h 6434"/>
                <a:gd name="T2" fmla="*/ 754143976 w 7242"/>
                <a:gd name="T3" fmla="*/ 748519193 h 6434"/>
                <a:gd name="T4" fmla="*/ 506692700 w 7242"/>
                <a:gd name="T5" fmla="*/ 833660645 h 6434"/>
                <a:gd name="T6" fmla="*/ 477542716 w 7242"/>
                <a:gd name="T7" fmla="*/ 833660645 h 6434"/>
                <a:gd name="T8" fmla="*/ 129944296 w 7242"/>
                <a:gd name="T9" fmla="*/ 649640962 h 6434"/>
                <a:gd name="T10" fmla="*/ 44696810 w 7242"/>
                <a:gd name="T11" fmla="*/ 387607587 h 6434"/>
                <a:gd name="T12" fmla="*/ 0 w 7242"/>
                <a:gd name="T13" fmla="*/ 387607587 h 6434"/>
                <a:gd name="T14" fmla="*/ 137199578 w 7242"/>
                <a:gd name="T15" fmla="*/ 186741191 h 6434"/>
                <a:gd name="T16" fmla="*/ 274269578 w 7242"/>
                <a:gd name="T17" fmla="*/ 387607587 h 6434"/>
                <a:gd name="T18" fmla="*/ 232293544 w 7242"/>
                <a:gd name="T19" fmla="*/ 387607587 h 6434"/>
                <a:gd name="T20" fmla="*/ 281783655 w 7242"/>
                <a:gd name="T21" fmla="*/ 539229441 h 6434"/>
                <a:gd name="T22" fmla="*/ 643762700 w 7242"/>
                <a:gd name="T23" fmla="*/ 596508552 h 6434"/>
                <a:gd name="T24" fmla="*/ 701026404 w 7242"/>
                <a:gd name="T25" fmla="*/ 234560181 h 6434"/>
                <a:gd name="T26" fmla="*/ 621478904 w 7242"/>
                <a:gd name="T27" fmla="*/ 162637123 h 6434"/>
                <a:gd name="T28" fmla="*/ 715407029 w 7242"/>
                <a:gd name="T29" fmla="*/ 0 h 6434"/>
                <a:gd name="T30" fmla="*/ 852994980 w 7242"/>
                <a:gd name="T31" fmla="*/ 124148299 h 6434"/>
                <a:gd name="T32" fmla="*/ 938113249 w 7242"/>
                <a:gd name="T33" fmla="*/ 371797279 h 6434"/>
                <a:gd name="T34" fmla="*/ 938113249 w 7242"/>
                <a:gd name="T35" fmla="*/ 400825982 h 64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42" h="6434">
                  <a:moveTo>
                    <a:pt x="7241" y="3093"/>
                  </a:moveTo>
                  <a:cubicBezTo>
                    <a:pt x="7209" y="4122"/>
                    <a:pt x="6718" y="5125"/>
                    <a:pt x="5821" y="5776"/>
                  </a:cubicBezTo>
                  <a:cubicBezTo>
                    <a:pt x="5242" y="6197"/>
                    <a:pt x="4576" y="6411"/>
                    <a:pt x="3911" y="6433"/>
                  </a:cubicBezTo>
                  <a:lnTo>
                    <a:pt x="3686" y="6433"/>
                  </a:lnTo>
                  <a:cubicBezTo>
                    <a:pt x="2658" y="6401"/>
                    <a:pt x="1654" y="5910"/>
                    <a:pt x="1003" y="5013"/>
                  </a:cubicBezTo>
                  <a:cubicBezTo>
                    <a:pt x="559" y="4402"/>
                    <a:pt x="345" y="3693"/>
                    <a:pt x="345" y="2991"/>
                  </a:cubicBezTo>
                  <a:lnTo>
                    <a:pt x="0" y="2991"/>
                  </a:lnTo>
                  <a:lnTo>
                    <a:pt x="1059" y="1441"/>
                  </a:lnTo>
                  <a:lnTo>
                    <a:pt x="2117" y="2991"/>
                  </a:lnTo>
                  <a:lnTo>
                    <a:pt x="1793" y="2991"/>
                  </a:lnTo>
                  <a:cubicBezTo>
                    <a:pt x="1795" y="3398"/>
                    <a:pt x="1918" y="3807"/>
                    <a:pt x="2175" y="4161"/>
                  </a:cubicBezTo>
                  <a:cubicBezTo>
                    <a:pt x="2825" y="5054"/>
                    <a:pt x="4075" y="5253"/>
                    <a:pt x="4969" y="4603"/>
                  </a:cubicBezTo>
                  <a:cubicBezTo>
                    <a:pt x="5862" y="3954"/>
                    <a:pt x="6060" y="2703"/>
                    <a:pt x="5411" y="1810"/>
                  </a:cubicBezTo>
                  <a:cubicBezTo>
                    <a:pt x="5242" y="1577"/>
                    <a:pt x="5031" y="1391"/>
                    <a:pt x="4797" y="1255"/>
                  </a:cubicBezTo>
                  <a:lnTo>
                    <a:pt x="5522" y="0"/>
                  </a:lnTo>
                  <a:cubicBezTo>
                    <a:pt x="5927" y="234"/>
                    <a:pt x="6291" y="555"/>
                    <a:pt x="6584" y="958"/>
                  </a:cubicBezTo>
                  <a:cubicBezTo>
                    <a:pt x="7005" y="1537"/>
                    <a:pt x="7219" y="2203"/>
                    <a:pt x="7241" y="2869"/>
                  </a:cubicBezTo>
                  <a:lnTo>
                    <a:pt x="7241" y="309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8723A751-10E1-4E02-8375-8D0B1DCC0597}"/>
              </a:ext>
            </a:extLst>
          </p:cNvPr>
          <p:cNvGrpSpPr/>
          <p:nvPr/>
        </p:nvGrpSpPr>
        <p:grpSpPr>
          <a:xfrm>
            <a:off x="4945411" y="2184971"/>
            <a:ext cx="1417183" cy="1390511"/>
            <a:chOff x="13184587" y="5826589"/>
            <a:chExt cx="3779155" cy="3708029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C8ED9F5-D33D-4030-98F0-C294C01D1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4587" y="5966470"/>
              <a:ext cx="1595591" cy="3537327"/>
            </a:xfrm>
            <a:custGeom>
              <a:avLst/>
              <a:gdLst>
                <a:gd name="T0" fmla="*/ 384716217 w 2966"/>
                <a:gd name="T1" fmla="*/ 852458423 h 6580"/>
                <a:gd name="T2" fmla="*/ 363436709 w 2966"/>
                <a:gd name="T3" fmla="*/ 650713757 h 6580"/>
                <a:gd name="T4" fmla="*/ 363436709 w 2966"/>
                <a:gd name="T5" fmla="*/ 650713757 h 6580"/>
                <a:gd name="T6" fmla="*/ 208252811 w 2966"/>
                <a:gd name="T7" fmla="*/ 440028715 h 6580"/>
                <a:gd name="T8" fmla="*/ 208252811 w 2966"/>
                <a:gd name="T9" fmla="*/ 440028715 h 6580"/>
                <a:gd name="T10" fmla="*/ 316206827 w 2966"/>
                <a:gd name="T11" fmla="*/ 201744666 h 6580"/>
                <a:gd name="T12" fmla="*/ 294927319 w 2966"/>
                <a:gd name="T13" fmla="*/ 0 h 6580"/>
                <a:gd name="T14" fmla="*/ 294927319 w 2966"/>
                <a:gd name="T15" fmla="*/ 0 h 6580"/>
                <a:gd name="T16" fmla="*/ 21279508 w 2966"/>
                <a:gd name="T17" fmla="*/ 459594090 h 6580"/>
                <a:gd name="T18" fmla="*/ 21279508 w 2966"/>
                <a:gd name="T19" fmla="*/ 459594090 h 6580"/>
                <a:gd name="T20" fmla="*/ 384716217 w 2966"/>
                <a:gd name="T21" fmla="*/ 852458423 h 65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66" h="6580">
                  <a:moveTo>
                    <a:pt x="2965" y="6579"/>
                  </a:moveTo>
                  <a:lnTo>
                    <a:pt x="2801" y="5022"/>
                  </a:lnTo>
                  <a:cubicBezTo>
                    <a:pt x="2160" y="4745"/>
                    <a:pt x="1684" y="4140"/>
                    <a:pt x="1605" y="3396"/>
                  </a:cubicBezTo>
                  <a:cubicBezTo>
                    <a:pt x="1527" y="2652"/>
                    <a:pt x="1868" y="1962"/>
                    <a:pt x="2437" y="1557"/>
                  </a:cubicBezTo>
                  <a:lnTo>
                    <a:pt x="2273" y="0"/>
                  </a:lnTo>
                  <a:cubicBezTo>
                    <a:pt x="898" y="570"/>
                    <a:pt x="0" y="1992"/>
                    <a:pt x="164" y="3547"/>
                  </a:cubicBezTo>
                  <a:cubicBezTo>
                    <a:pt x="328" y="5103"/>
                    <a:pt x="1502" y="6308"/>
                    <a:pt x="2965" y="6579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38D147F-2CED-4A42-9067-015F41654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63501" y="5826589"/>
              <a:ext cx="3300241" cy="3708029"/>
            </a:xfrm>
            <a:custGeom>
              <a:avLst/>
              <a:gdLst>
                <a:gd name="T0" fmla="*/ 795182494 w 6140"/>
                <a:gd name="T1" fmla="*/ 490520933 h 6896"/>
                <a:gd name="T2" fmla="*/ 397137770 w 6140"/>
                <a:gd name="T3" fmla="*/ 891985825 h 6896"/>
                <a:gd name="T4" fmla="*/ 374470045 w 6140"/>
                <a:gd name="T5" fmla="*/ 893800797 h 6896"/>
                <a:gd name="T6" fmla="*/ 325766988 w 6140"/>
                <a:gd name="T7" fmla="*/ 893800797 h 6896"/>
                <a:gd name="T8" fmla="*/ 127716363 w 6140"/>
                <a:gd name="T9" fmla="*/ 834819068 h 6896"/>
                <a:gd name="T10" fmla="*/ 105307767 w 6140"/>
                <a:gd name="T11" fmla="*/ 873448700 h 6896"/>
                <a:gd name="T12" fmla="*/ 0 w 6140"/>
                <a:gd name="T13" fmla="*/ 654114321 h 6896"/>
                <a:gd name="T14" fmla="*/ 242479483 w 6140"/>
                <a:gd name="T15" fmla="*/ 635706811 h 6896"/>
                <a:gd name="T16" fmla="*/ 221495740 w 6140"/>
                <a:gd name="T17" fmla="*/ 672003371 h 6896"/>
                <a:gd name="T18" fmla="*/ 377449316 w 6140"/>
                <a:gd name="T19" fmla="*/ 705059192 h 6896"/>
                <a:gd name="T20" fmla="*/ 608012074 w 6140"/>
                <a:gd name="T21" fmla="*/ 420261247 h 6896"/>
                <a:gd name="T22" fmla="*/ 323435541 w 6140"/>
                <a:gd name="T23" fmla="*/ 189519296 h 6896"/>
                <a:gd name="T24" fmla="*/ 221366175 w 6140"/>
                <a:gd name="T25" fmla="*/ 222575117 h 6896"/>
                <a:gd name="T26" fmla="*/ 127457233 w 6140"/>
                <a:gd name="T27" fmla="*/ 59759420 h 6896"/>
                <a:gd name="T28" fmla="*/ 303747087 w 6140"/>
                <a:gd name="T29" fmla="*/ 2592663 h 6896"/>
                <a:gd name="T30" fmla="*/ 351025290 w 6140"/>
                <a:gd name="T31" fmla="*/ 0 h 6896"/>
                <a:gd name="T32" fmla="*/ 794793799 w 6140"/>
                <a:gd name="T33" fmla="*/ 400557586 h 6896"/>
                <a:gd name="T34" fmla="*/ 795182494 w 6140"/>
                <a:gd name="T35" fmla="*/ 404835245 h 6896"/>
                <a:gd name="T36" fmla="*/ 795182494 w 6140"/>
                <a:gd name="T37" fmla="*/ 490520933 h 689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140" h="6896">
                  <a:moveTo>
                    <a:pt x="6139" y="3784"/>
                  </a:moveTo>
                  <a:cubicBezTo>
                    <a:pt x="5986" y="5383"/>
                    <a:pt x="4726" y="6706"/>
                    <a:pt x="3066" y="6881"/>
                  </a:cubicBezTo>
                  <a:cubicBezTo>
                    <a:pt x="3007" y="6887"/>
                    <a:pt x="2949" y="6892"/>
                    <a:pt x="2891" y="6895"/>
                  </a:cubicBezTo>
                  <a:lnTo>
                    <a:pt x="2515" y="6895"/>
                  </a:lnTo>
                  <a:cubicBezTo>
                    <a:pt x="1964" y="6865"/>
                    <a:pt x="1444" y="6704"/>
                    <a:pt x="986" y="6440"/>
                  </a:cubicBezTo>
                  <a:lnTo>
                    <a:pt x="813" y="6738"/>
                  </a:lnTo>
                  <a:lnTo>
                    <a:pt x="0" y="5046"/>
                  </a:lnTo>
                  <a:lnTo>
                    <a:pt x="1872" y="4904"/>
                  </a:lnTo>
                  <a:lnTo>
                    <a:pt x="1710" y="5184"/>
                  </a:lnTo>
                  <a:cubicBezTo>
                    <a:pt x="2063" y="5386"/>
                    <a:pt x="2479" y="5485"/>
                    <a:pt x="2914" y="5439"/>
                  </a:cubicBezTo>
                  <a:cubicBezTo>
                    <a:pt x="4013" y="5323"/>
                    <a:pt x="4810" y="4339"/>
                    <a:pt x="4694" y="3242"/>
                  </a:cubicBezTo>
                  <a:cubicBezTo>
                    <a:pt x="4579" y="2143"/>
                    <a:pt x="3595" y="1346"/>
                    <a:pt x="2497" y="1462"/>
                  </a:cubicBezTo>
                  <a:cubicBezTo>
                    <a:pt x="2210" y="1492"/>
                    <a:pt x="1944" y="1582"/>
                    <a:pt x="1709" y="1717"/>
                  </a:cubicBezTo>
                  <a:lnTo>
                    <a:pt x="984" y="461"/>
                  </a:lnTo>
                  <a:cubicBezTo>
                    <a:pt x="1390" y="227"/>
                    <a:pt x="1849" y="72"/>
                    <a:pt x="2345" y="20"/>
                  </a:cubicBezTo>
                  <a:cubicBezTo>
                    <a:pt x="2467" y="7"/>
                    <a:pt x="2589" y="0"/>
                    <a:pt x="2710" y="0"/>
                  </a:cubicBezTo>
                  <a:cubicBezTo>
                    <a:pt x="4453" y="0"/>
                    <a:pt x="5950" y="1318"/>
                    <a:pt x="6136" y="3090"/>
                  </a:cubicBezTo>
                  <a:cubicBezTo>
                    <a:pt x="6137" y="3101"/>
                    <a:pt x="6138" y="3112"/>
                    <a:pt x="6139" y="3123"/>
                  </a:cubicBezTo>
                  <a:lnTo>
                    <a:pt x="6139" y="378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1E90504D-53ED-43A4-91B4-B26D245E7DC2}"/>
              </a:ext>
            </a:extLst>
          </p:cNvPr>
          <p:cNvGrpSpPr/>
          <p:nvPr/>
        </p:nvGrpSpPr>
        <p:grpSpPr>
          <a:xfrm>
            <a:off x="4392407" y="1233662"/>
            <a:ext cx="1423407" cy="1458970"/>
            <a:chOff x="11709911" y="3289766"/>
            <a:chExt cx="3795751" cy="3890586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EDB9A426-67B4-45BB-BB1B-A4FFC5484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9911" y="4901952"/>
              <a:ext cx="3354771" cy="2278400"/>
            </a:xfrm>
            <a:custGeom>
              <a:avLst/>
              <a:gdLst>
                <a:gd name="T0" fmla="*/ 808641356 w 6239"/>
                <a:gd name="T1" fmla="*/ 348547013 h 4239"/>
                <a:gd name="T2" fmla="*/ 623268147 w 6239"/>
                <a:gd name="T3" fmla="*/ 266170299 h 4239"/>
                <a:gd name="T4" fmla="*/ 623268147 w 6239"/>
                <a:gd name="T5" fmla="*/ 266170299 h 4239"/>
                <a:gd name="T6" fmla="*/ 363098008 w 6239"/>
                <a:gd name="T7" fmla="*/ 294924340 h 4239"/>
                <a:gd name="T8" fmla="*/ 363098008 w 6239"/>
                <a:gd name="T9" fmla="*/ 294924340 h 4239"/>
                <a:gd name="T10" fmla="*/ 210521545 w 6239"/>
                <a:gd name="T11" fmla="*/ 82506275 h 4239"/>
                <a:gd name="T12" fmla="*/ 25278312 w 6239"/>
                <a:gd name="T13" fmla="*/ 0 h 4239"/>
                <a:gd name="T14" fmla="*/ 25278312 w 6239"/>
                <a:gd name="T15" fmla="*/ 0 h 4239"/>
                <a:gd name="T16" fmla="*/ 286744969 w 6239"/>
                <a:gd name="T17" fmla="*/ 466542733 h 4239"/>
                <a:gd name="T18" fmla="*/ 286744969 w 6239"/>
                <a:gd name="T19" fmla="*/ 466542733 h 4239"/>
                <a:gd name="T20" fmla="*/ 808641356 w 6239"/>
                <a:gd name="T21" fmla="*/ 348547013 h 423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39" h="4239">
                  <a:moveTo>
                    <a:pt x="6238" y="2691"/>
                  </a:moveTo>
                  <a:lnTo>
                    <a:pt x="4808" y="2055"/>
                  </a:lnTo>
                  <a:cubicBezTo>
                    <a:pt x="4247" y="2471"/>
                    <a:pt x="3485" y="2581"/>
                    <a:pt x="2801" y="2277"/>
                  </a:cubicBezTo>
                  <a:cubicBezTo>
                    <a:pt x="2118" y="1973"/>
                    <a:pt x="1689" y="1332"/>
                    <a:pt x="1624" y="637"/>
                  </a:cubicBezTo>
                  <a:lnTo>
                    <a:pt x="195" y="0"/>
                  </a:lnTo>
                  <a:cubicBezTo>
                    <a:pt x="0" y="1476"/>
                    <a:pt x="784" y="2965"/>
                    <a:pt x="2212" y="3602"/>
                  </a:cubicBezTo>
                  <a:cubicBezTo>
                    <a:pt x="3641" y="4238"/>
                    <a:pt x="5271" y="3824"/>
                    <a:pt x="6238" y="269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471D953-5A61-43D2-A9FE-FC8BB9719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7633" y="3289766"/>
              <a:ext cx="3708029" cy="3620308"/>
            </a:xfrm>
            <a:custGeom>
              <a:avLst/>
              <a:gdLst>
                <a:gd name="T0" fmla="*/ 893412132 w 6899"/>
                <a:gd name="T1" fmla="*/ 456662715 h 6734"/>
                <a:gd name="T2" fmla="*/ 854815852 w 6899"/>
                <a:gd name="T3" fmla="*/ 628882733 h 6734"/>
                <a:gd name="T4" fmla="*/ 670641933 w 6899"/>
                <a:gd name="T5" fmla="*/ 833888752 h 6734"/>
                <a:gd name="T6" fmla="*/ 692918845 w 6899"/>
                <a:gd name="T7" fmla="*/ 872505369 h 6734"/>
                <a:gd name="T8" fmla="*/ 450462191 w 6899"/>
                <a:gd name="T9" fmla="*/ 854104213 h 6734"/>
                <a:gd name="T10" fmla="*/ 555760007 w 6899"/>
                <a:gd name="T11" fmla="*/ 634844020 h 6734"/>
                <a:gd name="T12" fmla="*/ 576741691 w 6899"/>
                <a:gd name="T13" fmla="*/ 671127959 h 6734"/>
                <a:gd name="T14" fmla="*/ 683334735 w 6899"/>
                <a:gd name="T15" fmla="*/ 552556651 h 6734"/>
                <a:gd name="T16" fmla="*/ 552003882 w 6899"/>
                <a:gd name="T17" fmla="*/ 210318621 h 6734"/>
                <a:gd name="T18" fmla="*/ 209947838 w 6899"/>
                <a:gd name="T19" fmla="*/ 341589704 h 6734"/>
                <a:gd name="T20" fmla="*/ 187670926 w 6899"/>
                <a:gd name="T21" fmla="*/ 446554805 h 6734"/>
                <a:gd name="T22" fmla="*/ 0 w 6899"/>
                <a:gd name="T23" fmla="*/ 446554805 h 6734"/>
                <a:gd name="T24" fmla="*/ 38596279 w 6899"/>
                <a:gd name="T25" fmla="*/ 265263263 h 6734"/>
                <a:gd name="T26" fmla="*/ 446835625 w 6899"/>
                <a:gd name="T27" fmla="*/ 0 h 6734"/>
                <a:gd name="T28" fmla="*/ 628419088 w 6899"/>
                <a:gd name="T29" fmla="*/ 38616617 h 6734"/>
                <a:gd name="T30" fmla="*/ 893412132 w 6899"/>
                <a:gd name="T31" fmla="*/ 436835674 h 6734"/>
                <a:gd name="T32" fmla="*/ 893412132 w 6899"/>
                <a:gd name="T33" fmla="*/ 456662715 h 67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899" h="6734">
                  <a:moveTo>
                    <a:pt x="6898" y="3524"/>
                  </a:moveTo>
                  <a:cubicBezTo>
                    <a:pt x="6889" y="3969"/>
                    <a:pt x="6793" y="4420"/>
                    <a:pt x="6600" y="4853"/>
                  </a:cubicBezTo>
                  <a:cubicBezTo>
                    <a:pt x="6292" y="5544"/>
                    <a:pt x="5786" y="6084"/>
                    <a:pt x="5178" y="6435"/>
                  </a:cubicBezTo>
                  <a:lnTo>
                    <a:pt x="5350" y="6733"/>
                  </a:lnTo>
                  <a:lnTo>
                    <a:pt x="3478" y="6591"/>
                  </a:lnTo>
                  <a:lnTo>
                    <a:pt x="4291" y="4899"/>
                  </a:lnTo>
                  <a:lnTo>
                    <a:pt x="4453" y="5179"/>
                  </a:lnTo>
                  <a:cubicBezTo>
                    <a:pt x="4805" y="4975"/>
                    <a:pt x="5098" y="4663"/>
                    <a:pt x="5276" y="4264"/>
                  </a:cubicBezTo>
                  <a:cubicBezTo>
                    <a:pt x="5725" y="3254"/>
                    <a:pt x="5271" y="2072"/>
                    <a:pt x="4262" y="1623"/>
                  </a:cubicBezTo>
                  <a:cubicBezTo>
                    <a:pt x="3253" y="1174"/>
                    <a:pt x="2071" y="1627"/>
                    <a:pt x="1621" y="2636"/>
                  </a:cubicBezTo>
                  <a:cubicBezTo>
                    <a:pt x="1505" y="2900"/>
                    <a:pt x="1449" y="3175"/>
                    <a:pt x="1449" y="3446"/>
                  </a:cubicBezTo>
                  <a:lnTo>
                    <a:pt x="0" y="3446"/>
                  </a:lnTo>
                  <a:cubicBezTo>
                    <a:pt x="0" y="2978"/>
                    <a:pt x="95" y="2502"/>
                    <a:pt x="298" y="2047"/>
                  </a:cubicBezTo>
                  <a:cubicBezTo>
                    <a:pt x="869" y="762"/>
                    <a:pt x="2129" y="0"/>
                    <a:pt x="3450" y="0"/>
                  </a:cubicBezTo>
                  <a:cubicBezTo>
                    <a:pt x="3919" y="0"/>
                    <a:pt x="4396" y="96"/>
                    <a:pt x="4852" y="298"/>
                  </a:cubicBezTo>
                  <a:cubicBezTo>
                    <a:pt x="6110" y="859"/>
                    <a:pt x="6868" y="2080"/>
                    <a:pt x="6898" y="3371"/>
                  </a:cubicBezTo>
                  <a:lnTo>
                    <a:pt x="6898" y="352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Freeform 12">
            <a:extLst>
              <a:ext uri="{FF2B5EF4-FFF2-40B4-BE49-F238E27FC236}">
                <a16:creationId xmlns:a16="http://schemas.microsoft.com/office/drawing/2014/main" id="{1B1784B4-47A8-4775-ACF8-DD1122CE3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297" y="1233663"/>
            <a:ext cx="1459859" cy="1298047"/>
          </a:xfrm>
          <a:custGeom>
            <a:avLst/>
            <a:gdLst>
              <a:gd name="T0" fmla="*/ 0 w 7242"/>
              <a:gd name="T1" fmla="*/ 433548174 h 6436"/>
              <a:gd name="T2" fmla="*/ 183969274 w 7242"/>
              <a:gd name="T3" fmla="*/ 85464690 h 6436"/>
              <a:gd name="T4" fmla="*/ 446319486 w 7242"/>
              <a:gd name="T5" fmla="*/ 0 h 6436"/>
              <a:gd name="T6" fmla="*/ 808168953 w 7242"/>
              <a:gd name="T7" fmla="*/ 184417058 h 6436"/>
              <a:gd name="T8" fmla="*/ 893416440 w 7242"/>
              <a:gd name="T9" fmla="*/ 446776563 h 6436"/>
              <a:gd name="T10" fmla="*/ 938113249 w 7242"/>
              <a:gd name="T11" fmla="*/ 446776563 h 6436"/>
              <a:gd name="T12" fmla="*/ 800913672 w 7242"/>
              <a:gd name="T13" fmla="*/ 647663835 h 6436"/>
              <a:gd name="T14" fmla="*/ 663843672 w 7242"/>
              <a:gd name="T15" fmla="*/ 446776563 h 6436"/>
              <a:gd name="T16" fmla="*/ 705819706 w 7242"/>
              <a:gd name="T17" fmla="*/ 446776563 h 6436"/>
              <a:gd name="T18" fmla="*/ 656329594 w 7242"/>
              <a:gd name="T19" fmla="*/ 294911360 h 6436"/>
              <a:gd name="T20" fmla="*/ 294350550 w 7242"/>
              <a:gd name="T21" fmla="*/ 237589182 h 6436"/>
              <a:gd name="T22" fmla="*/ 237087206 w 7242"/>
              <a:gd name="T23" fmla="*/ 599808924 h 6436"/>
              <a:gd name="T24" fmla="*/ 316634346 w 7242"/>
              <a:gd name="T25" fmla="*/ 671785937 h 6436"/>
              <a:gd name="T26" fmla="*/ 222706221 w 7242"/>
              <a:gd name="T27" fmla="*/ 834544853 h 6436"/>
              <a:gd name="T28" fmla="*/ 85118269 w 7242"/>
              <a:gd name="T29" fmla="*/ 710432869 h 6436"/>
              <a:gd name="T30" fmla="*/ 0 w 7242"/>
              <a:gd name="T31" fmla="*/ 462598556 h 6436"/>
              <a:gd name="T32" fmla="*/ 0 w 7242"/>
              <a:gd name="T33" fmla="*/ 433548174 h 64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242" h="6436">
                <a:moveTo>
                  <a:pt x="0" y="3343"/>
                </a:moveTo>
                <a:cubicBezTo>
                  <a:pt x="32" y="2314"/>
                  <a:pt x="523" y="1311"/>
                  <a:pt x="1420" y="659"/>
                </a:cubicBezTo>
                <a:cubicBezTo>
                  <a:pt x="2032" y="214"/>
                  <a:pt x="2742" y="0"/>
                  <a:pt x="3445" y="0"/>
                </a:cubicBezTo>
                <a:cubicBezTo>
                  <a:pt x="4512" y="0"/>
                  <a:pt x="5564" y="494"/>
                  <a:pt x="6238" y="1422"/>
                </a:cubicBezTo>
                <a:cubicBezTo>
                  <a:pt x="6682" y="2034"/>
                  <a:pt x="6896" y="2743"/>
                  <a:pt x="6896" y="3445"/>
                </a:cubicBezTo>
                <a:lnTo>
                  <a:pt x="7241" y="3445"/>
                </a:lnTo>
                <a:lnTo>
                  <a:pt x="6182" y="4994"/>
                </a:lnTo>
                <a:lnTo>
                  <a:pt x="5124" y="3445"/>
                </a:lnTo>
                <a:lnTo>
                  <a:pt x="5448" y="3445"/>
                </a:lnTo>
                <a:cubicBezTo>
                  <a:pt x="5446" y="3038"/>
                  <a:pt x="5323" y="2628"/>
                  <a:pt x="5066" y="2274"/>
                </a:cubicBezTo>
                <a:cubicBezTo>
                  <a:pt x="4417" y="1381"/>
                  <a:pt x="3166" y="1183"/>
                  <a:pt x="2272" y="1832"/>
                </a:cubicBezTo>
                <a:cubicBezTo>
                  <a:pt x="1379" y="2481"/>
                  <a:pt x="1180" y="3732"/>
                  <a:pt x="1830" y="4625"/>
                </a:cubicBezTo>
                <a:cubicBezTo>
                  <a:pt x="1999" y="4859"/>
                  <a:pt x="2210" y="5044"/>
                  <a:pt x="2444" y="5180"/>
                </a:cubicBezTo>
                <a:lnTo>
                  <a:pt x="1719" y="6435"/>
                </a:lnTo>
                <a:cubicBezTo>
                  <a:pt x="1314" y="6201"/>
                  <a:pt x="950" y="5881"/>
                  <a:pt x="657" y="5478"/>
                </a:cubicBezTo>
                <a:cubicBezTo>
                  <a:pt x="236" y="4899"/>
                  <a:pt x="22" y="4233"/>
                  <a:pt x="0" y="3567"/>
                </a:cubicBezTo>
                <a:lnTo>
                  <a:pt x="0" y="3343"/>
                </a:ln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D049A00E-1C77-4ED4-905C-9F1A58139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669" y="2191639"/>
            <a:ext cx="1037549" cy="410752"/>
          </a:xfrm>
          <a:custGeom>
            <a:avLst/>
            <a:gdLst>
              <a:gd name="T0" fmla="*/ 269607777 w 5147"/>
              <a:gd name="T1" fmla="*/ 2458179 h 2039"/>
              <a:gd name="T2" fmla="*/ 316896355 w 5147"/>
              <a:gd name="T3" fmla="*/ 0 h 2039"/>
              <a:gd name="T4" fmla="*/ 316896355 w 5147"/>
              <a:gd name="T5" fmla="*/ 0 h 2039"/>
              <a:gd name="T6" fmla="*/ 316896355 w 5147"/>
              <a:gd name="T7" fmla="*/ 0 h 2039"/>
              <a:gd name="T8" fmla="*/ 539215914 w 5147"/>
              <a:gd name="T9" fmla="*/ 59516054 h 2039"/>
              <a:gd name="T10" fmla="*/ 539215914 w 5147"/>
              <a:gd name="T11" fmla="*/ 59516054 h 2039"/>
              <a:gd name="T12" fmla="*/ 561499810 w 5147"/>
              <a:gd name="T13" fmla="*/ 20830493 h 2039"/>
              <a:gd name="T14" fmla="*/ 666699880 w 5147"/>
              <a:gd name="T15" fmla="*/ 239876016 h 2039"/>
              <a:gd name="T16" fmla="*/ 424298900 w 5147"/>
              <a:gd name="T17" fmla="*/ 258248331 h 2039"/>
              <a:gd name="T18" fmla="*/ 445287010 w 5147"/>
              <a:gd name="T19" fmla="*/ 221891817 h 2039"/>
              <a:gd name="T20" fmla="*/ 445287010 w 5147"/>
              <a:gd name="T21" fmla="*/ 221891817 h 2039"/>
              <a:gd name="T22" fmla="*/ 289300463 w 5147"/>
              <a:gd name="T23" fmla="*/ 188899202 h 2039"/>
              <a:gd name="T24" fmla="*/ 289300463 w 5147"/>
              <a:gd name="T25" fmla="*/ 188899202 h 2039"/>
              <a:gd name="T26" fmla="*/ 289300463 w 5147"/>
              <a:gd name="T27" fmla="*/ 188899202 h 2039"/>
              <a:gd name="T28" fmla="*/ 132795962 w 5147"/>
              <a:gd name="T29" fmla="*/ 263682294 h 2039"/>
              <a:gd name="T30" fmla="*/ 132795962 w 5147"/>
              <a:gd name="T31" fmla="*/ 263682294 h 2039"/>
              <a:gd name="T32" fmla="*/ 0 w 5147"/>
              <a:gd name="T33" fmla="*/ 131064738 h 2039"/>
              <a:gd name="T34" fmla="*/ 0 w 5147"/>
              <a:gd name="T35" fmla="*/ 131064738 h 2039"/>
              <a:gd name="T36" fmla="*/ 269607777 w 5147"/>
              <a:gd name="T37" fmla="*/ 2458179 h 2039"/>
              <a:gd name="T38" fmla="*/ 269607777 w 5147"/>
              <a:gd name="T39" fmla="*/ 2458179 h 203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147" h="2039">
                <a:moveTo>
                  <a:pt x="2081" y="19"/>
                </a:moveTo>
                <a:cubicBezTo>
                  <a:pt x="2204" y="6"/>
                  <a:pt x="2325" y="0"/>
                  <a:pt x="2446" y="0"/>
                </a:cubicBezTo>
                <a:cubicBezTo>
                  <a:pt x="3064" y="0"/>
                  <a:pt x="3653" y="166"/>
                  <a:pt x="4162" y="460"/>
                </a:cubicBezTo>
                <a:lnTo>
                  <a:pt x="4334" y="161"/>
                </a:lnTo>
                <a:lnTo>
                  <a:pt x="5146" y="1854"/>
                </a:lnTo>
                <a:lnTo>
                  <a:pt x="3275" y="1996"/>
                </a:lnTo>
                <a:lnTo>
                  <a:pt x="3437" y="1715"/>
                </a:lnTo>
                <a:cubicBezTo>
                  <a:pt x="3084" y="1513"/>
                  <a:pt x="2668" y="1415"/>
                  <a:pt x="2233" y="1460"/>
                </a:cubicBezTo>
                <a:cubicBezTo>
                  <a:pt x="1757" y="1511"/>
                  <a:pt x="1338" y="1724"/>
                  <a:pt x="1025" y="2038"/>
                </a:cubicBezTo>
                <a:lnTo>
                  <a:pt x="0" y="1013"/>
                </a:lnTo>
                <a:cubicBezTo>
                  <a:pt x="539" y="471"/>
                  <a:pt x="1262" y="105"/>
                  <a:pt x="2081" y="1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44068992-9E95-4BA9-8506-0F33BE617E92}"/>
              </a:ext>
            </a:extLst>
          </p:cNvPr>
          <p:cNvSpPr txBox="1">
            <a:spLocks/>
          </p:cNvSpPr>
          <p:nvPr/>
        </p:nvSpPr>
        <p:spPr>
          <a:xfrm>
            <a:off x="1581420" y="4112890"/>
            <a:ext cx="1536056" cy="60818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Mayor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contratación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deuda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para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cubrir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déficits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DC418D6D-8FDD-4CD3-B9B8-5B9D5D0C1892}"/>
              </a:ext>
            </a:extLst>
          </p:cNvPr>
          <p:cNvSpPr txBox="1"/>
          <p:nvPr/>
        </p:nvSpPr>
        <p:spPr>
          <a:xfrm>
            <a:off x="1486865" y="3834608"/>
            <a:ext cx="120289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n-US" sz="1200" b="1" kern="1200" dirty="0" err="1">
                <a:latin typeface="Poppins SemiBold" pitchFamily="2" charset="77"/>
                <a:ea typeface="League Spartan" charset="0"/>
                <a:cs typeface="Poppins SemiBold" pitchFamily="2" charset="77"/>
              </a:rPr>
              <a:t>Endeudamiento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3BE7876E-BA3C-410B-830A-E58D1DD9DFF8}"/>
              </a:ext>
            </a:extLst>
          </p:cNvPr>
          <p:cNvSpPr txBox="1">
            <a:spLocks/>
          </p:cNvSpPr>
          <p:nvPr/>
        </p:nvSpPr>
        <p:spPr>
          <a:xfrm>
            <a:off x="6014182" y="4028512"/>
            <a:ext cx="1530355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remesas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factor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estabilidad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económica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TextBox 67">
            <a:extLst>
              <a:ext uri="{FF2B5EF4-FFF2-40B4-BE49-F238E27FC236}">
                <a16:creationId xmlns:a16="http://schemas.microsoft.com/office/drawing/2014/main" id="{C2ACD01B-A998-4398-A895-FD9C98F98C4D}"/>
              </a:ext>
            </a:extLst>
          </p:cNvPr>
          <p:cNvSpPr txBox="1"/>
          <p:nvPr/>
        </p:nvSpPr>
        <p:spPr>
          <a:xfrm>
            <a:off x="5913926" y="3750231"/>
            <a:ext cx="1176028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Transferencias 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C0883C3E-627D-4065-83E1-91F2B6E1353F}"/>
              </a:ext>
            </a:extLst>
          </p:cNvPr>
          <p:cNvSpPr txBox="1">
            <a:spLocks/>
          </p:cNvSpPr>
          <p:nvPr/>
        </p:nvSpPr>
        <p:spPr>
          <a:xfrm>
            <a:off x="1029830" y="2684669"/>
            <a:ext cx="1630611" cy="80054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llegada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capital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extranjero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ha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pewrmitido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cubrir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desequilibrios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externos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id="{947882DE-772C-4684-AB24-3325836B5E04}"/>
              </a:ext>
            </a:extLst>
          </p:cNvPr>
          <p:cNvSpPr txBox="1"/>
          <p:nvPr/>
        </p:nvSpPr>
        <p:spPr>
          <a:xfrm>
            <a:off x="1199207" y="2406388"/>
            <a:ext cx="146123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Inversión Extranjera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CE09C4D7-F51D-4755-9128-E8785E40FF36}"/>
              </a:ext>
            </a:extLst>
          </p:cNvPr>
          <p:cNvSpPr txBox="1">
            <a:spLocks/>
          </p:cNvSpPr>
          <p:nvPr/>
        </p:nvSpPr>
        <p:spPr>
          <a:xfrm>
            <a:off x="6301465" y="2832414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cubiertos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capitales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internacionales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2" name="TextBox 67">
            <a:extLst>
              <a:ext uri="{FF2B5EF4-FFF2-40B4-BE49-F238E27FC236}">
                <a16:creationId xmlns:a16="http://schemas.microsoft.com/office/drawing/2014/main" id="{2E2A7E79-3315-4F8B-80BA-93EC1C6E695E}"/>
              </a:ext>
            </a:extLst>
          </p:cNvPr>
          <p:cNvSpPr txBox="1"/>
          <p:nvPr/>
        </p:nvSpPr>
        <p:spPr>
          <a:xfrm>
            <a:off x="6679104" y="2554132"/>
            <a:ext cx="125297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Déficit comercial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FA32AF38-202A-4F88-BFD7-A61BE2108A2F}"/>
              </a:ext>
            </a:extLst>
          </p:cNvPr>
          <p:cNvSpPr txBox="1">
            <a:spLocks/>
          </p:cNvSpPr>
          <p:nvPr/>
        </p:nvSpPr>
        <p:spPr>
          <a:xfrm>
            <a:off x="1485929" y="1501279"/>
            <a:ext cx="1630611" cy="60818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No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permite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acumulacion y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inestabilidad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tipo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cambio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4" name="TextBox 67">
            <a:extLst>
              <a:ext uri="{FF2B5EF4-FFF2-40B4-BE49-F238E27FC236}">
                <a16:creationId xmlns:a16="http://schemas.microsoft.com/office/drawing/2014/main" id="{0638357A-E88A-4452-A329-718EA6BE686A}"/>
              </a:ext>
            </a:extLst>
          </p:cNvPr>
          <p:cNvSpPr txBox="1"/>
          <p:nvPr/>
        </p:nvSpPr>
        <p:spPr>
          <a:xfrm>
            <a:off x="1352915" y="1222997"/>
            <a:ext cx="176362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Reservas internacionales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5" name="Shape 2546">
            <a:extLst>
              <a:ext uri="{FF2B5EF4-FFF2-40B4-BE49-F238E27FC236}">
                <a16:creationId xmlns:a16="http://schemas.microsoft.com/office/drawing/2014/main" id="{477CD6C1-AECF-4102-A3F8-0605EC856EF1}"/>
              </a:ext>
            </a:extLst>
          </p:cNvPr>
          <p:cNvSpPr>
            <a:spLocks noChangeAspect="1"/>
          </p:cNvSpPr>
          <p:nvPr/>
        </p:nvSpPr>
        <p:spPr>
          <a:xfrm>
            <a:off x="3329520" y="2747593"/>
            <a:ext cx="320956" cy="262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6" name="Shape 2587">
            <a:extLst>
              <a:ext uri="{FF2B5EF4-FFF2-40B4-BE49-F238E27FC236}">
                <a16:creationId xmlns:a16="http://schemas.microsoft.com/office/drawing/2014/main" id="{EDB7F1D5-EDB9-4978-BCBB-E66A997B036F}"/>
              </a:ext>
            </a:extLst>
          </p:cNvPr>
          <p:cNvSpPr>
            <a:spLocks noChangeAspect="1"/>
          </p:cNvSpPr>
          <p:nvPr/>
        </p:nvSpPr>
        <p:spPr>
          <a:xfrm>
            <a:off x="4978307" y="1718490"/>
            <a:ext cx="320955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7" name="Shape 2591">
            <a:extLst>
              <a:ext uri="{FF2B5EF4-FFF2-40B4-BE49-F238E27FC236}">
                <a16:creationId xmlns:a16="http://schemas.microsoft.com/office/drawing/2014/main" id="{396FFFB7-01F9-436F-A3DA-285EEEA4FFE8}"/>
              </a:ext>
            </a:extLst>
          </p:cNvPr>
          <p:cNvSpPr>
            <a:spLocks noChangeAspect="1"/>
          </p:cNvSpPr>
          <p:nvPr/>
        </p:nvSpPr>
        <p:spPr>
          <a:xfrm>
            <a:off x="5493525" y="2719749"/>
            <a:ext cx="320955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8" name="Shape 2623">
            <a:extLst>
              <a:ext uri="{FF2B5EF4-FFF2-40B4-BE49-F238E27FC236}">
                <a16:creationId xmlns:a16="http://schemas.microsoft.com/office/drawing/2014/main" id="{8BA994D9-DFEE-4CAA-8AED-DB9900BDE0C6}"/>
              </a:ext>
            </a:extLst>
          </p:cNvPr>
          <p:cNvSpPr>
            <a:spLocks noChangeAspect="1"/>
          </p:cNvSpPr>
          <p:nvPr/>
        </p:nvSpPr>
        <p:spPr>
          <a:xfrm>
            <a:off x="3858237" y="3688395"/>
            <a:ext cx="320955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64" y="13255"/>
                </a:moveTo>
                <a:lnTo>
                  <a:pt x="5400" y="13255"/>
                </a:lnTo>
                <a:lnTo>
                  <a:pt x="5400" y="15218"/>
                </a:lnTo>
                <a:lnTo>
                  <a:pt x="7364" y="15218"/>
                </a:lnTo>
                <a:cubicBezTo>
                  <a:pt x="7364" y="15218"/>
                  <a:pt x="7364" y="13255"/>
                  <a:pt x="7364" y="13255"/>
                </a:cubicBezTo>
                <a:close/>
                <a:moveTo>
                  <a:pt x="7364" y="16691"/>
                </a:moveTo>
                <a:lnTo>
                  <a:pt x="5400" y="16691"/>
                </a:lnTo>
                <a:lnTo>
                  <a:pt x="5400" y="18655"/>
                </a:lnTo>
                <a:lnTo>
                  <a:pt x="7364" y="18655"/>
                </a:lnTo>
                <a:cubicBezTo>
                  <a:pt x="7364" y="18655"/>
                  <a:pt x="7364" y="16691"/>
                  <a:pt x="7364" y="16691"/>
                </a:cubicBezTo>
                <a:close/>
                <a:moveTo>
                  <a:pt x="7364" y="9818"/>
                </a:moveTo>
                <a:lnTo>
                  <a:pt x="5400" y="9818"/>
                </a:lnTo>
                <a:lnTo>
                  <a:pt x="5400" y="11782"/>
                </a:lnTo>
                <a:lnTo>
                  <a:pt x="7364" y="11782"/>
                </a:lnTo>
                <a:cubicBezTo>
                  <a:pt x="7364" y="11782"/>
                  <a:pt x="7364" y="9818"/>
                  <a:pt x="7364" y="9818"/>
                </a:cubicBezTo>
                <a:close/>
                <a:moveTo>
                  <a:pt x="4418" y="16691"/>
                </a:moveTo>
                <a:lnTo>
                  <a:pt x="2455" y="16691"/>
                </a:lnTo>
                <a:lnTo>
                  <a:pt x="2455" y="18655"/>
                </a:lnTo>
                <a:lnTo>
                  <a:pt x="4418" y="18655"/>
                </a:lnTo>
                <a:cubicBezTo>
                  <a:pt x="4418" y="18655"/>
                  <a:pt x="4418" y="16691"/>
                  <a:pt x="4418" y="1669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2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8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4418" y="9818"/>
                </a:moveTo>
                <a:lnTo>
                  <a:pt x="2455" y="9818"/>
                </a:lnTo>
                <a:lnTo>
                  <a:pt x="2455" y="11782"/>
                </a:lnTo>
                <a:lnTo>
                  <a:pt x="4418" y="11782"/>
                </a:lnTo>
                <a:cubicBezTo>
                  <a:pt x="4418" y="11782"/>
                  <a:pt x="4418" y="9818"/>
                  <a:pt x="4418" y="9818"/>
                </a:cubicBezTo>
                <a:close/>
                <a:moveTo>
                  <a:pt x="4418" y="13255"/>
                </a:moveTo>
                <a:lnTo>
                  <a:pt x="2455" y="13255"/>
                </a:lnTo>
                <a:lnTo>
                  <a:pt x="2455" y="15218"/>
                </a:lnTo>
                <a:lnTo>
                  <a:pt x="4418" y="15218"/>
                </a:lnTo>
                <a:cubicBezTo>
                  <a:pt x="4418" y="15218"/>
                  <a:pt x="4418" y="13255"/>
                  <a:pt x="4418" y="13255"/>
                </a:cubicBezTo>
                <a:close/>
                <a:moveTo>
                  <a:pt x="10309" y="16691"/>
                </a:moveTo>
                <a:lnTo>
                  <a:pt x="8345" y="16691"/>
                </a:lnTo>
                <a:lnTo>
                  <a:pt x="8345" y="18655"/>
                </a:lnTo>
                <a:lnTo>
                  <a:pt x="10309" y="18655"/>
                </a:lnTo>
                <a:cubicBezTo>
                  <a:pt x="10309" y="18655"/>
                  <a:pt x="10309" y="16691"/>
                  <a:pt x="10309" y="16691"/>
                </a:cubicBezTo>
                <a:close/>
                <a:moveTo>
                  <a:pt x="10309" y="9818"/>
                </a:moveTo>
                <a:lnTo>
                  <a:pt x="8345" y="9818"/>
                </a:lnTo>
                <a:lnTo>
                  <a:pt x="8345" y="11782"/>
                </a:lnTo>
                <a:lnTo>
                  <a:pt x="10309" y="11782"/>
                </a:lnTo>
                <a:cubicBezTo>
                  <a:pt x="10309" y="11782"/>
                  <a:pt x="10309" y="9818"/>
                  <a:pt x="10309" y="9818"/>
                </a:cubicBezTo>
                <a:close/>
                <a:moveTo>
                  <a:pt x="10309" y="13255"/>
                </a:moveTo>
                <a:lnTo>
                  <a:pt x="8345" y="13255"/>
                </a:lnTo>
                <a:lnTo>
                  <a:pt x="8345" y="15218"/>
                </a:lnTo>
                <a:lnTo>
                  <a:pt x="10309" y="15218"/>
                </a:lnTo>
                <a:cubicBezTo>
                  <a:pt x="10309" y="15218"/>
                  <a:pt x="10309" y="13255"/>
                  <a:pt x="10309" y="13255"/>
                </a:cubicBezTo>
                <a:close/>
                <a:moveTo>
                  <a:pt x="19145" y="13255"/>
                </a:moveTo>
                <a:lnTo>
                  <a:pt x="17182" y="13255"/>
                </a:lnTo>
                <a:lnTo>
                  <a:pt x="17182" y="15218"/>
                </a:lnTo>
                <a:lnTo>
                  <a:pt x="19145" y="15218"/>
                </a:lnTo>
                <a:cubicBezTo>
                  <a:pt x="19145" y="15218"/>
                  <a:pt x="19145" y="13255"/>
                  <a:pt x="19145" y="13255"/>
                </a:cubicBezTo>
                <a:close/>
                <a:moveTo>
                  <a:pt x="16200" y="13255"/>
                </a:moveTo>
                <a:lnTo>
                  <a:pt x="14236" y="13255"/>
                </a:lnTo>
                <a:lnTo>
                  <a:pt x="14236" y="15218"/>
                </a:lnTo>
                <a:lnTo>
                  <a:pt x="16200" y="15218"/>
                </a:lnTo>
                <a:cubicBezTo>
                  <a:pt x="16200" y="15218"/>
                  <a:pt x="16200" y="13255"/>
                  <a:pt x="16200" y="13255"/>
                </a:cubicBezTo>
                <a:close/>
                <a:moveTo>
                  <a:pt x="19145" y="9818"/>
                </a:moveTo>
                <a:lnTo>
                  <a:pt x="17182" y="9818"/>
                </a:lnTo>
                <a:lnTo>
                  <a:pt x="17182" y="11782"/>
                </a:lnTo>
                <a:lnTo>
                  <a:pt x="19145" y="11782"/>
                </a:lnTo>
                <a:cubicBezTo>
                  <a:pt x="19145" y="11782"/>
                  <a:pt x="19145" y="9818"/>
                  <a:pt x="19145" y="9818"/>
                </a:cubicBezTo>
                <a:close/>
                <a:moveTo>
                  <a:pt x="16200" y="9818"/>
                </a:moveTo>
                <a:lnTo>
                  <a:pt x="14236" y="9818"/>
                </a:lnTo>
                <a:lnTo>
                  <a:pt x="14236" y="11782"/>
                </a:lnTo>
                <a:lnTo>
                  <a:pt x="16200" y="11782"/>
                </a:lnTo>
                <a:cubicBezTo>
                  <a:pt x="16200" y="11782"/>
                  <a:pt x="16200" y="9818"/>
                  <a:pt x="16200" y="9818"/>
                </a:cubicBezTo>
                <a:close/>
                <a:moveTo>
                  <a:pt x="13255" y="16691"/>
                </a:moveTo>
                <a:lnTo>
                  <a:pt x="11291" y="16691"/>
                </a:lnTo>
                <a:lnTo>
                  <a:pt x="11291" y="18655"/>
                </a:lnTo>
                <a:lnTo>
                  <a:pt x="13255" y="18655"/>
                </a:lnTo>
                <a:cubicBezTo>
                  <a:pt x="13255" y="18655"/>
                  <a:pt x="13255" y="16691"/>
                  <a:pt x="13255" y="16691"/>
                </a:cubicBezTo>
                <a:close/>
                <a:moveTo>
                  <a:pt x="13255" y="9818"/>
                </a:moveTo>
                <a:lnTo>
                  <a:pt x="11291" y="9818"/>
                </a:lnTo>
                <a:lnTo>
                  <a:pt x="11291" y="11782"/>
                </a:lnTo>
                <a:lnTo>
                  <a:pt x="13255" y="11782"/>
                </a:lnTo>
                <a:cubicBezTo>
                  <a:pt x="13255" y="11782"/>
                  <a:pt x="13255" y="9818"/>
                  <a:pt x="13255" y="9818"/>
                </a:cubicBezTo>
                <a:close/>
                <a:moveTo>
                  <a:pt x="13255" y="13255"/>
                </a:moveTo>
                <a:lnTo>
                  <a:pt x="11291" y="13255"/>
                </a:lnTo>
                <a:lnTo>
                  <a:pt x="11291" y="15218"/>
                </a:lnTo>
                <a:lnTo>
                  <a:pt x="13255" y="15218"/>
                </a:lnTo>
                <a:cubicBezTo>
                  <a:pt x="13255" y="15218"/>
                  <a:pt x="13255" y="13255"/>
                  <a:pt x="13255" y="1325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39" name="Shape 2790">
            <a:extLst>
              <a:ext uri="{FF2B5EF4-FFF2-40B4-BE49-F238E27FC236}">
                <a16:creationId xmlns:a16="http://schemas.microsoft.com/office/drawing/2014/main" id="{E510250D-3C24-4157-A1E5-0A4D9F11BC01}"/>
              </a:ext>
            </a:extLst>
          </p:cNvPr>
          <p:cNvSpPr>
            <a:spLocks noChangeAspect="1"/>
          </p:cNvSpPr>
          <p:nvPr/>
        </p:nvSpPr>
        <p:spPr>
          <a:xfrm>
            <a:off x="3896750" y="1765974"/>
            <a:ext cx="320955" cy="233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6" y="17550"/>
                </a:moveTo>
                <a:lnTo>
                  <a:pt x="10309" y="17550"/>
                </a:lnTo>
                <a:cubicBezTo>
                  <a:pt x="10580" y="17550"/>
                  <a:pt x="10800" y="17248"/>
                  <a:pt x="10800" y="16875"/>
                </a:cubicBezTo>
                <a:cubicBezTo>
                  <a:pt x="10800" y="16503"/>
                  <a:pt x="10580" y="16200"/>
                  <a:pt x="10309" y="16200"/>
                </a:cubicBezTo>
                <a:lnTo>
                  <a:pt x="3436" y="16200"/>
                </a:lnTo>
                <a:cubicBezTo>
                  <a:pt x="3166" y="16200"/>
                  <a:pt x="2945" y="16503"/>
                  <a:pt x="2945" y="16875"/>
                </a:cubicBezTo>
                <a:cubicBezTo>
                  <a:pt x="2945" y="17248"/>
                  <a:pt x="3166" y="17550"/>
                  <a:pt x="3436" y="17550"/>
                </a:cubicBezTo>
                <a:moveTo>
                  <a:pt x="3436" y="14850"/>
                </a:moveTo>
                <a:lnTo>
                  <a:pt x="12273" y="14850"/>
                </a:lnTo>
                <a:cubicBezTo>
                  <a:pt x="12544" y="14850"/>
                  <a:pt x="12764" y="14548"/>
                  <a:pt x="12764" y="14175"/>
                </a:cubicBezTo>
                <a:cubicBezTo>
                  <a:pt x="12764" y="13803"/>
                  <a:pt x="12544" y="13500"/>
                  <a:pt x="12273" y="13500"/>
                </a:cubicBezTo>
                <a:lnTo>
                  <a:pt x="3436" y="13500"/>
                </a:lnTo>
                <a:cubicBezTo>
                  <a:pt x="3166" y="13500"/>
                  <a:pt x="2945" y="13803"/>
                  <a:pt x="2945" y="14175"/>
                </a:cubicBezTo>
                <a:cubicBezTo>
                  <a:pt x="2945" y="14548"/>
                  <a:pt x="3166" y="14850"/>
                  <a:pt x="3436" y="14850"/>
                </a:cubicBezTo>
                <a:moveTo>
                  <a:pt x="20618" y="4050"/>
                </a:moveTo>
                <a:lnTo>
                  <a:pt x="982" y="4050"/>
                </a:lnTo>
                <a:lnTo>
                  <a:pt x="982" y="1350"/>
                </a:lnTo>
                <a:lnTo>
                  <a:pt x="20618" y="1350"/>
                </a:lnTo>
                <a:cubicBezTo>
                  <a:pt x="20618" y="1350"/>
                  <a:pt x="20618" y="4050"/>
                  <a:pt x="20618" y="4050"/>
                </a:cubicBezTo>
                <a:close/>
                <a:moveTo>
                  <a:pt x="20618" y="20250"/>
                </a:moveTo>
                <a:lnTo>
                  <a:pt x="982" y="20250"/>
                </a:lnTo>
                <a:lnTo>
                  <a:pt x="982" y="9450"/>
                </a:lnTo>
                <a:lnTo>
                  <a:pt x="20618" y="9450"/>
                </a:lnTo>
                <a:cubicBezTo>
                  <a:pt x="20618" y="9450"/>
                  <a:pt x="20618" y="20250"/>
                  <a:pt x="20618" y="2025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605"/>
                  <a:pt x="0" y="1350"/>
                </a:cubicBezTo>
                <a:lnTo>
                  <a:pt x="0" y="20250"/>
                </a:lnTo>
                <a:cubicBezTo>
                  <a:pt x="0" y="209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moveTo>
                  <a:pt x="16200" y="17550"/>
                </a:moveTo>
                <a:lnTo>
                  <a:pt x="18164" y="17550"/>
                </a:lnTo>
                <a:cubicBezTo>
                  <a:pt x="18434" y="17550"/>
                  <a:pt x="18655" y="17248"/>
                  <a:pt x="18655" y="16875"/>
                </a:cubicBezTo>
                <a:lnTo>
                  <a:pt x="18655" y="14175"/>
                </a:lnTo>
                <a:cubicBezTo>
                  <a:pt x="18655" y="13803"/>
                  <a:pt x="18434" y="13500"/>
                  <a:pt x="18164" y="13500"/>
                </a:cubicBezTo>
                <a:lnTo>
                  <a:pt x="16200" y="13500"/>
                </a:lnTo>
                <a:cubicBezTo>
                  <a:pt x="15929" y="13500"/>
                  <a:pt x="15709" y="13803"/>
                  <a:pt x="15709" y="14175"/>
                </a:cubicBezTo>
                <a:lnTo>
                  <a:pt x="15709" y="16875"/>
                </a:lnTo>
                <a:cubicBezTo>
                  <a:pt x="15709" y="17248"/>
                  <a:pt x="15929" y="17550"/>
                  <a:pt x="16200" y="17550"/>
                </a:cubicBezTo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0" name="Shape 2753">
            <a:extLst>
              <a:ext uri="{FF2B5EF4-FFF2-40B4-BE49-F238E27FC236}">
                <a16:creationId xmlns:a16="http://schemas.microsoft.com/office/drawing/2014/main" id="{D345AC48-1226-474E-97BD-BBC44E362688}"/>
              </a:ext>
            </a:extLst>
          </p:cNvPr>
          <p:cNvSpPr>
            <a:spLocks noChangeAspect="1"/>
          </p:cNvSpPr>
          <p:nvPr/>
        </p:nvSpPr>
        <p:spPr>
          <a:xfrm>
            <a:off x="4955473" y="3644385"/>
            <a:ext cx="262600" cy="320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18655"/>
                </a:moveTo>
                <a:cubicBezTo>
                  <a:pt x="13468" y="18655"/>
                  <a:pt x="13200" y="18874"/>
                  <a:pt x="13200" y="19145"/>
                </a:cubicBezTo>
                <a:cubicBezTo>
                  <a:pt x="13200" y="19417"/>
                  <a:pt x="13468" y="19636"/>
                  <a:pt x="13800" y="19636"/>
                </a:cubicBezTo>
                <a:cubicBezTo>
                  <a:pt x="14132" y="19636"/>
                  <a:pt x="14400" y="19417"/>
                  <a:pt x="14400" y="19145"/>
                </a:cubicBezTo>
                <a:cubicBezTo>
                  <a:pt x="14400" y="18874"/>
                  <a:pt x="14132" y="18655"/>
                  <a:pt x="13800" y="18655"/>
                </a:cubicBezTo>
                <a:moveTo>
                  <a:pt x="10200" y="15709"/>
                </a:moveTo>
                <a:cubicBezTo>
                  <a:pt x="9868" y="15709"/>
                  <a:pt x="9600" y="15490"/>
                  <a:pt x="9600" y="15218"/>
                </a:cubicBezTo>
                <a:cubicBezTo>
                  <a:pt x="9600" y="14947"/>
                  <a:pt x="9868" y="14727"/>
                  <a:pt x="10200" y="14727"/>
                </a:cubicBezTo>
                <a:cubicBezTo>
                  <a:pt x="10532" y="14727"/>
                  <a:pt x="10800" y="14947"/>
                  <a:pt x="10800" y="15218"/>
                </a:cubicBezTo>
                <a:cubicBezTo>
                  <a:pt x="10800" y="15490"/>
                  <a:pt x="10532" y="15709"/>
                  <a:pt x="10200" y="15709"/>
                </a:cubicBezTo>
                <a:moveTo>
                  <a:pt x="10200" y="13745"/>
                </a:moveTo>
                <a:cubicBezTo>
                  <a:pt x="9206" y="13745"/>
                  <a:pt x="8400" y="14405"/>
                  <a:pt x="8400" y="15218"/>
                </a:cubicBezTo>
                <a:cubicBezTo>
                  <a:pt x="8400" y="16031"/>
                  <a:pt x="9206" y="16691"/>
                  <a:pt x="10200" y="16691"/>
                </a:cubicBezTo>
                <a:cubicBezTo>
                  <a:pt x="11194" y="16691"/>
                  <a:pt x="12000" y="16031"/>
                  <a:pt x="12000" y="15218"/>
                </a:cubicBezTo>
                <a:cubicBezTo>
                  <a:pt x="12000" y="14405"/>
                  <a:pt x="11194" y="13745"/>
                  <a:pt x="10200" y="13745"/>
                </a:cubicBezTo>
                <a:moveTo>
                  <a:pt x="15600" y="13745"/>
                </a:moveTo>
                <a:cubicBezTo>
                  <a:pt x="14938" y="13745"/>
                  <a:pt x="14400" y="14186"/>
                  <a:pt x="14400" y="14727"/>
                </a:cubicBezTo>
                <a:cubicBezTo>
                  <a:pt x="14400" y="15269"/>
                  <a:pt x="14938" y="15709"/>
                  <a:pt x="15600" y="15709"/>
                </a:cubicBezTo>
                <a:cubicBezTo>
                  <a:pt x="16262" y="15709"/>
                  <a:pt x="16800" y="15269"/>
                  <a:pt x="16800" y="14727"/>
                </a:cubicBezTo>
                <a:cubicBezTo>
                  <a:pt x="16800" y="14186"/>
                  <a:pt x="16262" y="13745"/>
                  <a:pt x="15600" y="13745"/>
                </a:cubicBezTo>
                <a:moveTo>
                  <a:pt x="14400" y="20618"/>
                </a:moveTo>
                <a:lnTo>
                  <a:pt x="7200" y="20618"/>
                </a:lnTo>
                <a:cubicBezTo>
                  <a:pt x="3892" y="20618"/>
                  <a:pt x="1200" y="18416"/>
                  <a:pt x="1200" y="15709"/>
                </a:cubicBezTo>
                <a:cubicBezTo>
                  <a:pt x="1200" y="13123"/>
                  <a:pt x="2182" y="11620"/>
                  <a:pt x="3320" y="9880"/>
                </a:cubicBezTo>
                <a:cubicBezTo>
                  <a:pt x="3477" y="9639"/>
                  <a:pt x="3636" y="9392"/>
                  <a:pt x="3797" y="9140"/>
                </a:cubicBezTo>
                <a:cubicBezTo>
                  <a:pt x="3905" y="9093"/>
                  <a:pt x="6420" y="8038"/>
                  <a:pt x="9814" y="9625"/>
                </a:cubicBezTo>
                <a:cubicBezTo>
                  <a:pt x="10959" y="10160"/>
                  <a:pt x="12064" y="10360"/>
                  <a:pt x="13079" y="10360"/>
                </a:cubicBezTo>
                <a:cubicBezTo>
                  <a:pt x="15152" y="10360"/>
                  <a:pt x="16846" y="9523"/>
                  <a:pt x="17711" y="8991"/>
                </a:cubicBezTo>
                <a:cubicBezTo>
                  <a:pt x="17902" y="9295"/>
                  <a:pt x="18093" y="9592"/>
                  <a:pt x="18280" y="9880"/>
                </a:cubicBezTo>
                <a:cubicBezTo>
                  <a:pt x="19418" y="11620"/>
                  <a:pt x="20400" y="13123"/>
                  <a:pt x="20400" y="15709"/>
                </a:cubicBezTo>
                <a:cubicBezTo>
                  <a:pt x="20400" y="18416"/>
                  <a:pt x="17708" y="20618"/>
                  <a:pt x="14400" y="20618"/>
                </a:cubicBezTo>
                <a:moveTo>
                  <a:pt x="5967" y="2945"/>
                </a:moveTo>
                <a:lnTo>
                  <a:pt x="15633" y="2945"/>
                </a:lnTo>
                <a:cubicBezTo>
                  <a:pt x="15782" y="5133"/>
                  <a:pt x="16425" y="6735"/>
                  <a:pt x="17180" y="8090"/>
                </a:cubicBezTo>
                <a:cubicBezTo>
                  <a:pt x="16281" y="8690"/>
                  <a:pt x="13509" y="10220"/>
                  <a:pt x="10410" y="8772"/>
                </a:cubicBezTo>
                <a:cubicBezTo>
                  <a:pt x="7921" y="7609"/>
                  <a:pt x="5800" y="7679"/>
                  <a:pt x="4520" y="7912"/>
                </a:cubicBezTo>
                <a:cubicBezTo>
                  <a:pt x="5231" y="6594"/>
                  <a:pt x="5824" y="5037"/>
                  <a:pt x="5967" y="2945"/>
                </a:cubicBezTo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43" y="2945"/>
                </a:move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757" y="2945"/>
                </a:lnTo>
                <a:cubicBezTo>
                  <a:pt x="4322" y="8937"/>
                  <a:pt x="0" y="10114"/>
                  <a:pt x="0" y="15709"/>
                </a:cubicBezTo>
                <a:cubicBezTo>
                  <a:pt x="0" y="18962"/>
                  <a:pt x="3224" y="21600"/>
                  <a:pt x="7200" y="21600"/>
                </a:cubicBezTo>
                <a:lnTo>
                  <a:pt x="14400" y="21600"/>
                </a:lnTo>
                <a:cubicBezTo>
                  <a:pt x="18376" y="21600"/>
                  <a:pt x="21600" y="18962"/>
                  <a:pt x="21600" y="15709"/>
                </a:cubicBezTo>
                <a:cubicBezTo>
                  <a:pt x="21600" y="10114"/>
                  <a:pt x="17278" y="8937"/>
                  <a:pt x="16843" y="2945"/>
                </a:cubicBezTo>
                <a:moveTo>
                  <a:pt x="17400" y="11782"/>
                </a:moveTo>
                <a:cubicBezTo>
                  <a:pt x="17068" y="11782"/>
                  <a:pt x="16800" y="12001"/>
                  <a:pt x="16800" y="12273"/>
                </a:cubicBezTo>
                <a:cubicBezTo>
                  <a:pt x="16800" y="12544"/>
                  <a:pt x="17068" y="12764"/>
                  <a:pt x="17400" y="12764"/>
                </a:cubicBezTo>
                <a:cubicBezTo>
                  <a:pt x="17732" y="12764"/>
                  <a:pt x="18000" y="12544"/>
                  <a:pt x="18000" y="12273"/>
                </a:cubicBezTo>
                <a:cubicBezTo>
                  <a:pt x="18000" y="12001"/>
                  <a:pt x="17732" y="11782"/>
                  <a:pt x="17400" y="11782"/>
                </a:cubicBezTo>
                <a:moveTo>
                  <a:pt x="6000" y="10800"/>
                </a:moveTo>
                <a:cubicBezTo>
                  <a:pt x="5338" y="10800"/>
                  <a:pt x="4800" y="11240"/>
                  <a:pt x="4800" y="11782"/>
                </a:cubicBezTo>
                <a:cubicBezTo>
                  <a:pt x="4800" y="12324"/>
                  <a:pt x="5338" y="12764"/>
                  <a:pt x="6000" y="12764"/>
                </a:cubicBezTo>
                <a:cubicBezTo>
                  <a:pt x="6662" y="12764"/>
                  <a:pt x="7200" y="12324"/>
                  <a:pt x="7200" y="11782"/>
                </a:cubicBezTo>
                <a:cubicBezTo>
                  <a:pt x="7200" y="11240"/>
                  <a:pt x="6662" y="10800"/>
                  <a:pt x="6000" y="10800"/>
                </a:cubicBezTo>
                <a:moveTo>
                  <a:pt x="5400" y="16691"/>
                </a:moveTo>
                <a:cubicBezTo>
                  <a:pt x="5068" y="16691"/>
                  <a:pt x="4800" y="16910"/>
                  <a:pt x="4800" y="17182"/>
                </a:cubicBezTo>
                <a:cubicBezTo>
                  <a:pt x="4800" y="17453"/>
                  <a:pt x="5068" y="17673"/>
                  <a:pt x="5400" y="17673"/>
                </a:cubicBezTo>
                <a:cubicBezTo>
                  <a:pt x="5732" y="17673"/>
                  <a:pt x="6000" y="17453"/>
                  <a:pt x="6000" y="17182"/>
                </a:cubicBezTo>
                <a:cubicBezTo>
                  <a:pt x="6000" y="16910"/>
                  <a:pt x="5732" y="16691"/>
                  <a:pt x="5400" y="16691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41" name="Shape 146">
            <a:extLst>
              <a:ext uri="{FF2B5EF4-FFF2-40B4-BE49-F238E27FC236}">
                <a16:creationId xmlns:a16="http://schemas.microsoft.com/office/drawing/2014/main" id="{7EE4AC59-0D17-476F-9DF2-74F42BC57690}"/>
              </a:ext>
            </a:extLst>
          </p:cNvPr>
          <p:cNvSpPr txBox="1">
            <a:spLocks/>
          </p:cNvSpPr>
          <p:nvPr/>
        </p:nvSpPr>
        <p:spPr>
          <a:xfrm>
            <a:off x="864394" y="18017"/>
            <a:ext cx="8279606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algn="ctr"/>
            <a:r>
              <a:rPr lang="es-MX" sz="2800" b="1" dirty="0">
                <a:solidFill>
                  <a:srgbClr val="FF8700"/>
                </a:solidFill>
              </a:rPr>
              <a:t>Un déficit estructural en Cuenta Corriente implica mayor endeudamiento o la utilización de las Reservas.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EB8C1E35-609E-4E2D-9BBA-28EE0B1595E3}"/>
              </a:ext>
            </a:extLst>
          </p:cNvPr>
          <p:cNvSpPr txBox="1">
            <a:spLocks/>
          </p:cNvSpPr>
          <p:nvPr/>
        </p:nvSpPr>
        <p:spPr>
          <a:xfrm>
            <a:off x="6050154" y="1503952"/>
            <a:ext cx="2259531" cy="60818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 deficit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deberá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ser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cubierto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capitales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(inversion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extranjera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deuda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externa,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reservas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internacionales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</a:t>
            </a:r>
          </a:p>
        </p:txBody>
      </p:sp>
      <p:sp>
        <p:nvSpPr>
          <p:cNvPr id="43" name="TextBox 67">
            <a:extLst>
              <a:ext uri="{FF2B5EF4-FFF2-40B4-BE49-F238E27FC236}">
                <a16:creationId xmlns:a16="http://schemas.microsoft.com/office/drawing/2014/main" id="{BAA71EF5-9679-420E-B5A1-BB0F2578B947}"/>
              </a:ext>
            </a:extLst>
          </p:cNvPr>
          <p:cNvSpPr txBox="1"/>
          <p:nvPr/>
        </p:nvSpPr>
        <p:spPr>
          <a:xfrm>
            <a:off x="6050155" y="1225670"/>
            <a:ext cx="1054328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Más capitales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6344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968189" y="1667435"/>
            <a:ext cx="8122023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❸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s-MX" sz="4400" b="1" dirty="0"/>
              <a:t>F</a:t>
            </a:r>
            <a:r>
              <a:rPr lang="en" sz="4400" b="1" dirty="0"/>
              <a:t>ortaleza y/o Debilidad de la Moneda</a:t>
            </a:r>
            <a:br>
              <a:rPr lang="en" sz="4000" b="1" dirty="0"/>
            </a:br>
            <a:r>
              <a:rPr lang="en" sz="4000" b="1" dirty="0"/>
              <a:t>Tipo de Cambio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</a:t>
            </a:r>
            <a:r>
              <a:rPr lang="en" sz="1400" i="1" dirty="0"/>
              <a:t>s el precio de la moneda extranjera. Nos indica cuántas monedas de una divisa se necesitan para obtener una unidad de otra.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53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Una larga historia de devaluación de la moneda nacional</a:t>
            </a:r>
            <a:endParaRPr dirty="0"/>
          </a:p>
        </p:txBody>
      </p:sp>
      <p:sp>
        <p:nvSpPr>
          <p:cNvPr id="168" name="Shape 16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009A77F-062B-40B5-9F90-FB50CED1375B}"/>
              </a:ext>
            </a:extLst>
          </p:cNvPr>
          <p:cNvGraphicFramePr>
            <a:graphicFrameLocks/>
          </p:cNvGraphicFramePr>
          <p:nvPr/>
        </p:nvGraphicFramePr>
        <p:xfrm>
          <a:off x="-55418" y="1021950"/>
          <a:ext cx="9199418" cy="393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105EC86-38E1-44D4-96DE-1A60C6779A90}"/>
              </a:ext>
            </a:extLst>
          </p:cNvPr>
          <p:cNvCxnSpPr>
            <a:cxnSpLocks/>
          </p:cNvCxnSpPr>
          <p:nvPr/>
        </p:nvCxnSpPr>
        <p:spPr>
          <a:xfrm>
            <a:off x="1468582" y="4189091"/>
            <a:ext cx="498764" cy="0"/>
          </a:xfrm>
          <a:prstGeom prst="line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F1B9A15-2F22-4E04-B3F3-EC67D55E8AA3}"/>
              </a:ext>
            </a:extLst>
          </p:cNvPr>
          <p:cNvCxnSpPr>
            <a:cxnSpLocks/>
          </p:cNvCxnSpPr>
          <p:nvPr/>
        </p:nvCxnSpPr>
        <p:spPr>
          <a:xfrm>
            <a:off x="2237509" y="4189091"/>
            <a:ext cx="318655" cy="0"/>
          </a:xfrm>
          <a:prstGeom prst="line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85DAD3D-A7AE-44E7-A916-D59C80A4F722}"/>
              </a:ext>
            </a:extLst>
          </p:cNvPr>
          <p:cNvSpPr/>
          <p:nvPr/>
        </p:nvSpPr>
        <p:spPr>
          <a:xfrm>
            <a:off x="8416636" y="3886200"/>
            <a:ext cx="630382" cy="6026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9366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D0EFD08-2263-4E58-8431-F06A1358ACA1}"/>
              </a:ext>
            </a:extLst>
          </p:cNvPr>
          <p:cNvSpPr>
            <a:spLocks noChangeArrowheads="1"/>
          </p:cNvSpPr>
          <p:nvPr/>
        </p:nvSpPr>
        <p:spPr bwMode="auto">
          <a:xfrm rot="4317697">
            <a:off x="4035946" y="3069749"/>
            <a:ext cx="870974" cy="652268"/>
          </a:xfrm>
          <a:custGeom>
            <a:avLst/>
            <a:gdLst>
              <a:gd name="T0" fmla="*/ 115929 w 4987"/>
              <a:gd name="T1" fmla="*/ 0 h 3733"/>
              <a:gd name="T2" fmla="*/ 0 w 4987"/>
              <a:gd name="T3" fmla="*/ 356594 h 3733"/>
              <a:gd name="T4" fmla="*/ 363269 w 4987"/>
              <a:gd name="T5" fmla="*/ 620618 h 3733"/>
              <a:gd name="T6" fmla="*/ 650211 w 4987"/>
              <a:gd name="T7" fmla="*/ 1265730 h 3733"/>
              <a:gd name="T8" fmla="*/ 1352627 w 4987"/>
              <a:gd name="T9" fmla="*/ 1339570 h 3733"/>
              <a:gd name="T10" fmla="*/ 1358747 w 4987"/>
              <a:gd name="T11" fmla="*/ 1344253 h 3733"/>
              <a:gd name="T12" fmla="*/ 1795102 w 4987"/>
              <a:gd name="T13" fmla="*/ 0 h 3733"/>
              <a:gd name="T14" fmla="*/ 115929 w 4987"/>
              <a:gd name="T15" fmla="*/ 0 h 37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87" h="3733">
                <a:moveTo>
                  <a:pt x="322" y="0"/>
                </a:moveTo>
                <a:cubicBezTo>
                  <a:pt x="288" y="342"/>
                  <a:pt x="182" y="679"/>
                  <a:pt x="0" y="990"/>
                </a:cubicBezTo>
                <a:lnTo>
                  <a:pt x="1009" y="1723"/>
                </a:lnTo>
                <a:lnTo>
                  <a:pt x="1806" y="3514"/>
                </a:lnTo>
                <a:lnTo>
                  <a:pt x="3757" y="3719"/>
                </a:lnTo>
                <a:lnTo>
                  <a:pt x="3774" y="3732"/>
                </a:lnTo>
                <a:cubicBezTo>
                  <a:pt x="4499" y="2660"/>
                  <a:pt x="4940" y="1380"/>
                  <a:pt x="4986" y="0"/>
                </a:cubicBezTo>
                <a:lnTo>
                  <a:pt x="32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1">
            <a:extLst>
              <a:ext uri="{FF2B5EF4-FFF2-40B4-BE49-F238E27FC236}">
                <a16:creationId xmlns:a16="http://schemas.microsoft.com/office/drawing/2014/main" id="{DD990B1C-541A-49A1-80F6-12450F22A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458" y="2558744"/>
            <a:ext cx="425861" cy="777793"/>
          </a:xfrm>
          <a:custGeom>
            <a:avLst/>
            <a:gdLst>
              <a:gd name="T0" fmla="*/ 877527 w 2440"/>
              <a:gd name="T1" fmla="*/ 0 h 4454"/>
              <a:gd name="T2" fmla="*/ 436065 w 2440"/>
              <a:gd name="T3" fmla="*/ 0 h 4454"/>
              <a:gd name="T4" fmla="*/ 0 w 2440"/>
              <a:gd name="T5" fmla="*/ 1343466 h 4454"/>
              <a:gd name="T6" fmla="*/ 356911 w 2440"/>
              <a:gd name="T7" fmla="*/ 1603015 h 4454"/>
              <a:gd name="T8" fmla="*/ 877527 w 2440"/>
              <a:gd name="T9" fmla="*/ 0 h 4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40" h="4454">
                <a:moveTo>
                  <a:pt x="2439" y="0"/>
                </a:moveTo>
                <a:lnTo>
                  <a:pt x="1212" y="0"/>
                </a:lnTo>
                <a:cubicBezTo>
                  <a:pt x="1166" y="1380"/>
                  <a:pt x="725" y="2660"/>
                  <a:pt x="0" y="3732"/>
                </a:cubicBezTo>
                <a:lnTo>
                  <a:pt x="992" y="4453"/>
                </a:lnTo>
                <a:cubicBezTo>
                  <a:pt x="1922" y="3090"/>
                  <a:pt x="2395" y="1544"/>
                  <a:pt x="2439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A5EA4FFF-D0D5-4ADA-871E-0E145209C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259" y="2558744"/>
            <a:ext cx="870974" cy="652268"/>
          </a:xfrm>
          <a:custGeom>
            <a:avLst/>
            <a:gdLst>
              <a:gd name="T0" fmla="*/ 115929 w 4987"/>
              <a:gd name="T1" fmla="*/ 0 h 3733"/>
              <a:gd name="T2" fmla="*/ 0 w 4987"/>
              <a:gd name="T3" fmla="*/ 356594 h 3733"/>
              <a:gd name="T4" fmla="*/ 363269 w 4987"/>
              <a:gd name="T5" fmla="*/ 620618 h 3733"/>
              <a:gd name="T6" fmla="*/ 650211 w 4987"/>
              <a:gd name="T7" fmla="*/ 1265730 h 3733"/>
              <a:gd name="T8" fmla="*/ 1352627 w 4987"/>
              <a:gd name="T9" fmla="*/ 1339570 h 3733"/>
              <a:gd name="T10" fmla="*/ 1358747 w 4987"/>
              <a:gd name="T11" fmla="*/ 1344253 h 3733"/>
              <a:gd name="T12" fmla="*/ 1795102 w 4987"/>
              <a:gd name="T13" fmla="*/ 0 h 3733"/>
              <a:gd name="T14" fmla="*/ 115929 w 4987"/>
              <a:gd name="T15" fmla="*/ 0 h 37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87" h="3733">
                <a:moveTo>
                  <a:pt x="322" y="0"/>
                </a:moveTo>
                <a:cubicBezTo>
                  <a:pt x="288" y="342"/>
                  <a:pt x="182" y="679"/>
                  <a:pt x="0" y="990"/>
                </a:cubicBezTo>
                <a:lnTo>
                  <a:pt x="1009" y="1723"/>
                </a:lnTo>
                <a:lnTo>
                  <a:pt x="1806" y="3514"/>
                </a:lnTo>
                <a:lnTo>
                  <a:pt x="3757" y="3719"/>
                </a:lnTo>
                <a:lnTo>
                  <a:pt x="3774" y="3732"/>
                </a:lnTo>
                <a:cubicBezTo>
                  <a:pt x="4499" y="2660"/>
                  <a:pt x="4940" y="1380"/>
                  <a:pt x="4986" y="0"/>
                </a:cubicBezTo>
                <a:lnTo>
                  <a:pt x="322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4F5E89B6-8677-4F07-BDB7-0A0E06718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936" y="1148706"/>
            <a:ext cx="727737" cy="606833"/>
          </a:xfrm>
          <a:custGeom>
            <a:avLst/>
            <a:gdLst>
              <a:gd name="T0" fmla="*/ 1142966 w 4166"/>
              <a:gd name="T1" fmla="*/ 1250590 h 3475"/>
              <a:gd name="T2" fmla="*/ 1499828 w 4166"/>
              <a:gd name="T3" fmla="*/ 991040 h 3475"/>
              <a:gd name="T4" fmla="*/ 136119 w 4166"/>
              <a:gd name="T5" fmla="*/ 0 h 3475"/>
              <a:gd name="T6" fmla="*/ 0 w 4166"/>
              <a:gd name="T7" fmla="*/ 419743 h 3475"/>
              <a:gd name="T8" fmla="*/ 1142966 w 4166"/>
              <a:gd name="T9" fmla="*/ 1250590 h 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66" h="3475">
                <a:moveTo>
                  <a:pt x="3174" y="3474"/>
                </a:moveTo>
                <a:lnTo>
                  <a:pt x="4165" y="2753"/>
                </a:lnTo>
                <a:cubicBezTo>
                  <a:pt x="3158" y="1447"/>
                  <a:pt x="1833" y="520"/>
                  <a:pt x="378" y="0"/>
                </a:cubicBezTo>
                <a:lnTo>
                  <a:pt x="0" y="1166"/>
                </a:lnTo>
                <a:cubicBezTo>
                  <a:pt x="1264" y="1625"/>
                  <a:pt x="2360" y="2433"/>
                  <a:pt x="3174" y="3474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A4CF1FFF-0E93-49C2-AC40-34F013E1F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4116" y="1352011"/>
            <a:ext cx="806286" cy="881755"/>
          </a:xfrm>
          <a:custGeom>
            <a:avLst/>
            <a:gdLst>
              <a:gd name="T0" fmla="*/ 519118 w 4617"/>
              <a:gd name="T1" fmla="*/ 0 h 5050"/>
              <a:gd name="T2" fmla="*/ 0 w 4617"/>
              <a:gd name="T3" fmla="*/ 1597405 h 5050"/>
              <a:gd name="T4" fmla="*/ 303119 w 4617"/>
              <a:gd name="T5" fmla="*/ 1817327 h 5050"/>
              <a:gd name="T6" fmla="*/ 308159 w 4617"/>
              <a:gd name="T7" fmla="*/ 1813728 h 5050"/>
              <a:gd name="T8" fmla="*/ 308519 w 4617"/>
              <a:gd name="T9" fmla="*/ 1813728 h 5050"/>
              <a:gd name="T10" fmla="*/ 666357 w 4617"/>
              <a:gd name="T11" fmla="*/ 1553852 h 5050"/>
              <a:gd name="T12" fmla="*/ 1368353 w 4617"/>
              <a:gd name="T13" fmla="*/ 1480065 h 5050"/>
              <a:gd name="T14" fmla="*/ 1655272 w 4617"/>
              <a:gd name="T15" fmla="*/ 835056 h 5050"/>
              <a:gd name="T16" fmla="*/ 1661752 w 4617"/>
              <a:gd name="T17" fmla="*/ 830737 h 5050"/>
              <a:gd name="T18" fmla="*/ 519118 w 4617"/>
              <a:gd name="T19" fmla="*/ 0 h 505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17" h="5050">
                <a:moveTo>
                  <a:pt x="1442" y="0"/>
                </a:moveTo>
                <a:lnTo>
                  <a:pt x="0" y="4438"/>
                </a:lnTo>
                <a:cubicBezTo>
                  <a:pt x="314" y="4575"/>
                  <a:pt x="602" y="4781"/>
                  <a:pt x="842" y="5049"/>
                </a:cubicBezTo>
                <a:lnTo>
                  <a:pt x="856" y="5039"/>
                </a:lnTo>
                <a:lnTo>
                  <a:pt x="857" y="5039"/>
                </a:lnTo>
                <a:lnTo>
                  <a:pt x="1851" y="4317"/>
                </a:lnTo>
                <a:lnTo>
                  <a:pt x="3801" y="4112"/>
                </a:lnTo>
                <a:lnTo>
                  <a:pt x="4598" y="2320"/>
                </a:lnTo>
                <a:lnTo>
                  <a:pt x="4616" y="2308"/>
                </a:lnTo>
                <a:cubicBezTo>
                  <a:pt x="3802" y="1267"/>
                  <a:pt x="2706" y="459"/>
                  <a:pt x="144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6739B70-CAB4-4082-BF1B-6FD019915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0327" y="1148706"/>
            <a:ext cx="727737" cy="606833"/>
          </a:xfrm>
          <a:custGeom>
            <a:avLst/>
            <a:gdLst>
              <a:gd name="T0" fmla="*/ 1499828 w 4167"/>
              <a:gd name="T1" fmla="*/ 419265 h 3473"/>
              <a:gd name="T2" fmla="*/ 1363742 w 4167"/>
              <a:gd name="T3" fmla="*/ 0 h 3473"/>
              <a:gd name="T4" fmla="*/ 0 w 4167"/>
              <a:gd name="T5" fmla="*/ 990531 h 3473"/>
              <a:gd name="T6" fmla="*/ 357496 w 4167"/>
              <a:gd name="T7" fmla="*/ 1250590 h 3473"/>
              <a:gd name="T8" fmla="*/ 1499828 w 4167"/>
              <a:gd name="T9" fmla="*/ 419265 h 3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67" h="3473">
                <a:moveTo>
                  <a:pt x="4166" y="1164"/>
                </a:moveTo>
                <a:lnTo>
                  <a:pt x="3788" y="0"/>
                </a:lnTo>
                <a:cubicBezTo>
                  <a:pt x="2234" y="554"/>
                  <a:pt x="943" y="1528"/>
                  <a:pt x="0" y="2750"/>
                </a:cubicBezTo>
                <a:lnTo>
                  <a:pt x="993" y="3472"/>
                </a:lnTo>
                <a:cubicBezTo>
                  <a:pt x="1806" y="2431"/>
                  <a:pt x="2902" y="1623"/>
                  <a:pt x="4166" y="1164"/>
                </a:cubicBez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2D288EE-C45A-476C-AC2D-86037898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3598" y="1352011"/>
            <a:ext cx="810137" cy="881755"/>
          </a:xfrm>
          <a:custGeom>
            <a:avLst/>
            <a:gdLst>
              <a:gd name="T0" fmla="*/ 1661410 w 4639"/>
              <a:gd name="T1" fmla="*/ 1597405 h 5050"/>
              <a:gd name="T2" fmla="*/ 1522809 w 4639"/>
              <a:gd name="T3" fmla="*/ 1170159 h 5050"/>
              <a:gd name="T4" fmla="*/ 1669690 w 4639"/>
              <a:gd name="T5" fmla="*/ 479797 h 5050"/>
              <a:gd name="T6" fmla="*/ 1145167 w 4639"/>
              <a:gd name="T7" fmla="*/ 7559 h 5050"/>
              <a:gd name="T8" fmla="*/ 1142287 w 4639"/>
              <a:gd name="T9" fmla="*/ 0 h 5050"/>
              <a:gd name="T10" fmla="*/ 0 w 4639"/>
              <a:gd name="T11" fmla="*/ 830737 h 5050"/>
              <a:gd name="T12" fmla="*/ 1358288 w 4639"/>
              <a:gd name="T13" fmla="*/ 1817327 h 5050"/>
              <a:gd name="T14" fmla="*/ 1661410 w 4639"/>
              <a:gd name="T15" fmla="*/ 1597405 h 50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639" h="5050">
                <a:moveTo>
                  <a:pt x="4615" y="4438"/>
                </a:moveTo>
                <a:lnTo>
                  <a:pt x="4230" y="3251"/>
                </a:lnTo>
                <a:lnTo>
                  <a:pt x="4638" y="1333"/>
                </a:lnTo>
                <a:lnTo>
                  <a:pt x="3181" y="21"/>
                </a:lnTo>
                <a:lnTo>
                  <a:pt x="3173" y="0"/>
                </a:lnTo>
                <a:cubicBezTo>
                  <a:pt x="1909" y="459"/>
                  <a:pt x="813" y="1267"/>
                  <a:pt x="0" y="2308"/>
                </a:cubicBezTo>
                <a:lnTo>
                  <a:pt x="3773" y="5049"/>
                </a:lnTo>
                <a:cubicBezTo>
                  <a:pt x="4001" y="4793"/>
                  <a:pt x="4285" y="4582"/>
                  <a:pt x="4615" y="4438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E9A1B5B-651F-4280-92D7-62F9DBC0B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681" y="2558744"/>
            <a:ext cx="425861" cy="777793"/>
          </a:xfrm>
          <a:custGeom>
            <a:avLst/>
            <a:gdLst>
              <a:gd name="T0" fmla="*/ 0 w 2439"/>
              <a:gd name="T1" fmla="*/ 0 h 4454"/>
              <a:gd name="T2" fmla="*/ 520469 w 2439"/>
              <a:gd name="T3" fmla="*/ 1603015 h 4454"/>
              <a:gd name="T4" fmla="*/ 877527 w 2439"/>
              <a:gd name="T5" fmla="*/ 1343466 h 4454"/>
              <a:gd name="T6" fmla="*/ 441283 w 2439"/>
              <a:gd name="T7" fmla="*/ 0 h 4454"/>
              <a:gd name="T8" fmla="*/ 0 w 2439"/>
              <a:gd name="T9" fmla="*/ 0 h 4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39" h="4454">
                <a:moveTo>
                  <a:pt x="0" y="0"/>
                </a:moveTo>
                <a:cubicBezTo>
                  <a:pt x="47" y="1650"/>
                  <a:pt x="574" y="3178"/>
                  <a:pt x="1446" y="4453"/>
                </a:cubicBezTo>
                <a:lnTo>
                  <a:pt x="2438" y="3732"/>
                </a:lnTo>
                <a:cubicBezTo>
                  <a:pt x="1713" y="2660"/>
                  <a:pt x="1272" y="1380"/>
                  <a:pt x="1226" y="0"/>
                </a:cubicBezTo>
                <a:lnTo>
                  <a:pt x="0" y="0"/>
                </a:ln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DCD5F69C-4BED-413F-BACA-2569F4DE4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1767" y="2387784"/>
            <a:ext cx="870974" cy="823229"/>
          </a:xfrm>
          <a:custGeom>
            <a:avLst/>
            <a:gdLst>
              <a:gd name="T0" fmla="*/ 1679173 w 4987"/>
              <a:gd name="T1" fmla="*/ 352874 h 4713"/>
              <a:gd name="T2" fmla="*/ 1230217 w 4987"/>
              <a:gd name="T3" fmla="*/ 352874 h 4713"/>
              <a:gd name="T4" fmla="*/ 618889 w 4987"/>
              <a:gd name="T5" fmla="*/ 0 h 4713"/>
              <a:gd name="T6" fmla="*/ 7561 w 4987"/>
              <a:gd name="T7" fmla="*/ 352874 h 4713"/>
              <a:gd name="T8" fmla="*/ 0 w 4987"/>
              <a:gd name="T9" fmla="*/ 352874 h 4713"/>
              <a:gd name="T10" fmla="*/ 436355 w 4987"/>
              <a:gd name="T11" fmla="*/ 1696678 h 4713"/>
              <a:gd name="T12" fmla="*/ 1795102 w 4987"/>
              <a:gd name="T13" fmla="*/ 709710 h 4713"/>
              <a:gd name="T14" fmla="*/ 1679173 w 4987"/>
              <a:gd name="T15" fmla="*/ 352874 h 47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87" h="4713">
                <a:moveTo>
                  <a:pt x="4664" y="980"/>
                </a:moveTo>
                <a:lnTo>
                  <a:pt x="3417" y="980"/>
                </a:lnTo>
                <a:lnTo>
                  <a:pt x="1719" y="0"/>
                </a:lnTo>
                <a:lnTo>
                  <a:pt x="21" y="980"/>
                </a:lnTo>
                <a:lnTo>
                  <a:pt x="0" y="980"/>
                </a:lnTo>
                <a:cubicBezTo>
                  <a:pt x="46" y="2360"/>
                  <a:pt x="487" y="3640"/>
                  <a:pt x="1212" y="4712"/>
                </a:cubicBezTo>
                <a:lnTo>
                  <a:pt x="4986" y="1971"/>
                </a:lnTo>
                <a:cubicBezTo>
                  <a:pt x="4813" y="1674"/>
                  <a:pt x="4700" y="1339"/>
                  <a:pt x="4664" y="98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2E9A3A1F-99CE-43F7-B013-4461EECAD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466" y="3709262"/>
            <a:ext cx="817838" cy="284934"/>
          </a:xfrm>
          <a:custGeom>
            <a:avLst/>
            <a:gdLst>
              <a:gd name="T0" fmla="*/ 136113 w 4682"/>
              <a:gd name="T1" fmla="*/ 0 h 1630"/>
              <a:gd name="T2" fmla="*/ 0 w 4682"/>
              <a:gd name="T3" fmla="*/ 419811 h 1630"/>
              <a:gd name="T4" fmla="*/ 1685565 w 4682"/>
              <a:gd name="T5" fmla="*/ 419811 h 1630"/>
              <a:gd name="T6" fmla="*/ 1549092 w 4682"/>
              <a:gd name="T7" fmla="*/ 0 h 1630"/>
              <a:gd name="T8" fmla="*/ 842602 w 4682"/>
              <a:gd name="T9" fmla="*/ 99097 h 1630"/>
              <a:gd name="T10" fmla="*/ 136113 w 4682"/>
              <a:gd name="T11" fmla="*/ 0 h 16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682" h="1630">
                <a:moveTo>
                  <a:pt x="378" y="0"/>
                </a:moveTo>
                <a:lnTo>
                  <a:pt x="0" y="1165"/>
                </a:lnTo>
                <a:cubicBezTo>
                  <a:pt x="1582" y="1629"/>
                  <a:pt x="3199" y="1600"/>
                  <a:pt x="4681" y="1165"/>
                </a:cubicBezTo>
                <a:lnTo>
                  <a:pt x="4302" y="0"/>
                </a:lnTo>
                <a:cubicBezTo>
                  <a:pt x="3679" y="179"/>
                  <a:pt x="3021" y="275"/>
                  <a:pt x="2340" y="275"/>
                </a:cubicBezTo>
                <a:cubicBezTo>
                  <a:pt x="1659" y="275"/>
                  <a:pt x="1001" y="179"/>
                  <a:pt x="378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F1290860-C6BB-42E8-AF09-307EA14C9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694" y="2176779"/>
            <a:ext cx="684612" cy="684612"/>
          </a:xfrm>
          <a:custGeom>
            <a:avLst/>
            <a:gdLst>
              <a:gd name="T0" fmla="*/ 705644 w 3922"/>
              <a:gd name="T1" fmla="*/ 0 h 3922"/>
              <a:gd name="T2" fmla="*/ 0 w 3922"/>
              <a:gd name="T3" fmla="*/ 705284 h 3922"/>
              <a:gd name="T4" fmla="*/ 705644 w 3922"/>
              <a:gd name="T5" fmla="*/ 1410928 h 3922"/>
              <a:gd name="T6" fmla="*/ 1410927 w 3922"/>
              <a:gd name="T7" fmla="*/ 705284 h 3922"/>
              <a:gd name="T8" fmla="*/ 705644 w 3922"/>
              <a:gd name="T9" fmla="*/ 0 h 39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22" h="3922">
                <a:moveTo>
                  <a:pt x="1961" y="0"/>
                </a:moveTo>
                <a:cubicBezTo>
                  <a:pt x="878" y="0"/>
                  <a:pt x="0" y="878"/>
                  <a:pt x="0" y="1960"/>
                </a:cubicBezTo>
                <a:cubicBezTo>
                  <a:pt x="0" y="3043"/>
                  <a:pt x="878" y="3921"/>
                  <a:pt x="1961" y="3921"/>
                </a:cubicBezTo>
                <a:cubicBezTo>
                  <a:pt x="3044" y="3921"/>
                  <a:pt x="3921" y="3043"/>
                  <a:pt x="3921" y="1960"/>
                </a:cubicBezTo>
                <a:cubicBezTo>
                  <a:pt x="3921" y="878"/>
                  <a:pt x="3044" y="0"/>
                  <a:pt x="1961" y="0"/>
                </a:cubicBez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685663">
              <a:buClrTx/>
            </a:pPr>
            <a:endParaRPr lang="en-US" sz="1350" kern="1200">
              <a:solidFill>
                <a:srgbClr val="7F7F7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2790">
            <a:extLst>
              <a:ext uri="{FF2B5EF4-FFF2-40B4-BE49-F238E27FC236}">
                <a16:creationId xmlns:a16="http://schemas.microsoft.com/office/drawing/2014/main" id="{2D119C67-2FAE-4FEE-B619-F213DF9EAE30}"/>
              </a:ext>
            </a:extLst>
          </p:cNvPr>
          <p:cNvSpPr>
            <a:spLocks noChangeAspect="1"/>
          </p:cNvSpPr>
          <p:nvPr/>
        </p:nvSpPr>
        <p:spPr>
          <a:xfrm>
            <a:off x="3950690" y="1673681"/>
            <a:ext cx="225108" cy="163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6" y="17550"/>
                </a:moveTo>
                <a:lnTo>
                  <a:pt x="10309" y="17550"/>
                </a:lnTo>
                <a:cubicBezTo>
                  <a:pt x="10580" y="17550"/>
                  <a:pt x="10800" y="17248"/>
                  <a:pt x="10800" y="16875"/>
                </a:cubicBezTo>
                <a:cubicBezTo>
                  <a:pt x="10800" y="16503"/>
                  <a:pt x="10580" y="16200"/>
                  <a:pt x="10309" y="16200"/>
                </a:cubicBezTo>
                <a:lnTo>
                  <a:pt x="3436" y="16200"/>
                </a:lnTo>
                <a:cubicBezTo>
                  <a:pt x="3166" y="16200"/>
                  <a:pt x="2945" y="16503"/>
                  <a:pt x="2945" y="16875"/>
                </a:cubicBezTo>
                <a:cubicBezTo>
                  <a:pt x="2945" y="17248"/>
                  <a:pt x="3166" y="17550"/>
                  <a:pt x="3436" y="17550"/>
                </a:cubicBezTo>
                <a:moveTo>
                  <a:pt x="3436" y="14850"/>
                </a:moveTo>
                <a:lnTo>
                  <a:pt x="12273" y="14850"/>
                </a:lnTo>
                <a:cubicBezTo>
                  <a:pt x="12544" y="14850"/>
                  <a:pt x="12764" y="14548"/>
                  <a:pt x="12764" y="14175"/>
                </a:cubicBezTo>
                <a:cubicBezTo>
                  <a:pt x="12764" y="13803"/>
                  <a:pt x="12544" y="13500"/>
                  <a:pt x="12273" y="13500"/>
                </a:cubicBezTo>
                <a:lnTo>
                  <a:pt x="3436" y="13500"/>
                </a:lnTo>
                <a:cubicBezTo>
                  <a:pt x="3166" y="13500"/>
                  <a:pt x="2945" y="13803"/>
                  <a:pt x="2945" y="14175"/>
                </a:cubicBezTo>
                <a:cubicBezTo>
                  <a:pt x="2945" y="14548"/>
                  <a:pt x="3166" y="14850"/>
                  <a:pt x="3436" y="14850"/>
                </a:cubicBezTo>
                <a:moveTo>
                  <a:pt x="20618" y="4050"/>
                </a:moveTo>
                <a:lnTo>
                  <a:pt x="982" y="4050"/>
                </a:lnTo>
                <a:lnTo>
                  <a:pt x="982" y="1350"/>
                </a:lnTo>
                <a:lnTo>
                  <a:pt x="20618" y="1350"/>
                </a:lnTo>
                <a:cubicBezTo>
                  <a:pt x="20618" y="1350"/>
                  <a:pt x="20618" y="4050"/>
                  <a:pt x="20618" y="4050"/>
                </a:cubicBezTo>
                <a:close/>
                <a:moveTo>
                  <a:pt x="20618" y="20250"/>
                </a:moveTo>
                <a:lnTo>
                  <a:pt x="982" y="20250"/>
                </a:lnTo>
                <a:lnTo>
                  <a:pt x="982" y="9450"/>
                </a:lnTo>
                <a:lnTo>
                  <a:pt x="20618" y="9450"/>
                </a:lnTo>
                <a:cubicBezTo>
                  <a:pt x="20618" y="9450"/>
                  <a:pt x="20618" y="20250"/>
                  <a:pt x="20618" y="2025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605"/>
                  <a:pt x="0" y="1350"/>
                </a:cubicBezTo>
                <a:lnTo>
                  <a:pt x="0" y="20250"/>
                </a:lnTo>
                <a:cubicBezTo>
                  <a:pt x="0" y="209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moveTo>
                  <a:pt x="16200" y="17550"/>
                </a:moveTo>
                <a:lnTo>
                  <a:pt x="18164" y="17550"/>
                </a:lnTo>
                <a:cubicBezTo>
                  <a:pt x="18434" y="17550"/>
                  <a:pt x="18655" y="17248"/>
                  <a:pt x="18655" y="16875"/>
                </a:cubicBezTo>
                <a:lnTo>
                  <a:pt x="18655" y="14175"/>
                </a:lnTo>
                <a:cubicBezTo>
                  <a:pt x="18655" y="13803"/>
                  <a:pt x="18434" y="13500"/>
                  <a:pt x="18164" y="13500"/>
                </a:cubicBezTo>
                <a:lnTo>
                  <a:pt x="16200" y="13500"/>
                </a:lnTo>
                <a:cubicBezTo>
                  <a:pt x="15929" y="13500"/>
                  <a:pt x="15709" y="13803"/>
                  <a:pt x="15709" y="14175"/>
                </a:cubicBezTo>
                <a:lnTo>
                  <a:pt x="15709" y="16875"/>
                </a:lnTo>
                <a:cubicBezTo>
                  <a:pt x="15709" y="17248"/>
                  <a:pt x="15929" y="17550"/>
                  <a:pt x="16200" y="1755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19" name="Shape 2816">
            <a:extLst>
              <a:ext uri="{FF2B5EF4-FFF2-40B4-BE49-F238E27FC236}">
                <a16:creationId xmlns:a16="http://schemas.microsoft.com/office/drawing/2014/main" id="{E762E289-70C9-4CC6-BFAD-1846BCF12BA6}"/>
              </a:ext>
            </a:extLst>
          </p:cNvPr>
          <p:cNvSpPr>
            <a:spLocks noChangeAspect="1"/>
          </p:cNvSpPr>
          <p:nvPr/>
        </p:nvSpPr>
        <p:spPr>
          <a:xfrm>
            <a:off x="5034705" y="1680334"/>
            <a:ext cx="225108" cy="225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8100"/>
                </a:moveTo>
                <a:lnTo>
                  <a:pt x="21596" y="18099"/>
                </a:lnTo>
                <a:lnTo>
                  <a:pt x="20614" y="5335"/>
                </a:lnTo>
                <a:lnTo>
                  <a:pt x="20605" y="5337"/>
                </a:lnTo>
                <a:cubicBezTo>
                  <a:pt x="20573" y="5097"/>
                  <a:pt x="20376" y="4909"/>
                  <a:pt x="20127" y="4909"/>
                </a:cubicBezTo>
                <a:lnTo>
                  <a:pt x="16691" y="4909"/>
                </a:lnTo>
                <a:lnTo>
                  <a:pt x="16691" y="3927"/>
                </a:lnTo>
                <a:cubicBezTo>
                  <a:pt x="16691" y="1758"/>
                  <a:pt x="14932" y="0"/>
                  <a:pt x="12764" y="0"/>
                </a:cubicBezTo>
                <a:cubicBezTo>
                  <a:pt x="11300" y="0"/>
                  <a:pt x="10025" y="803"/>
                  <a:pt x="9350" y="1991"/>
                </a:cubicBezTo>
                <a:cubicBezTo>
                  <a:pt x="9705" y="2027"/>
                  <a:pt x="10048" y="2105"/>
                  <a:pt x="10377" y="2214"/>
                </a:cubicBezTo>
                <a:cubicBezTo>
                  <a:pt x="10911" y="1470"/>
                  <a:pt x="11778" y="982"/>
                  <a:pt x="12764" y="982"/>
                </a:cubicBezTo>
                <a:cubicBezTo>
                  <a:pt x="14390" y="982"/>
                  <a:pt x="15709" y="2301"/>
                  <a:pt x="15709" y="3927"/>
                </a:cubicBezTo>
                <a:lnTo>
                  <a:pt x="15709" y="4909"/>
                </a:lnTo>
                <a:lnTo>
                  <a:pt x="13337" y="4909"/>
                </a:lnTo>
                <a:cubicBezTo>
                  <a:pt x="13474" y="5221"/>
                  <a:pt x="13581" y="5549"/>
                  <a:pt x="13651" y="5891"/>
                </a:cubicBezTo>
                <a:lnTo>
                  <a:pt x="15709" y="5891"/>
                </a:lnTo>
                <a:lnTo>
                  <a:pt x="15709" y="6873"/>
                </a:lnTo>
                <a:lnTo>
                  <a:pt x="16204" y="6873"/>
                </a:lnTo>
                <a:cubicBezTo>
                  <a:pt x="16375" y="6873"/>
                  <a:pt x="16537" y="6905"/>
                  <a:pt x="16691" y="6961"/>
                </a:cubicBezTo>
                <a:lnTo>
                  <a:pt x="16691" y="5891"/>
                </a:lnTo>
                <a:lnTo>
                  <a:pt x="19674" y="5891"/>
                </a:lnTo>
                <a:lnTo>
                  <a:pt x="20429" y="15709"/>
                </a:lnTo>
                <a:lnTo>
                  <a:pt x="18247" y="15709"/>
                </a:lnTo>
                <a:lnTo>
                  <a:pt x="18323" y="16691"/>
                </a:lnTo>
                <a:lnTo>
                  <a:pt x="20504" y="16691"/>
                </a:lnTo>
                <a:lnTo>
                  <a:pt x="20580" y="17673"/>
                </a:lnTo>
                <a:lnTo>
                  <a:pt x="18398" y="17673"/>
                </a:lnTo>
                <a:lnTo>
                  <a:pt x="18474" y="18655"/>
                </a:lnTo>
                <a:lnTo>
                  <a:pt x="21109" y="18655"/>
                </a:lnTo>
                <a:cubicBezTo>
                  <a:pt x="21380" y="18655"/>
                  <a:pt x="21600" y="18435"/>
                  <a:pt x="21600" y="18164"/>
                </a:cubicBezTo>
                <a:cubicBezTo>
                  <a:pt x="21600" y="18141"/>
                  <a:pt x="21590" y="18122"/>
                  <a:pt x="21587" y="18100"/>
                </a:cubicBezTo>
                <a:moveTo>
                  <a:pt x="1020" y="20618"/>
                </a:moveTo>
                <a:lnTo>
                  <a:pt x="1096" y="19636"/>
                </a:lnTo>
                <a:lnTo>
                  <a:pt x="16577" y="19636"/>
                </a:lnTo>
                <a:lnTo>
                  <a:pt x="16653" y="20618"/>
                </a:lnTo>
                <a:cubicBezTo>
                  <a:pt x="16653" y="20618"/>
                  <a:pt x="1020" y="20618"/>
                  <a:pt x="1020" y="20618"/>
                </a:cubicBezTo>
                <a:close/>
                <a:moveTo>
                  <a:pt x="1926" y="8836"/>
                </a:moveTo>
                <a:lnTo>
                  <a:pt x="4909" y="8836"/>
                </a:lnTo>
                <a:lnTo>
                  <a:pt x="4909" y="10936"/>
                </a:lnTo>
                <a:cubicBezTo>
                  <a:pt x="4617" y="11106"/>
                  <a:pt x="4418" y="11420"/>
                  <a:pt x="4418" y="11782"/>
                </a:cubicBezTo>
                <a:cubicBezTo>
                  <a:pt x="4418" y="12324"/>
                  <a:pt x="4858" y="12764"/>
                  <a:pt x="5400" y="12764"/>
                </a:cubicBezTo>
                <a:cubicBezTo>
                  <a:pt x="5942" y="12764"/>
                  <a:pt x="6382" y="12324"/>
                  <a:pt x="6382" y="11782"/>
                </a:cubicBezTo>
                <a:cubicBezTo>
                  <a:pt x="6382" y="11420"/>
                  <a:pt x="6183" y="11106"/>
                  <a:pt x="5891" y="10936"/>
                </a:cubicBezTo>
                <a:lnTo>
                  <a:pt x="5891" y="8836"/>
                </a:lnTo>
                <a:lnTo>
                  <a:pt x="11782" y="8836"/>
                </a:lnTo>
                <a:lnTo>
                  <a:pt x="11782" y="10936"/>
                </a:lnTo>
                <a:cubicBezTo>
                  <a:pt x="11489" y="11106"/>
                  <a:pt x="11291" y="11420"/>
                  <a:pt x="11291" y="11782"/>
                </a:cubicBezTo>
                <a:cubicBezTo>
                  <a:pt x="11291" y="12324"/>
                  <a:pt x="11731" y="12764"/>
                  <a:pt x="12273" y="12764"/>
                </a:cubicBezTo>
                <a:cubicBezTo>
                  <a:pt x="12815" y="12764"/>
                  <a:pt x="13255" y="12324"/>
                  <a:pt x="13255" y="11782"/>
                </a:cubicBezTo>
                <a:cubicBezTo>
                  <a:pt x="13255" y="11420"/>
                  <a:pt x="13056" y="11106"/>
                  <a:pt x="12764" y="10936"/>
                </a:cubicBezTo>
                <a:lnTo>
                  <a:pt x="12764" y="8836"/>
                </a:lnTo>
                <a:lnTo>
                  <a:pt x="15746" y="8836"/>
                </a:lnTo>
                <a:lnTo>
                  <a:pt x="16502" y="18655"/>
                </a:lnTo>
                <a:lnTo>
                  <a:pt x="1172" y="18655"/>
                </a:lnTo>
                <a:cubicBezTo>
                  <a:pt x="1172" y="18655"/>
                  <a:pt x="1926" y="8836"/>
                  <a:pt x="1926" y="8836"/>
                </a:cubicBezTo>
                <a:close/>
                <a:moveTo>
                  <a:pt x="5891" y="6873"/>
                </a:moveTo>
                <a:cubicBezTo>
                  <a:pt x="5891" y="5246"/>
                  <a:pt x="7210" y="3927"/>
                  <a:pt x="8836" y="3927"/>
                </a:cubicBezTo>
                <a:cubicBezTo>
                  <a:pt x="10463" y="3927"/>
                  <a:pt x="11782" y="5246"/>
                  <a:pt x="11782" y="6873"/>
                </a:cubicBezTo>
                <a:lnTo>
                  <a:pt x="11782" y="7855"/>
                </a:lnTo>
                <a:lnTo>
                  <a:pt x="5891" y="7855"/>
                </a:lnTo>
                <a:cubicBezTo>
                  <a:pt x="5891" y="7855"/>
                  <a:pt x="5891" y="6873"/>
                  <a:pt x="5891" y="6873"/>
                </a:cubicBezTo>
                <a:close/>
                <a:moveTo>
                  <a:pt x="17668" y="21044"/>
                </a:moveTo>
                <a:lnTo>
                  <a:pt x="16687" y="8281"/>
                </a:lnTo>
                <a:lnTo>
                  <a:pt x="16678" y="8282"/>
                </a:lnTo>
                <a:cubicBezTo>
                  <a:pt x="16646" y="8043"/>
                  <a:pt x="16448" y="7855"/>
                  <a:pt x="16200" y="7855"/>
                </a:cubicBezTo>
                <a:lnTo>
                  <a:pt x="12764" y="7855"/>
                </a:lnTo>
                <a:lnTo>
                  <a:pt x="12764" y="6873"/>
                </a:lnTo>
                <a:cubicBezTo>
                  <a:pt x="12764" y="4704"/>
                  <a:pt x="11005" y="2945"/>
                  <a:pt x="8836" y="2945"/>
                </a:cubicBezTo>
                <a:cubicBezTo>
                  <a:pt x="6668" y="2945"/>
                  <a:pt x="4909" y="4704"/>
                  <a:pt x="4909" y="6873"/>
                </a:cubicBezTo>
                <a:lnTo>
                  <a:pt x="4909" y="7855"/>
                </a:lnTo>
                <a:lnTo>
                  <a:pt x="1473" y="7855"/>
                </a:lnTo>
                <a:cubicBezTo>
                  <a:pt x="1224" y="7855"/>
                  <a:pt x="1027" y="8043"/>
                  <a:pt x="995" y="8282"/>
                </a:cubicBezTo>
                <a:lnTo>
                  <a:pt x="986" y="8281"/>
                </a:lnTo>
                <a:lnTo>
                  <a:pt x="4" y="21044"/>
                </a:lnTo>
                <a:lnTo>
                  <a:pt x="13" y="21045"/>
                </a:lnTo>
                <a:cubicBezTo>
                  <a:pt x="10" y="21067"/>
                  <a:pt x="0" y="21087"/>
                  <a:pt x="0" y="21109"/>
                </a:cubicBezTo>
                <a:cubicBezTo>
                  <a:pt x="0" y="21381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1"/>
                  <a:pt x="17673" y="21109"/>
                </a:cubicBezTo>
                <a:cubicBezTo>
                  <a:pt x="17673" y="21087"/>
                  <a:pt x="17663" y="21067"/>
                  <a:pt x="17660" y="21045"/>
                </a:cubicBezTo>
                <a:cubicBezTo>
                  <a:pt x="17660" y="21045"/>
                  <a:pt x="17668" y="21044"/>
                  <a:pt x="17668" y="2104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0" name="Shape 2840">
            <a:extLst>
              <a:ext uri="{FF2B5EF4-FFF2-40B4-BE49-F238E27FC236}">
                <a16:creationId xmlns:a16="http://schemas.microsoft.com/office/drawing/2014/main" id="{14036FB2-92DB-4476-BCBA-A668CB694DA9}"/>
              </a:ext>
            </a:extLst>
          </p:cNvPr>
          <p:cNvSpPr>
            <a:spLocks noChangeAspect="1"/>
          </p:cNvSpPr>
          <p:nvPr/>
        </p:nvSpPr>
        <p:spPr>
          <a:xfrm>
            <a:off x="5304788" y="2704838"/>
            <a:ext cx="225108" cy="204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1" name="Shape 2844">
            <a:extLst>
              <a:ext uri="{FF2B5EF4-FFF2-40B4-BE49-F238E27FC236}">
                <a16:creationId xmlns:a16="http://schemas.microsoft.com/office/drawing/2014/main" id="{D15D476A-A755-4867-B55A-F21E65926E79}"/>
              </a:ext>
            </a:extLst>
          </p:cNvPr>
          <p:cNvSpPr>
            <a:spLocks noChangeAspect="1"/>
          </p:cNvSpPr>
          <p:nvPr/>
        </p:nvSpPr>
        <p:spPr>
          <a:xfrm>
            <a:off x="4383780" y="2330865"/>
            <a:ext cx="376440" cy="376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982"/>
                </a:moveTo>
                <a:cubicBezTo>
                  <a:pt x="14012" y="982"/>
                  <a:pt x="16860" y="2526"/>
                  <a:pt x="18652" y="4909"/>
                </a:cubicBezTo>
                <a:lnTo>
                  <a:pt x="14727" y="4909"/>
                </a:lnTo>
                <a:cubicBezTo>
                  <a:pt x="14456" y="4909"/>
                  <a:pt x="14236" y="5129"/>
                  <a:pt x="14236" y="5400"/>
                </a:cubicBezTo>
                <a:cubicBezTo>
                  <a:pt x="14236" y="5672"/>
                  <a:pt x="14456" y="5891"/>
                  <a:pt x="14727" y="5891"/>
                </a:cubicBezTo>
                <a:lnTo>
                  <a:pt x="19636" y="5891"/>
                </a:lnTo>
                <a:cubicBezTo>
                  <a:pt x="19907" y="5891"/>
                  <a:pt x="20127" y="5672"/>
                  <a:pt x="20127" y="5400"/>
                </a:cubicBezTo>
                <a:lnTo>
                  <a:pt x="20127" y="491"/>
                </a:lnTo>
                <a:cubicBezTo>
                  <a:pt x="20127" y="220"/>
                  <a:pt x="19907" y="0"/>
                  <a:pt x="19636" y="0"/>
                </a:cubicBezTo>
                <a:cubicBezTo>
                  <a:pt x="19366" y="0"/>
                  <a:pt x="19145" y="220"/>
                  <a:pt x="19145" y="491"/>
                </a:cubicBezTo>
                <a:lnTo>
                  <a:pt x="19145" y="3962"/>
                </a:lnTo>
                <a:cubicBezTo>
                  <a:pt x="17166" y="1546"/>
                  <a:pt x="14167" y="0"/>
                  <a:pt x="10800" y="0"/>
                </a:cubicBezTo>
                <a:cubicBezTo>
                  <a:pt x="4836" y="0"/>
                  <a:pt x="0" y="4836"/>
                  <a:pt x="0" y="10800"/>
                </a:cubicBezTo>
                <a:cubicBezTo>
                  <a:pt x="0" y="11071"/>
                  <a:pt x="220" y="11291"/>
                  <a:pt x="491" y="11291"/>
                </a:cubicBezTo>
                <a:cubicBezTo>
                  <a:pt x="762" y="11291"/>
                  <a:pt x="982" y="11071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moveTo>
                  <a:pt x="21109" y="10309"/>
                </a:moveTo>
                <a:cubicBezTo>
                  <a:pt x="20838" y="10309"/>
                  <a:pt x="20618" y="10529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7588" y="20618"/>
                  <a:pt x="4740" y="19075"/>
                  <a:pt x="2948" y="16691"/>
                </a:cubicBezTo>
                <a:lnTo>
                  <a:pt x="6873" y="16691"/>
                </a:lnTo>
                <a:cubicBezTo>
                  <a:pt x="7144" y="16691"/>
                  <a:pt x="7364" y="16471"/>
                  <a:pt x="7364" y="16200"/>
                </a:cubicBezTo>
                <a:cubicBezTo>
                  <a:pt x="7364" y="15929"/>
                  <a:pt x="7144" y="15709"/>
                  <a:pt x="6873" y="15709"/>
                </a:cubicBezTo>
                <a:lnTo>
                  <a:pt x="1964" y="15709"/>
                </a:lnTo>
                <a:cubicBezTo>
                  <a:pt x="1693" y="15709"/>
                  <a:pt x="1473" y="15929"/>
                  <a:pt x="1473" y="16200"/>
                </a:cubicBezTo>
                <a:lnTo>
                  <a:pt x="1473" y="21109"/>
                </a:lnTo>
                <a:cubicBezTo>
                  <a:pt x="1473" y="21380"/>
                  <a:pt x="1693" y="21600"/>
                  <a:pt x="1964" y="21600"/>
                </a:cubicBezTo>
                <a:cubicBezTo>
                  <a:pt x="2234" y="21600"/>
                  <a:pt x="2455" y="21380"/>
                  <a:pt x="2455" y="21109"/>
                </a:cubicBezTo>
                <a:lnTo>
                  <a:pt x="2455" y="17639"/>
                </a:lnTo>
                <a:cubicBezTo>
                  <a:pt x="4434" y="20054"/>
                  <a:pt x="7433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10529"/>
                  <a:pt x="21380" y="10309"/>
                  <a:pt x="21109" y="1030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2" name="Shape 2542">
            <a:extLst>
              <a:ext uri="{FF2B5EF4-FFF2-40B4-BE49-F238E27FC236}">
                <a16:creationId xmlns:a16="http://schemas.microsoft.com/office/drawing/2014/main" id="{349E1679-D4CB-4A3F-88C2-2E4A1A6742B9}"/>
              </a:ext>
            </a:extLst>
          </p:cNvPr>
          <p:cNvSpPr>
            <a:spLocks noChangeAspect="1"/>
          </p:cNvSpPr>
          <p:nvPr/>
        </p:nvSpPr>
        <p:spPr>
          <a:xfrm>
            <a:off x="4459446" y="3283329"/>
            <a:ext cx="225108" cy="225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4909"/>
                </a:moveTo>
                <a:lnTo>
                  <a:pt x="19636" y="4909"/>
                </a:lnTo>
                <a:lnTo>
                  <a:pt x="19636" y="3927"/>
                </a:lnTo>
                <a:lnTo>
                  <a:pt x="18655" y="3927"/>
                </a:lnTo>
                <a:cubicBezTo>
                  <a:pt x="18655" y="3927"/>
                  <a:pt x="18655" y="4909"/>
                  <a:pt x="18655" y="4909"/>
                </a:cubicBezTo>
                <a:close/>
                <a:moveTo>
                  <a:pt x="19636" y="12764"/>
                </a:moveTo>
                <a:lnTo>
                  <a:pt x="18655" y="12764"/>
                </a:lnTo>
                <a:lnTo>
                  <a:pt x="18655" y="13745"/>
                </a:lnTo>
                <a:lnTo>
                  <a:pt x="19636" y="13745"/>
                </a:lnTo>
                <a:cubicBezTo>
                  <a:pt x="19636" y="13745"/>
                  <a:pt x="19636" y="12764"/>
                  <a:pt x="19636" y="12764"/>
                </a:cubicBezTo>
                <a:close/>
                <a:moveTo>
                  <a:pt x="18655" y="2945"/>
                </a:moveTo>
                <a:lnTo>
                  <a:pt x="19636" y="2945"/>
                </a:lnTo>
                <a:lnTo>
                  <a:pt x="19636" y="1964"/>
                </a:lnTo>
                <a:lnTo>
                  <a:pt x="18655" y="1964"/>
                </a:lnTo>
                <a:cubicBezTo>
                  <a:pt x="18655" y="1964"/>
                  <a:pt x="18655" y="2945"/>
                  <a:pt x="18655" y="2945"/>
                </a:cubicBezTo>
                <a:close/>
                <a:moveTo>
                  <a:pt x="20618" y="10309"/>
                </a:moveTo>
                <a:lnTo>
                  <a:pt x="17673" y="10309"/>
                </a:lnTo>
                <a:lnTo>
                  <a:pt x="17673" y="982"/>
                </a:ln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0309"/>
                  <a:pt x="20618" y="10309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7673" y="20618"/>
                </a:lnTo>
                <a:lnTo>
                  <a:pt x="17673" y="11291"/>
                </a:lnTo>
                <a:lnTo>
                  <a:pt x="20618" y="11291"/>
                </a:lnTo>
                <a:cubicBezTo>
                  <a:pt x="20618" y="11291"/>
                  <a:pt x="20618" y="19636"/>
                  <a:pt x="20618" y="19636"/>
                </a:cubicBezTo>
                <a:close/>
                <a:moveTo>
                  <a:pt x="16691" y="10309"/>
                </a:moveTo>
                <a:lnTo>
                  <a:pt x="4909" y="10309"/>
                </a:lnTo>
                <a:lnTo>
                  <a:pt x="4909" y="982"/>
                </a:lnTo>
                <a:lnTo>
                  <a:pt x="16691" y="982"/>
                </a:lnTo>
                <a:cubicBezTo>
                  <a:pt x="16691" y="982"/>
                  <a:pt x="16691" y="10309"/>
                  <a:pt x="16691" y="10309"/>
                </a:cubicBezTo>
                <a:close/>
                <a:moveTo>
                  <a:pt x="16691" y="20618"/>
                </a:moveTo>
                <a:lnTo>
                  <a:pt x="4909" y="20618"/>
                </a:lnTo>
                <a:lnTo>
                  <a:pt x="4909" y="11291"/>
                </a:lnTo>
                <a:lnTo>
                  <a:pt x="16691" y="11291"/>
                </a:lnTo>
                <a:cubicBezTo>
                  <a:pt x="16691" y="11291"/>
                  <a:pt x="16691" y="20618"/>
                  <a:pt x="16691" y="20618"/>
                </a:cubicBezTo>
                <a:close/>
                <a:moveTo>
                  <a:pt x="3927" y="10309"/>
                </a:moveTo>
                <a:lnTo>
                  <a:pt x="982" y="10309"/>
                </a:ln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3927" y="982"/>
                </a:lnTo>
                <a:cubicBezTo>
                  <a:pt x="3927" y="982"/>
                  <a:pt x="3927" y="10309"/>
                  <a:pt x="3927" y="10309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11291"/>
                </a:lnTo>
                <a:lnTo>
                  <a:pt x="3927" y="11291"/>
                </a:lnTo>
                <a:cubicBezTo>
                  <a:pt x="3927" y="11291"/>
                  <a:pt x="3927" y="20618"/>
                  <a:pt x="3927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9636" y="14727"/>
                </a:moveTo>
                <a:lnTo>
                  <a:pt x="18655" y="14727"/>
                </a:lnTo>
                <a:lnTo>
                  <a:pt x="18655" y="15709"/>
                </a:lnTo>
                <a:lnTo>
                  <a:pt x="19636" y="15709"/>
                </a:lnTo>
                <a:cubicBezTo>
                  <a:pt x="19636" y="15709"/>
                  <a:pt x="19636" y="14727"/>
                  <a:pt x="19636" y="14727"/>
                </a:cubicBezTo>
                <a:close/>
                <a:moveTo>
                  <a:pt x="18655" y="6873"/>
                </a:moveTo>
                <a:lnTo>
                  <a:pt x="19636" y="6873"/>
                </a:lnTo>
                <a:lnTo>
                  <a:pt x="19636" y="5891"/>
                </a:lnTo>
                <a:lnTo>
                  <a:pt x="18655" y="5891"/>
                </a:lnTo>
                <a:cubicBezTo>
                  <a:pt x="18655" y="5891"/>
                  <a:pt x="18655" y="6873"/>
                  <a:pt x="18655" y="6873"/>
                </a:cubicBezTo>
                <a:close/>
                <a:moveTo>
                  <a:pt x="18655" y="8836"/>
                </a:moveTo>
                <a:lnTo>
                  <a:pt x="19636" y="8836"/>
                </a:lnTo>
                <a:lnTo>
                  <a:pt x="19636" y="7855"/>
                </a:lnTo>
                <a:lnTo>
                  <a:pt x="18655" y="7855"/>
                </a:lnTo>
                <a:cubicBezTo>
                  <a:pt x="18655" y="7855"/>
                  <a:pt x="18655" y="8836"/>
                  <a:pt x="18655" y="8836"/>
                </a:cubicBezTo>
                <a:close/>
                <a:moveTo>
                  <a:pt x="19636" y="16691"/>
                </a:moveTo>
                <a:lnTo>
                  <a:pt x="18655" y="16691"/>
                </a:lnTo>
                <a:lnTo>
                  <a:pt x="18655" y="17673"/>
                </a:lnTo>
                <a:lnTo>
                  <a:pt x="19636" y="17673"/>
                </a:lnTo>
                <a:cubicBezTo>
                  <a:pt x="19636" y="17673"/>
                  <a:pt x="19636" y="16691"/>
                  <a:pt x="19636" y="16691"/>
                </a:cubicBezTo>
                <a:close/>
                <a:moveTo>
                  <a:pt x="19636" y="18655"/>
                </a:moveTo>
                <a:lnTo>
                  <a:pt x="18655" y="18655"/>
                </a:lnTo>
                <a:lnTo>
                  <a:pt x="18655" y="19636"/>
                </a:lnTo>
                <a:lnTo>
                  <a:pt x="19636" y="19636"/>
                </a:lnTo>
                <a:cubicBezTo>
                  <a:pt x="19636" y="19636"/>
                  <a:pt x="19636" y="18655"/>
                  <a:pt x="19636" y="18655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2945"/>
                </a:moveTo>
                <a:lnTo>
                  <a:pt x="2945" y="2945"/>
                </a:lnTo>
                <a:lnTo>
                  <a:pt x="2945" y="1964"/>
                </a:lnTo>
                <a:lnTo>
                  <a:pt x="1964" y="1964"/>
                </a:lnTo>
                <a:cubicBezTo>
                  <a:pt x="1964" y="1964"/>
                  <a:pt x="1964" y="2945"/>
                  <a:pt x="1964" y="2945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2764"/>
                </a:moveTo>
                <a:lnTo>
                  <a:pt x="1964" y="12764"/>
                </a:lnTo>
                <a:lnTo>
                  <a:pt x="1964" y="13745"/>
                </a:lnTo>
                <a:lnTo>
                  <a:pt x="2945" y="13745"/>
                </a:lnTo>
                <a:cubicBezTo>
                  <a:pt x="2945" y="13745"/>
                  <a:pt x="2945" y="12764"/>
                  <a:pt x="2945" y="12764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1964" y="4909"/>
                </a:moveTo>
                <a:lnTo>
                  <a:pt x="2945" y="4909"/>
                </a:lnTo>
                <a:lnTo>
                  <a:pt x="2945" y="3927"/>
                </a:lnTo>
                <a:lnTo>
                  <a:pt x="1964" y="3927"/>
                </a:lnTo>
                <a:cubicBezTo>
                  <a:pt x="1964" y="3927"/>
                  <a:pt x="1964" y="4909"/>
                  <a:pt x="1964" y="4909"/>
                </a:cubicBezTo>
                <a:close/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3" name="Shape 2566">
            <a:extLst>
              <a:ext uri="{FF2B5EF4-FFF2-40B4-BE49-F238E27FC236}">
                <a16:creationId xmlns:a16="http://schemas.microsoft.com/office/drawing/2014/main" id="{687E7C36-5DA9-45AB-ACF7-628CC0185BD1}"/>
              </a:ext>
            </a:extLst>
          </p:cNvPr>
          <p:cNvSpPr>
            <a:spLocks noChangeAspect="1"/>
          </p:cNvSpPr>
          <p:nvPr/>
        </p:nvSpPr>
        <p:spPr>
          <a:xfrm>
            <a:off x="3544184" y="2707305"/>
            <a:ext cx="225108" cy="184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2000"/>
                </a:moveTo>
                <a:cubicBezTo>
                  <a:pt x="6653" y="12000"/>
                  <a:pt x="6873" y="12268"/>
                  <a:pt x="6873" y="12599"/>
                </a:cubicBezTo>
                <a:cubicBezTo>
                  <a:pt x="6873" y="12931"/>
                  <a:pt x="6653" y="13199"/>
                  <a:pt x="6382" y="13199"/>
                </a:cubicBezTo>
                <a:cubicBezTo>
                  <a:pt x="6111" y="13199"/>
                  <a:pt x="5891" y="12931"/>
                  <a:pt x="5891" y="12599"/>
                </a:cubicBezTo>
                <a:cubicBezTo>
                  <a:pt x="5891" y="12268"/>
                  <a:pt x="6111" y="12000"/>
                  <a:pt x="6382" y="12000"/>
                </a:cubicBezTo>
                <a:moveTo>
                  <a:pt x="6382" y="14399"/>
                </a:moveTo>
                <a:cubicBezTo>
                  <a:pt x="7195" y="14399"/>
                  <a:pt x="7855" y="13594"/>
                  <a:pt x="7855" y="12599"/>
                </a:cubicBezTo>
                <a:cubicBezTo>
                  <a:pt x="7855" y="11606"/>
                  <a:pt x="7195" y="10800"/>
                  <a:pt x="6382" y="10800"/>
                </a:cubicBezTo>
                <a:cubicBezTo>
                  <a:pt x="5568" y="10800"/>
                  <a:pt x="4909" y="11606"/>
                  <a:pt x="4909" y="12599"/>
                </a:cubicBezTo>
                <a:cubicBezTo>
                  <a:pt x="4909" y="13594"/>
                  <a:pt x="5568" y="14399"/>
                  <a:pt x="6382" y="14399"/>
                </a:cubicBezTo>
                <a:moveTo>
                  <a:pt x="20618" y="3600"/>
                </a:moveTo>
                <a:lnTo>
                  <a:pt x="982" y="36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3600"/>
                  <a:pt x="20618" y="3600"/>
                </a:cubicBezTo>
                <a:close/>
                <a:moveTo>
                  <a:pt x="18655" y="20399"/>
                </a:moveTo>
                <a:lnTo>
                  <a:pt x="2945" y="20399"/>
                </a:lnTo>
                <a:lnTo>
                  <a:pt x="2945" y="4800"/>
                </a:lnTo>
                <a:lnTo>
                  <a:pt x="18655" y="4800"/>
                </a:lnTo>
                <a:cubicBezTo>
                  <a:pt x="18655" y="4800"/>
                  <a:pt x="18655" y="20399"/>
                  <a:pt x="18655" y="2039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3600"/>
                </a:lnTo>
                <a:cubicBezTo>
                  <a:pt x="0" y="4263"/>
                  <a:pt x="440" y="4800"/>
                  <a:pt x="982" y="4800"/>
                </a:cubicBezTo>
                <a:lnTo>
                  <a:pt x="1964" y="4800"/>
                </a:lnTo>
                <a:lnTo>
                  <a:pt x="1964" y="20399"/>
                </a:lnTo>
                <a:cubicBezTo>
                  <a:pt x="1964" y="21062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062"/>
                  <a:pt x="19636" y="20399"/>
                </a:cubicBezTo>
                <a:lnTo>
                  <a:pt x="19636" y="4800"/>
                </a:lnTo>
                <a:lnTo>
                  <a:pt x="20618" y="4800"/>
                </a:lnTo>
                <a:cubicBezTo>
                  <a:pt x="21160" y="4800"/>
                  <a:pt x="21600" y="4263"/>
                  <a:pt x="21600" y="36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10800" y="12000"/>
                </a:moveTo>
                <a:cubicBezTo>
                  <a:pt x="11071" y="12000"/>
                  <a:pt x="11291" y="12268"/>
                  <a:pt x="11291" y="12599"/>
                </a:cubicBezTo>
                <a:cubicBezTo>
                  <a:pt x="11291" y="12931"/>
                  <a:pt x="11071" y="13199"/>
                  <a:pt x="10800" y="13199"/>
                </a:cubicBezTo>
                <a:cubicBezTo>
                  <a:pt x="10529" y="13199"/>
                  <a:pt x="10309" y="12931"/>
                  <a:pt x="10309" y="12599"/>
                </a:cubicBezTo>
                <a:cubicBezTo>
                  <a:pt x="10309" y="12268"/>
                  <a:pt x="10529" y="12000"/>
                  <a:pt x="10800" y="12000"/>
                </a:cubicBezTo>
                <a:moveTo>
                  <a:pt x="10800" y="14399"/>
                </a:moveTo>
                <a:cubicBezTo>
                  <a:pt x="11614" y="14399"/>
                  <a:pt x="12273" y="13594"/>
                  <a:pt x="12273" y="12599"/>
                </a:cubicBezTo>
                <a:cubicBezTo>
                  <a:pt x="12273" y="11606"/>
                  <a:pt x="11614" y="10800"/>
                  <a:pt x="10800" y="10800"/>
                </a:cubicBezTo>
                <a:cubicBezTo>
                  <a:pt x="9986" y="10800"/>
                  <a:pt x="9327" y="11606"/>
                  <a:pt x="9327" y="12599"/>
                </a:cubicBezTo>
                <a:cubicBezTo>
                  <a:pt x="9327" y="13594"/>
                  <a:pt x="9986" y="14399"/>
                  <a:pt x="10800" y="14399"/>
                </a:cubicBezTo>
                <a:moveTo>
                  <a:pt x="15218" y="12000"/>
                </a:moveTo>
                <a:cubicBezTo>
                  <a:pt x="15489" y="12000"/>
                  <a:pt x="15709" y="12268"/>
                  <a:pt x="15709" y="12599"/>
                </a:cubicBezTo>
                <a:cubicBezTo>
                  <a:pt x="15709" y="12931"/>
                  <a:pt x="15489" y="13199"/>
                  <a:pt x="15218" y="13199"/>
                </a:cubicBezTo>
                <a:cubicBezTo>
                  <a:pt x="14947" y="13199"/>
                  <a:pt x="14727" y="12931"/>
                  <a:pt x="14727" y="12599"/>
                </a:cubicBezTo>
                <a:cubicBezTo>
                  <a:pt x="14727" y="12268"/>
                  <a:pt x="14947" y="12000"/>
                  <a:pt x="15218" y="12000"/>
                </a:cubicBezTo>
                <a:moveTo>
                  <a:pt x="15218" y="14399"/>
                </a:moveTo>
                <a:cubicBezTo>
                  <a:pt x="16032" y="14399"/>
                  <a:pt x="16691" y="13594"/>
                  <a:pt x="16691" y="12599"/>
                </a:cubicBezTo>
                <a:cubicBezTo>
                  <a:pt x="16691" y="11606"/>
                  <a:pt x="16032" y="10800"/>
                  <a:pt x="15218" y="10800"/>
                </a:cubicBezTo>
                <a:cubicBezTo>
                  <a:pt x="14405" y="10800"/>
                  <a:pt x="13745" y="11606"/>
                  <a:pt x="13745" y="12599"/>
                </a:cubicBezTo>
                <a:cubicBezTo>
                  <a:pt x="13745" y="13594"/>
                  <a:pt x="14405" y="14399"/>
                  <a:pt x="15218" y="1439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buClrTx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kern="12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A0837279-1B61-490B-9749-E813C8FEF5C1}"/>
              </a:ext>
            </a:extLst>
          </p:cNvPr>
          <p:cNvSpPr txBox="1">
            <a:spLocks/>
          </p:cNvSpPr>
          <p:nvPr/>
        </p:nvSpPr>
        <p:spPr>
          <a:xfrm>
            <a:off x="3769292" y="4411526"/>
            <a:ext cx="1630611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encarecen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abaratan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5" name="TextBox 67">
            <a:extLst>
              <a:ext uri="{FF2B5EF4-FFF2-40B4-BE49-F238E27FC236}">
                <a16:creationId xmlns:a16="http://schemas.microsoft.com/office/drawing/2014/main" id="{52A08B36-79BE-4BA8-BAF1-36F849317F35}"/>
              </a:ext>
            </a:extLst>
          </p:cNvPr>
          <p:cNvSpPr txBox="1"/>
          <p:nvPr/>
        </p:nvSpPr>
        <p:spPr>
          <a:xfrm>
            <a:off x="4031338" y="4124253"/>
            <a:ext cx="110652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Importaciones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D270737-818E-4B7A-8858-8E25C097941C}"/>
              </a:ext>
            </a:extLst>
          </p:cNvPr>
          <p:cNvSpPr txBox="1">
            <a:spLocks/>
          </p:cNvSpPr>
          <p:nvPr/>
        </p:nvSpPr>
        <p:spPr>
          <a:xfrm>
            <a:off x="6183656" y="2938608"/>
            <a:ext cx="2012045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venden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más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baratos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venden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menos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0B76B449-4EDF-41BB-95AA-C7984E29EF3D}"/>
              </a:ext>
            </a:extLst>
          </p:cNvPr>
          <p:cNvSpPr txBox="1"/>
          <p:nvPr/>
        </p:nvSpPr>
        <p:spPr>
          <a:xfrm>
            <a:off x="6183656" y="2651334"/>
            <a:ext cx="1085682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Exportaciones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D3C84342-AE8D-4983-8AEB-BA6A42CCB26F}"/>
              </a:ext>
            </a:extLst>
          </p:cNvPr>
          <p:cNvSpPr txBox="1">
            <a:spLocks/>
          </p:cNvSpPr>
          <p:nvPr/>
        </p:nvSpPr>
        <p:spPr>
          <a:xfrm>
            <a:off x="5869948" y="1385039"/>
            <a:ext cx="2012045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Más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competitivo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competitivo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9" name="TextBox 67">
            <a:extLst>
              <a:ext uri="{FF2B5EF4-FFF2-40B4-BE49-F238E27FC236}">
                <a16:creationId xmlns:a16="http://schemas.microsoft.com/office/drawing/2014/main" id="{DD4C4008-6261-4EED-B7DE-D702DA2F7BED}"/>
              </a:ext>
            </a:extLst>
          </p:cNvPr>
          <p:cNvSpPr txBox="1"/>
          <p:nvPr/>
        </p:nvSpPr>
        <p:spPr>
          <a:xfrm>
            <a:off x="5802222" y="1101320"/>
            <a:ext cx="167321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Comercio Internacional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D10BAE8-F623-4587-BB8A-6BC78191DCBF}"/>
              </a:ext>
            </a:extLst>
          </p:cNvPr>
          <p:cNvSpPr txBox="1">
            <a:spLocks/>
          </p:cNvSpPr>
          <p:nvPr/>
        </p:nvSpPr>
        <p:spPr>
          <a:xfrm>
            <a:off x="1262007" y="1400824"/>
            <a:ext cx="2013025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incrementa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deuda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externa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moneda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nacional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31" name="TextBox 67">
            <a:extLst>
              <a:ext uri="{FF2B5EF4-FFF2-40B4-BE49-F238E27FC236}">
                <a16:creationId xmlns:a16="http://schemas.microsoft.com/office/drawing/2014/main" id="{397FD1ED-594A-48A2-8F2A-4EC33750BED6}"/>
              </a:ext>
            </a:extLst>
          </p:cNvPr>
          <p:cNvSpPr txBox="1"/>
          <p:nvPr/>
        </p:nvSpPr>
        <p:spPr>
          <a:xfrm>
            <a:off x="2179239" y="1101320"/>
            <a:ext cx="112377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Deuda Externa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4EDBDC7A-BC28-46B4-9999-4963510C84D8}"/>
              </a:ext>
            </a:extLst>
          </p:cNvPr>
          <p:cNvSpPr txBox="1">
            <a:spLocks/>
          </p:cNvSpPr>
          <p:nvPr/>
        </p:nvSpPr>
        <p:spPr>
          <a:xfrm>
            <a:off x="820271" y="2938608"/>
            <a:ext cx="2142237" cy="444674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incrementan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costos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Revaluación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Disminuyen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costos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3" name="TextBox 67">
            <a:extLst>
              <a:ext uri="{FF2B5EF4-FFF2-40B4-BE49-F238E27FC236}">
                <a16:creationId xmlns:a16="http://schemas.microsoft.com/office/drawing/2014/main" id="{379CBC2E-E398-455B-A903-44C714B09332}"/>
              </a:ext>
            </a:extLst>
          </p:cNvPr>
          <p:cNvSpPr txBox="1"/>
          <p:nvPr/>
        </p:nvSpPr>
        <p:spPr>
          <a:xfrm>
            <a:off x="2222433" y="2651334"/>
            <a:ext cx="740074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Inflación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34" name="Shape 146">
            <a:extLst>
              <a:ext uri="{FF2B5EF4-FFF2-40B4-BE49-F238E27FC236}">
                <a16:creationId xmlns:a16="http://schemas.microsoft.com/office/drawing/2014/main" id="{248E0B7F-A28C-4E6D-A276-91EE2CB82F52}"/>
              </a:ext>
            </a:extLst>
          </p:cNvPr>
          <p:cNvSpPr txBox="1">
            <a:spLocks/>
          </p:cNvSpPr>
          <p:nvPr/>
        </p:nvSpPr>
        <p:spPr>
          <a:xfrm>
            <a:off x="1506736" y="18017"/>
            <a:ext cx="6474759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s-MX" sz="2800" b="1" dirty="0">
                <a:solidFill>
                  <a:srgbClr val="FF8700"/>
                </a:solidFill>
              </a:rPr>
              <a:t>El tipo de cambio impacta a las economías en sus relaciones con el mercado global</a:t>
            </a:r>
          </a:p>
        </p:txBody>
      </p:sp>
    </p:spTree>
    <p:extLst>
      <p:ext uri="{BB962C8B-B14F-4D97-AF65-F5344CB8AC3E}">
        <p14:creationId xmlns:p14="http://schemas.microsoft.com/office/powerpoint/2010/main" val="4173881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80" y="1667435"/>
            <a:ext cx="5049596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❹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s-MX" sz="6000" b="1" dirty="0"/>
              <a:t>C</a:t>
            </a:r>
            <a:r>
              <a:rPr lang="en" sz="6000" b="1" dirty="0"/>
              <a:t>osto del Dinero </a:t>
            </a:r>
            <a:br>
              <a:rPr lang="en" sz="6000" b="1" dirty="0"/>
            </a:br>
            <a:r>
              <a:rPr lang="en" b="1" dirty="0"/>
              <a:t>Tasa de interés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precio del dinero.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el costo de financiación de las empresas.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10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/>
        </p:nvSpPr>
        <p:spPr>
          <a:xfrm>
            <a:off x="49321" y="309244"/>
            <a:ext cx="6313394" cy="4834256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222222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Shape 298"/>
          <p:cNvSpPr txBox="1">
            <a:spLocks noGrp="1"/>
          </p:cNvSpPr>
          <p:nvPr>
            <p:ph type="sldNum" idx="12"/>
          </p:nvPr>
        </p:nvSpPr>
        <p:spPr>
          <a:xfrm>
            <a:off x="0" y="1"/>
            <a:ext cx="594900" cy="3092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 dirty="0"/>
          </a:p>
        </p:txBody>
      </p:sp>
      <p:sp>
        <p:nvSpPr>
          <p:cNvPr id="299" name="Shape 299"/>
          <p:cNvSpPr txBox="1">
            <a:spLocks noGrp="1"/>
          </p:cNvSpPr>
          <p:nvPr>
            <p:ph type="body" idx="4294967295"/>
          </p:nvPr>
        </p:nvSpPr>
        <p:spPr>
          <a:xfrm>
            <a:off x="6610844" y="361270"/>
            <a:ext cx="2483835" cy="41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800" b="1" dirty="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Tasas de Referencias</a:t>
            </a:r>
            <a:endParaRPr sz="2800" b="1" dirty="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1400" dirty="0"/>
              <a:t>Los bancos centrales definen las tasas de referencia que sirven como una base para que los bancos establezcan sus propias tasas de interés y para que los inversionistas sepan cuánto pueden generar al invertir</a:t>
            </a:r>
            <a:r>
              <a:rPr lang="en" sz="1400" dirty="0"/>
              <a:t>.</a:t>
            </a:r>
            <a:endParaRPr sz="14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E3F9EC-B3C8-4C6F-B738-A5B043FAEF5C}"/>
              </a:ext>
            </a:extLst>
          </p:cNvPr>
          <p:cNvSpPr/>
          <p:nvPr/>
        </p:nvSpPr>
        <p:spPr>
          <a:xfrm>
            <a:off x="316006" y="558053"/>
            <a:ext cx="5788959" cy="3630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2610F61-7EF4-49C1-8654-1A39C9F31A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725967"/>
              </p:ext>
            </p:extLst>
          </p:nvPr>
        </p:nvGraphicFramePr>
        <p:xfrm>
          <a:off x="297450" y="652182"/>
          <a:ext cx="5788959" cy="3536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F8373D8-BC4F-4799-8E28-B79AADD0D6A8}"/>
              </a:ext>
            </a:extLst>
          </p:cNvPr>
          <p:cNvSpPr txBox="1"/>
          <p:nvPr/>
        </p:nvSpPr>
        <p:spPr>
          <a:xfrm>
            <a:off x="0" y="4866501"/>
            <a:ext cx="192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" dirty="0"/>
              <a:t>* Al III Trimestre</a:t>
            </a:r>
          </a:p>
          <a:p>
            <a:r>
              <a:rPr lang="es-MX" sz="600" dirty="0"/>
              <a:t>Fuente: Banxico - INEGI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114DB77-3D83-48D6-8624-3C1CA8A1E4B7}"/>
              </a:ext>
            </a:extLst>
          </p:cNvPr>
          <p:cNvGrpSpPr/>
          <p:nvPr/>
        </p:nvGrpSpPr>
        <p:grpSpPr>
          <a:xfrm>
            <a:off x="2930554" y="1229492"/>
            <a:ext cx="3283667" cy="3184088"/>
            <a:chOff x="6809870" y="2761818"/>
            <a:chExt cx="10757910" cy="10431668"/>
          </a:xfrm>
        </p:grpSpPr>
        <p:sp>
          <p:nvSpPr>
            <p:cNvPr id="7" name="Flecha: circular 6">
              <a:extLst>
                <a:ext uri="{FF2B5EF4-FFF2-40B4-BE49-F238E27FC236}">
                  <a16:creationId xmlns:a16="http://schemas.microsoft.com/office/drawing/2014/main" id="{101D2901-881E-40D3-93D5-37515B2CA163}"/>
                </a:ext>
              </a:extLst>
            </p:cNvPr>
            <p:cNvSpPr/>
            <p:nvPr/>
          </p:nvSpPr>
          <p:spPr>
            <a:xfrm>
              <a:off x="11309257" y="2904815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25">
                <a:solidFill>
                  <a:schemeClr val="tx1"/>
                </a:solidFill>
              </a:endParaRPr>
            </a:p>
          </p:txBody>
        </p:sp>
        <p:sp>
          <p:nvSpPr>
            <p:cNvPr id="8" name="Flecha: circular 7">
              <a:extLst>
                <a:ext uri="{FF2B5EF4-FFF2-40B4-BE49-F238E27FC236}">
                  <a16:creationId xmlns:a16="http://schemas.microsoft.com/office/drawing/2014/main" id="{89B45428-F082-493D-94C4-19404123AEF5}"/>
                </a:ext>
              </a:extLst>
            </p:cNvPr>
            <p:cNvSpPr/>
            <p:nvPr/>
          </p:nvSpPr>
          <p:spPr>
            <a:xfrm rot="4127696">
              <a:off x="14908396" y="5429324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25">
                <a:solidFill>
                  <a:schemeClr val="tx1"/>
                </a:solidFill>
              </a:endParaRPr>
            </a:p>
          </p:txBody>
        </p:sp>
        <p:sp>
          <p:nvSpPr>
            <p:cNvPr id="9" name="Flecha: circular 8">
              <a:extLst>
                <a:ext uri="{FF2B5EF4-FFF2-40B4-BE49-F238E27FC236}">
                  <a16:creationId xmlns:a16="http://schemas.microsoft.com/office/drawing/2014/main" id="{63CC355D-C57F-4C15-8652-F5FC4A97D96D}"/>
                </a:ext>
              </a:extLst>
            </p:cNvPr>
            <p:cNvSpPr/>
            <p:nvPr/>
          </p:nvSpPr>
          <p:spPr>
            <a:xfrm rot="8323385">
              <a:off x="13593802" y="9862370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25">
                <a:solidFill>
                  <a:schemeClr val="tx1"/>
                </a:solidFill>
              </a:endParaRPr>
            </a:p>
          </p:txBody>
        </p:sp>
        <p:sp>
          <p:nvSpPr>
            <p:cNvPr id="10" name="Flecha: circular 9">
              <a:extLst>
                <a:ext uri="{FF2B5EF4-FFF2-40B4-BE49-F238E27FC236}">
                  <a16:creationId xmlns:a16="http://schemas.microsoft.com/office/drawing/2014/main" id="{99FD8450-7EA0-4B09-A68B-0B51D40B1F91}"/>
                </a:ext>
              </a:extLst>
            </p:cNvPr>
            <p:cNvSpPr/>
            <p:nvPr/>
          </p:nvSpPr>
          <p:spPr>
            <a:xfrm rot="12905931">
              <a:off x="8977139" y="9849957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25">
                <a:solidFill>
                  <a:schemeClr val="tx1"/>
                </a:solidFill>
              </a:endParaRPr>
            </a:p>
          </p:txBody>
        </p:sp>
        <p:sp>
          <p:nvSpPr>
            <p:cNvPr id="11" name="Flecha: circular 10">
              <a:extLst>
                <a:ext uri="{FF2B5EF4-FFF2-40B4-BE49-F238E27FC236}">
                  <a16:creationId xmlns:a16="http://schemas.microsoft.com/office/drawing/2014/main" id="{714AEBD8-D265-48D9-B563-F17EF772A8AB}"/>
                </a:ext>
              </a:extLst>
            </p:cNvPr>
            <p:cNvSpPr/>
            <p:nvPr/>
          </p:nvSpPr>
          <p:spPr>
            <a:xfrm rot="17210555">
              <a:off x="7584648" y="5604422"/>
              <a:ext cx="1759135" cy="1718742"/>
            </a:xfrm>
            <a:prstGeom prst="circularArrow">
              <a:avLst>
                <a:gd name="adj1" fmla="val 9128"/>
                <a:gd name="adj2" fmla="val 1069678"/>
                <a:gd name="adj3" fmla="val 17889918"/>
                <a:gd name="adj4" fmla="val 14119283"/>
                <a:gd name="adj5" fmla="val 852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25">
                <a:solidFill>
                  <a:schemeClr val="tx1"/>
                </a:solidFill>
              </a:endParaRPr>
            </a:p>
          </p:txBody>
        </p:sp>
        <p:sp>
          <p:nvSpPr>
            <p:cNvPr id="12" name="Freeform 1">
              <a:extLst>
                <a:ext uri="{FF2B5EF4-FFF2-40B4-BE49-F238E27FC236}">
                  <a16:creationId xmlns:a16="http://schemas.microsoft.com/office/drawing/2014/main" id="{D5828C1C-E262-4AAB-900C-9672768DD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7397" y="2980213"/>
              <a:ext cx="3626412" cy="5632398"/>
            </a:xfrm>
            <a:custGeom>
              <a:avLst/>
              <a:gdLst>
                <a:gd name="T0" fmla="*/ 3174 w 5931"/>
                <a:gd name="T1" fmla="*/ 5790 h 9213"/>
                <a:gd name="T2" fmla="*/ 3008 w 5931"/>
                <a:gd name="T3" fmla="*/ 7119 h 9213"/>
                <a:gd name="T4" fmla="*/ 3044 w 5931"/>
                <a:gd name="T5" fmla="*/ 7748 h 9213"/>
                <a:gd name="T6" fmla="*/ 2602 w 5931"/>
                <a:gd name="T7" fmla="*/ 6035 h 9213"/>
                <a:gd name="T8" fmla="*/ 2606 w 5931"/>
                <a:gd name="T9" fmla="*/ 5864 h 9213"/>
                <a:gd name="T10" fmla="*/ 2621 w 5931"/>
                <a:gd name="T11" fmla="*/ 5556 h 9213"/>
                <a:gd name="T12" fmla="*/ 2323 w 5931"/>
                <a:gd name="T13" fmla="*/ 5480 h 9213"/>
                <a:gd name="T14" fmla="*/ 377 w 5931"/>
                <a:gd name="T15" fmla="*/ 2969 h 9213"/>
                <a:gd name="T16" fmla="*/ 2969 w 5931"/>
                <a:gd name="T17" fmla="*/ 377 h 9213"/>
                <a:gd name="T18" fmla="*/ 5453 w 5931"/>
                <a:gd name="T19" fmla="*/ 2229 h 9213"/>
                <a:gd name="T20" fmla="*/ 5464 w 5931"/>
                <a:gd name="T21" fmla="*/ 2267 h 9213"/>
                <a:gd name="T22" fmla="*/ 5488 w 5931"/>
                <a:gd name="T23" fmla="*/ 2358 h 9213"/>
                <a:gd name="T24" fmla="*/ 5489 w 5931"/>
                <a:gd name="T25" fmla="*/ 2365 h 9213"/>
                <a:gd name="T26" fmla="*/ 5527 w 5931"/>
                <a:gd name="T27" fmla="*/ 2557 h 9213"/>
                <a:gd name="T28" fmla="*/ 3174 w 5931"/>
                <a:gd name="T29" fmla="*/ 5790 h 9213"/>
                <a:gd name="T30" fmla="*/ 5930 w 5931"/>
                <a:gd name="T31" fmla="*/ 2756 h 9213"/>
                <a:gd name="T32" fmla="*/ 5855 w 5931"/>
                <a:gd name="T33" fmla="*/ 2270 h 9213"/>
                <a:gd name="T34" fmla="*/ 5825 w 5931"/>
                <a:gd name="T35" fmla="*/ 2158 h 9213"/>
                <a:gd name="T36" fmla="*/ 5821 w 5931"/>
                <a:gd name="T37" fmla="*/ 2143 h 9213"/>
                <a:gd name="T38" fmla="*/ 5815 w 5931"/>
                <a:gd name="T39" fmla="*/ 2121 h 9213"/>
                <a:gd name="T40" fmla="*/ 5814 w 5931"/>
                <a:gd name="T41" fmla="*/ 2121 h 9213"/>
                <a:gd name="T42" fmla="*/ 2969 w 5931"/>
                <a:gd name="T43" fmla="*/ 0 h 9213"/>
                <a:gd name="T44" fmla="*/ 0 w 5931"/>
                <a:gd name="T45" fmla="*/ 2969 h 9213"/>
                <a:gd name="T46" fmla="*/ 2229 w 5931"/>
                <a:gd name="T47" fmla="*/ 5845 h 9213"/>
                <a:gd name="T48" fmla="*/ 2225 w 5931"/>
                <a:gd name="T49" fmla="*/ 6035 h 9213"/>
                <a:gd name="T50" fmla="*/ 3843 w 5931"/>
                <a:gd name="T51" fmla="*/ 9212 h 9213"/>
                <a:gd name="T52" fmla="*/ 3386 w 5931"/>
                <a:gd name="T53" fmla="*/ 7119 h 9213"/>
                <a:gd name="T54" fmla="*/ 3540 w 5931"/>
                <a:gd name="T55" fmla="*/ 5883 h 9213"/>
                <a:gd name="T56" fmla="*/ 5930 w 5931"/>
                <a:gd name="T57" fmla="*/ 2756 h 9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31" h="9213">
                  <a:moveTo>
                    <a:pt x="3174" y="5790"/>
                  </a:moveTo>
                  <a:cubicBezTo>
                    <a:pt x="3064" y="6223"/>
                    <a:pt x="3008" y="6670"/>
                    <a:pt x="3008" y="7119"/>
                  </a:cubicBezTo>
                  <a:cubicBezTo>
                    <a:pt x="3008" y="7331"/>
                    <a:pt x="3020" y="7540"/>
                    <a:pt x="3044" y="7748"/>
                  </a:cubicBezTo>
                  <a:cubicBezTo>
                    <a:pt x="2759" y="7229"/>
                    <a:pt x="2602" y="6640"/>
                    <a:pt x="2602" y="6035"/>
                  </a:cubicBezTo>
                  <a:cubicBezTo>
                    <a:pt x="2602" y="5979"/>
                    <a:pt x="2603" y="5922"/>
                    <a:pt x="2606" y="5864"/>
                  </a:cubicBezTo>
                  <a:lnTo>
                    <a:pt x="2621" y="5556"/>
                  </a:lnTo>
                  <a:lnTo>
                    <a:pt x="2323" y="5480"/>
                  </a:lnTo>
                  <a:cubicBezTo>
                    <a:pt x="1177" y="5186"/>
                    <a:pt x="377" y="4154"/>
                    <a:pt x="377" y="2969"/>
                  </a:cubicBezTo>
                  <a:cubicBezTo>
                    <a:pt x="377" y="1540"/>
                    <a:pt x="1540" y="377"/>
                    <a:pt x="2969" y="377"/>
                  </a:cubicBezTo>
                  <a:cubicBezTo>
                    <a:pt x="4107" y="377"/>
                    <a:pt x="5128" y="1138"/>
                    <a:pt x="5453" y="2229"/>
                  </a:cubicBezTo>
                  <a:lnTo>
                    <a:pt x="5464" y="2267"/>
                  </a:lnTo>
                  <a:cubicBezTo>
                    <a:pt x="5472" y="2297"/>
                    <a:pt x="5480" y="2328"/>
                    <a:pt x="5488" y="2358"/>
                  </a:cubicBezTo>
                  <a:lnTo>
                    <a:pt x="5489" y="2365"/>
                  </a:lnTo>
                  <a:cubicBezTo>
                    <a:pt x="5504" y="2428"/>
                    <a:pt x="5517" y="2492"/>
                    <a:pt x="5527" y="2557"/>
                  </a:cubicBezTo>
                  <a:cubicBezTo>
                    <a:pt x="4363" y="3292"/>
                    <a:pt x="3512" y="4457"/>
                    <a:pt x="3174" y="5790"/>
                  </a:cubicBezTo>
                  <a:close/>
                  <a:moveTo>
                    <a:pt x="5930" y="2756"/>
                  </a:moveTo>
                  <a:cubicBezTo>
                    <a:pt x="5918" y="2590"/>
                    <a:pt x="5892" y="2428"/>
                    <a:pt x="5855" y="2270"/>
                  </a:cubicBezTo>
                  <a:cubicBezTo>
                    <a:pt x="5846" y="2233"/>
                    <a:pt x="5836" y="2195"/>
                    <a:pt x="5825" y="2158"/>
                  </a:cubicBezTo>
                  <a:cubicBezTo>
                    <a:pt x="5824" y="2153"/>
                    <a:pt x="5822" y="2148"/>
                    <a:pt x="5821" y="2143"/>
                  </a:cubicBezTo>
                  <a:cubicBezTo>
                    <a:pt x="5819" y="2136"/>
                    <a:pt x="5817" y="2129"/>
                    <a:pt x="5815" y="2121"/>
                  </a:cubicBezTo>
                  <a:cubicBezTo>
                    <a:pt x="5814" y="2121"/>
                    <a:pt x="5814" y="2121"/>
                    <a:pt x="5814" y="2121"/>
                  </a:cubicBezTo>
                  <a:cubicBezTo>
                    <a:pt x="5449" y="895"/>
                    <a:pt x="4314" y="0"/>
                    <a:pt x="2969" y="0"/>
                  </a:cubicBezTo>
                  <a:cubicBezTo>
                    <a:pt x="1329" y="0"/>
                    <a:pt x="0" y="1329"/>
                    <a:pt x="0" y="2969"/>
                  </a:cubicBezTo>
                  <a:cubicBezTo>
                    <a:pt x="0" y="4353"/>
                    <a:pt x="947" y="5516"/>
                    <a:pt x="2229" y="5845"/>
                  </a:cubicBezTo>
                  <a:cubicBezTo>
                    <a:pt x="2226" y="5908"/>
                    <a:pt x="2225" y="5972"/>
                    <a:pt x="2225" y="6035"/>
                  </a:cubicBezTo>
                  <a:cubicBezTo>
                    <a:pt x="2225" y="7341"/>
                    <a:pt x="2862" y="8498"/>
                    <a:pt x="3843" y="9212"/>
                  </a:cubicBezTo>
                  <a:cubicBezTo>
                    <a:pt x="3550" y="8575"/>
                    <a:pt x="3386" y="7866"/>
                    <a:pt x="3386" y="7119"/>
                  </a:cubicBezTo>
                  <a:cubicBezTo>
                    <a:pt x="3386" y="6692"/>
                    <a:pt x="3439" y="6279"/>
                    <a:pt x="3540" y="5883"/>
                  </a:cubicBezTo>
                  <a:cubicBezTo>
                    <a:pt x="3879" y="4544"/>
                    <a:pt x="4757" y="3421"/>
                    <a:pt x="5930" y="27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25"/>
            </a:p>
          </p:txBody>
        </p:sp>
        <p:sp>
          <p:nvSpPr>
            <p:cNvPr id="13" name="Freeform 2">
              <a:extLst>
                <a:ext uri="{FF2B5EF4-FFF2-40B4-BE49-F238E27FC236}">
                  <a16:creationId xmlns:a16="http://schemas.microsoft.com/office/drawing/2014/main" id="{B0498F65-5361-4621-BCF7-12536A3B3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9870" y="6849284"/>
              <a:ext cx="5831919" cy="3823237"/>
            </a:xfrm>
            <a:custGeom>
              <a:avLst/>
              <a:gdLst>
                <a:gd name="T0" fmla="*/ 7230 w 9539"/>
                <a:gd name="T1" fmla="*/ 4471 h 6253"/>
                <a:gd name="T2" fmla="*/ 6132 w 9539"/>
                <a:gd name="T3" fmla="*/ 4296 h 6253"/>
                <a:gd name="T4" fmla="*/ 5971 w 9539"/>
                <a:gd name="T5" fmla="*/ 4239 h 6253"/>
                <a:gd name="T6" fmla="*/ 5683 w 9539"/>
                <a:gd name="T7" fmla="*/ 4131 h 6253"/>
                <a:gd name="T8" fmla="*/ 5519 w 9539"/>
                <a:gd name="T9" fmla="*/ 4390 h 6253"/>
                <a:gd name="T10" fmla="*/ 3331 w 9539"/>
                <a:gd name="T11" fmla="*/ 5593 h 6253"/>
                <a:gd name="T12" fmla="*/ 2530 w 9539"/>
                <a:gd name="T13" fmla="*/ 5465 h 6253"/>
                <a:gd name="T14" fmla="*/ 866 w 9539"/>
                <a:gd name="T15" fmla="*/ 2199 h 6253"/>
                <a:gd name="T16" fmla="*/ 3330 w 9539"/>
                <a:gd name="T17" fmla="*/ 408 h 6253"/>
                <a:gd name="T18" fmla="*/ 3394 w 9539"/>
                <a:gd name="T19" fmla="*/ 409 h 6253"/>
                <a:gd name="T20" fmla="*/ 3430 w 9539"/>
                <a:gd name="T21" fmla="*/ 410 h 6253"/>
                <a:gd name="T22" fmla="*/ 3528 w 9539"/>
                <a:gd name="T23" fmla="*/ 416 h 6253"/>
                <a:gd name="T24" fmla="*/ 3535 w 9539"/>
                <a:gd name="T25" fmla="*/ 416 h 6253"/>
                <a:gd name="T26" fmla="*/ 3729 w 9539"/>
                <a:gd name="T27" fmla="*/ 439 h 6253"/>
                <a:gd name="T28" fmla="*/ 6077 w 9539"/>
                <a:gd name="T29" fmla="*/ 3677 h 6253"/>
                <a:gd name="T30" fmla="*/ 7289 w 9539"/>
                <a:gd name="T31" fmla="*/ 4245 h 6253"/>
                <a:gd name="T32" fmla="*/ 7903 w 9539"/>
                <a:gd name="T33" fmla="*/ 4405 h 6253"/>
                <a:gd name="T34" fmla="*/ 7230 w 9539"/>
                <a:gd name="T35" fmla="*/ 4471 h 6253"/>
                <a:gd name="T36" fmla="*/ 7406 w 9539"/>
                <a:gd name="T37" fmla="*/ 3886 h 6253"/>
                <a:gd name="T38" fmla="*/ 6278 w 9539"/>
                <a:gd name="T39" fmla="*/ 3358 h 6253"/>
                <a:gd name="T40" fmla="*/ 4043 w 9539"/>
                <a:gd name="T41" fmla="*/ 118 h 6253"/>
                <a:gd name="T42" fmla="*/ 3558 w 9539"/>
                <a:gd name="T43" fmla="*/ 39 h 6253"/>
                <a:gd name="T44" fmla="*/ 3442 w 9539"/>
                <a:gd name="T45" fmla="*/ 33 h 6253"/>
                <a:gd name="T46" fmla="*/ 3426 w 9539"/>
                <a:gd name="T47" fmla="*/ 32 h 6253"/>
                <a:gd name="T48" fmla="*/ 3403 w 9539"/>
                <a:gd name="T49" fmla="*/ 31 h 6253"/>
                <a:gd name="T50" fmla="*/ 3403 w 9539"/>
                <a:gd name="T51" fmla="*/ 32 h 6253"/>
                <a:gd name="T52" fmla="*/ 507 w 9539"/>
                <a:gd name="T53" fmla="*/ 2082 h 6253"/>
                <a:gd name="T54" fmla="*/ 2413 w 9539"/>
                <a:gd name="T55" fmla="*/ 5824 h 6253"/>
                <a:gd name="T56" fmla="*/ 5837 w 9539"/>
                <a:gd name="T57" fmla="*/ 4592 h 6253"/>
                <a:gd name="T58" fmla="*/ 6016 w 9539"/>
                <a:gd name="T59" fmla="*/ 4655 h 6253"/>
                <a:gd name="T60" fmla="*/ 9538 w 9539"/>
                <a:gd name="T61" fmla="*/ 4098 h 6253"/>
                <a:gd name="T62" fmla="*/ 7406 w 9539"/>
                <a:gd name="T63" fmla="*/ 3886 h 6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539" h="6253">
                  <a:moveTo>
                    <a:pt x="7230" y="4471"/>
                  </a:moveTo>
                  <a:cubicBezTo>
                    <a:pt x="6859" y="4471"/>
                    <a:pt x="6490" y="4412"/>
                    <a:pt x="6132" y="4296"/>
                  </a:cubicBezTo>
                  <a:cubicBezTo>
                    <a:pt x="6080" y="4279"/>
                    <a:pt x="6026" y="4260"/>
                    <a:pt x="5971" y="4239"/>
                  </a:cubicBezTo>
                  <a:lnTo>
                    <a:pt x="5683" y="4131"/>
                  </a:lnTo>
                  <a:lnTo>
                    <a:pt x="5519" y="4390"/>
                  </a:lnTo>
                  <a:cubicBezTo>
                    <a:pt x="5048" y="5132"/>
                    <a:pt x="4210" y="5593"/>
                    <a:pt x="3331" y="5593"/>
                  </a:cubicBezTo>
                  <a:cubicBezTo>
                    <a:pt x="3060" y="5593"/>
                    <a:pt x="2790" y="5550"/>
                    <a:pt x="2530" y="5465"/>
                  </a:cubicBezTo>
                  <a:cubicBezTo>
                    <a:pt x="1170" y="5023"/>
                    <a:pt x="424" y="3558"/>
                    <a:pt x="866" y="2199"/>
                  </a:cubicBezTo>
                  <a:cubicBezTo>
                    <a:pt x="1214" y="1128"/>
                    <a:pt x="2204" y="408"/>
                    <a:pt x="3330" y="408"/>
                  </a:cubicBezTo>
                  <a:cubicBezTo>
                    <a:pt x="3351" y="408"/>
                    <a:pt x="3373" y="409"/>
                    <a:pt x="3394" y="409"/>
                  </a:cubicBezTo>
                  <a:lnTo>
                    <a:pt x="3430" y="410"/>
                  </a:lnTo>
                  <a:cubicBezTo>
                    <a:pt x="3464" y="411"/>
                    <a:pt x="3496" y="413"/>
                    <a:pt x="3528" y="416"/>
                  </a:cubicBezTo>
                  <a:lnTo>
                    <a:pt x="3535" y="416"/>
                  </a:lnTo>
                  <a:cubicBezTo>
                    <a:pt x="3600" y="421"/>
                    <a:pt x="3665" y="429"/>
                    <a:pt x="3729" y="439"/>
                  </a:cubicBezTo>
                  <a:cubicBezTo>
                    <a:pt x="4068" y="1773"/>
                    <a:pt x="4913" y="2943"/>
                    <a:pt x="6077" y="3677"/>
                  </a:cubicBezTo>
                  <a:cubicBezTo>
                    <a:pt x="6454" y="3915"/>
                    <a:pt x="6862" y="4106"/>
                    <a:pt x="7289" y="4245"/>
                  </a:cubicBezTo>
                  <a:cubicBezTo>
                    <a:pt x="7492" y="4311"/>
                    <a:pt x="7696" y="4364"/>
                    <a:pt x="7903" y="4405"/>
                  </a:cubicBezTo>
                  <a:cubicBezTo>
                    <a:pt x="7681" y="4449"/>
                    <a:pt x="7456" y="4471"/>
                    <a:pt x="7230" y="4471"/>
                  </a:cubicBezTo>
                  <a:close/>
                  <a:moveTo>
                    <a:pt x="7406" y="3886"/>
                  </a:moveTo>
                  <a:cubicBezTo>
                    <a:pt x="7000" y="3754"/>
                    <a:pt x="6623" y="3575"/>
                    <a:pt x="6278" y="3358"/>
                  </a:cubicBezTo>
                  <a:cubicBezTo>
                    <a:pt x="5110" y="2621"/>
                    <a:pt x="4312" y="1439"/>
                    <a:pt x="4043" y="118"/>
                  </a:cubicBezTo>
                  <a:cubicBezTo>
                    <a:pt x="3881" y="78"/>
                    <a:pt x="3719" y="52"/>
                    <a:pt x="3558" y="39"/>
                  </a:cubicBezTo>
                  <a:cubicBezTo>
                    <a:pt x="3519" y="36"/>
                    <a:pt x="3480" y="34"/>
                    <a:pt x="3442" y="33"/>
                  </a:cubicBezTo>
                  <a:cubicBezTo>
                    <a:pt x="3437" y="32"/>
                    <a:pt x="3431" y="32"/>
                    <a:pt x="3426" y="32"/>
                  </a:cubicBezTo>
                  <a:cubicBezTo>
                    <a:pt x="3418" y="32"/>
                    <a:pt x="3411" y="32"/>
                    <a:pt x="3403" y="31"/>
                  </a:cubicBezTo>
                  <a:cubicBezTo>
                    <a:pt x="3403" y="32"/>
                    <a:pt x="3403" y="32"/>
                    <a:pt x="3403" y="32"/>
                  </a:cubicBezTo>
                  <a:cubicBezTo>
                    <a:pt x="2124" y="0"/>
                    <a:pt x="922" y="803"/>
                    <a:pt x="507" y="2082"/>
                  </a:cubicBezTo>
                  <a:cubicBezTo>
                    <a:pt x="0" y="3642"/>
                    <a:pt x="854" y="5317"/>
                    <a:pt x="2413" y="5824"/>
                  </a:cubicBezTo>
                  <a:cubicBezTo>
                    <a:pt x="3730" y="6252"/>
                    <a:pt x="5129" y="5710"/>
                    <a:pt x="5837" y="4592"/>
                  </a:cubicBezTo>
                  <a:cubicBezTo>
                    <a:pt x="5896" y="4615"/>
                    <a:pt x="5956" y="4636"/>
                    <a:pt x="6016" y="4655"/>
                  </a:cubicBezTo>
                  <a:cubicBezTo>
                    <a:pt x="7258" y="5059"/>
                    <a:pt x="8556" y="4810"/>
                    <a:pt x="9538" y="4098"/>
                  </a:cubicBezTo>
                  <a:cubicBezTo>
                    <a:pt x="8842" y="4180"/>
                    <a:pt x="8116" y="4117"/>
                    <a:pt x="7406" y="38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25"/>
            </a:p>
          </p:txBody>
        </p:sp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6DAC24BE-16C7-4D06-9981-EE33E6817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9800" y="7730948"/>
              <a:ext cx="4011972" cy="5462538"/>
            </a:xfrm>
            <a:custGeom>
              <a:avLst/>
              <a:gdLst>
                <a:gd name="T0" fmla="*/ 5322 w 6563"/>
                <a:gd name="T1" fmla="*/ 7088 h 8932"/>
                <a:gd name="T2" fmla="*/ 3223 w 6563"/>
                <a:gd name="T3" fmla="*/ 8157 h 8932"/>
                <a:gd name="T4" fmla="*/ 1702 w 6563"/>
                <a:gd name="T5" fmla="*/ 7662 h 8932"/>
                <a:gd name="T6" fmla="*/ 781 w 6563"/>
                <a:gd name="T7" fmla="*/ 4704 h 8932"/>
                <a:gd name="T8" fmla="*/ 795 w 6563"/>
                <a:gd name="T9" fmla="*/ 4665 h 8932"/>
                <a:gd name="T10" fmla="*/ 829 w 6563"/>
                <a:gd name="T11" fmla="*/ 4578 h 8932"/>
                <a:gd name="T12" fmla="*/ 835 w 6563"/>
                <a:gd name="T13" fmla="*/ 4565 h 8932"/>
                <a:gd name="T14" fmla="*/ 913 w 6563"/>
                <a:gd name="T15" fmla="*/ 4394 h 8932"/>
                <a:gd name="T16" fmla="*/ 1269 w 6563"/>
                <a:gd name="T17" fmla="*/ 4406 h 8932"/>
                <a:gd name="T18" fmla="*/ 4719 w 6563"/>
                <a:gd name="T19" fmla="*/ 3162 h 8932"/>
                <a:gd name="T20" fmla="*/ 5633 w 6563"/>
                <a:gd name="T21" fmla="*/ 2184 h 8932"/>
                <a:gd name="T22" fmla="*/ 5974 w 6563"/>
                <a:gd name="T23" fmla="*/ 1654 h 8932"/>
                <a:gd name="T24" fmla="*/ 5325 w 6563"/>
                <a:gd name="T25" fmla="*/ 3300 h 8932"/>
                <a:gd name="T26" fmla="*/ 5221 w 6563"/>
                <a:gd name="T27" fmla="*/ 3436 h 8932"/>
                <a:gd name="T28" fmla="*/ 5028 w 6563"/>
                <a:gd name="T29" fmla="*/ 3676 h 8932"/>
                <a:gd name="T30" fmla="*/ 5224 w 6563"/>
                <a:gd name="T31" fmla="*/ 3913 h 8932"/>
                <a:gd name="T32" fmla="*/ 5322 w 6563"/>
                <a:gd name="T33" fmla="*/ 7088 h 8932"/>
                <a:gd name="T34" fmla="*/ 5630 w 6563"/>
                <a:gd name="T35" fmla="*/ 3522 h 8932"/>
                <a:gd name="T36" fmla="*/ 6189 w 6563"/>
                <a:gd name="T37" fmla="*/ 0 h 8932"/>
                <a:gd name="T38" fmla="*/ 5328 w 6563"/>
                <a:gd name="T39" fmla="*/ 1962 h 8932"/>
                <a:gd name="T40" fmla="*/ 4477 w 6563"/>
                <a:gd name="T41" fmla="*/ 2872 h 8932"/>
                <a:gd name="T42" fmla="*/ 705 w 6563"/>
                <a:gd name="T43" fmla="*/ 3996 h 8932"/>
                <a:gd name="T44" fmla="*/ 481 w 6563"/>
                <a:gd name="T45" fmla="*/ 4433 h 8932"/>
                <a:gd name="T46" fmla="*/ 438 w 6563"/>
                <a:gd name="T47" fmla="*/ 4542 h 8932"/>
                <a:gd name="T48" fmla="*/ 433 w 6563"/>
                <a:gd name="T49" fmla="*/ 4556 h 8932"/>
                <a:gd name="T50" fmla="*/ 425 w 6563"/>
                <a:gd name="T51" fmla="*/ 4578 h 8932"/>
                <a:gd name="T52" fmla="*/ 1480 w 6563"/>
                <a:gd name="T53" fmla="*/ 7967 h 8932"/>
                <a:gd name="T54" fmla="*/ 5628 w 6563"/>
                <a:gd name="T55" fmla="*/ 7310 h 8932"/>
                <a:gd name="T56" fmla="*/ 5515 w 6563"/>
                <a:gd name="T57" fmla="*/ 3672 h 8932"/>
                <a:gd name="T58" fmla="*/ 5630 w 6563"/>
                <a:gd name="T59" fmla="*/ 3522 h 8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63" h="8932">
                  <a:moveTo>
                    <a:pt x="5322" y="7088"/>
                  </a:moveTo>
                  <a:cubicBezTo>
                    <a:pt x="4836" y="7757"/>
                    <a:pt x="4051" y="8157"/>
                    <a:pt x="3223" y="8157"/>
                  </a:cubicBezTo>
                  <a:cubicBezTo>
                    <a:pt x="2674" y="8157"/>
                    <a:pt x="2148" y="7985"/>
                    <a:pt x="1702" y="7662"/>
                  </a:cubicBezTo>
                  <a:cubicBezTo>
                    <a:pt x="782" y="6993"/>
                    <a:pt x="403" y="5776"/>
                    <a:pt x="781" y="4704"/>
                  </a:cubicBezTo>
                  <a:lnTo>
                    <a:pt x="795" y="4665"/>
                  </a:lnTo>
                  <a:cubicBezTo>
                    <a:pt x="805" y="4637"/>
                    <a:pt x="816" y="4608"/>
                    <a:pt x="829" y="4578"/>
                  </a:cubicBezTo>
                  <a:lnTo>
                    <a:pt x="835" y="4565"/>
                  </a:lnTo>
                  <a:cubicBezTo>
                    <a:pt x="859" y="4508"/>
                    <a:pt x="885" y="4451"/>
                    <a:pt x="913" y="4394"/>
                  </a:cubicBezTo>
                  <a:cubicBezTo>
                    <a:pt x="1032" y="4402"/>
                    <a:pt x="1151" y="4406"/>
                    <a:pt x="1269" y="4406"/>
                  </a:cubicBezTo>
                  <a:cubicBezTo>
                    <a:pt x="2530" y="4406"/>
                    <a:pt x="3754" y="3964"/>
                    <a:pt x="4719" y="3162"/>
                  </a:cubicBezTo>
                  <a:cubicBezTo>
                    <a:pt x="5062" y="2876"/>
                    <a:pt x="5369" y="2548"/>
                    <a:pt x="5633" y="2184"/>
                  </a:cubicBezTo>
                  <a:cubicBezTo>
                    <a:pt x="5757" y="2013"/>
                    <a:pt x="5871" y="1836"/>
                    <a:pt x="5974" y="1654"/>
                  </a:cubicBezTo>
                  <a:cubicBezTo>
                    <a:pt x="5900" y="2242"/>
                    <a:pt x="5681" y="2811"/>
                    <a:pt x="5325" y="3300"/>
                  </a:cubicBezTo>
                  <a:cubicBezTo>
                    <a:pt x="5292" y="3345"/>
                    <a:pt x="5257" y="3390"/>
                    <a:pt x="5221" y="3436"/>
                  </a:cubicBezTo>
                  <a:lnTo>
                    <a:pt x="5028" y="3676"/>
                  </a:lnTo>
                  <a:lnTo>
                    <a:pt x="5224" y="3913"/>
                  </a:lnTo>
                  <a:cubicBezTo>
                    <a:pt x="5978" y="4824"/>
                    <a:pt x="6019" y="6130"/>
                    <a:pt x="5322" y="7088"/>
                  </a:cubicBezTo>
                  <a:close/>
                  <a:moveTo>
                    <a:pt x="5630" y="3522"/>
                  </a:moveTo>
                  <a:cubicBezTo>
                    <a:pt x="6398" y="2465"/>
                    <a:pt x="6562" y="1154"/>
                    <a:pt x="6189" y="0"/>
                  </a:cubicBezTo>
                  <a:cubicBezTo>
                    <a:pt x="6051" y="688"/>
                    <a:pt x="5767" y="1358"/>
                    <a:pt x="5328" y="1962"/>
                  </a:cubicBezTo>
                  <a:cubicBezTo>
                    <a:pt x="5077" y="2307"/>
                    <a:pt x="4790" y="2611"/>
                    <a:pt x="4477" y="2872"/>
                  </a:cubicBezTo>
                  <a:cubicBezTo>
                    <a:pt x="3415" y="3755"/>
                    <a:pt x="2044" y="4148"/>
                    <a:pt x="705" y="3996"/>
                  </a:cubicBezTo>
                  <a:cubicBezTo>
                    <a:pt x="617" y="4138"/>
                    <a:pt x="542" y="4284"/>
                    <a:pt x="481" y="4433"/>
                  </a:cubicBezTo>
                  <a:cubicBezTo>
                    <a:pt x="465" y="4469"/>
                    <a:pt x="452" y="4506"/>
                    <a:pt x="438" y="4542"/>
                  </a:cubicBezTo>
                  <a:cubicBezTo>
                    <a:pt x="437" y="4547"/>
                    <a:pt x="435" y="4552"/>
                    <a:pt x="433" y="4556"/>
                  </a:cubicBezTo>
                  <a:cubicBezTo>
                    <a:pt x="431" y="4563"/>
                    <a:pt x="428" y="4571"/>
                    <a:pt x="425" y="4578"/>
                  </a:cubicBezTo>
                  <a:cubicBezTo>
                    <a:pt x="0" y="5785"/>
                    <a:pt x="392" y="7176"/>
                    <a:pt x="1480" y="7967"/>
                  </a:cubicBezTo>
                  <a:cubicBezTo>
                    <a:pt x="2807" y="8931"/>
                    <a:pt x="4664" y="8636"/>
                    <a:pt x="5628" y="7310"/>
                  </a:cubicBezTo>
                  <a:cubicBezTo>
                    <a:pt x="6442" y="6190"/>
                    <a:pt x="6359" y="4692"/>
                    <a:pt x="5515" y="3672"/>
                  </a:cubicBezTo>
                  <a:cubicBezTo>
                    <a:pt x="5554" y="3623"/>
                    <a:pt x="5593" y="3573"/>
                    <a:pt x="5630" y="35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25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E094A36B-AF39-4013-BBF1-B36A02DE2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3221" y="5975710"/>
              <a:ext cx="4734559" cy="4726471"/>
            </a:xfrm>
            <a:custGeom>
              <a:avLst/>
              <a:gdLst>
                <a:gd name="T0" fmla="*/ 5900 w 7743"/>
                <a:gd name="T1" fmla="*/ 6634 h 7731"/>
                <a:gd name="T2" fmla="*/ 4380 w 7743"/>
                <a:gd name="T3" fmla="*/ 7129 h 7731"/>
                <a:gd name="T4" fmla="*/ 2802 w 7743"/>
                <a:gd name="T5" fmla="*/ 6596 h 7731"/>
                <a:gd name="T6" fmla="*/ 2769 w 7743"/>
                <a:gd name="T7" fmla="*/ 6571 h 7731"/>
                <a:gd name="T8" fmla="*/ 2707 w 7743"/>
                <a:gd name="T9" fmla="*/ 6520 h 7731"/>
                <a:gd name="T10" fmla="*/ 2551 w 7743"/>
                <a:gd name="T11" fmla="*/ 6367 h 7731"/>
                <a:gd name="T12" fmla="*/ 2553 w 7743"/>
                <a:gd name="T13" fmla="*/ 2375 h 7731"/>
                <a:gd name="T14" fmla="*/ 1906 w 7743"/>
                <a:gd name="T15" fmla="*/ 1203 h 7731"/>
                <a:gd name="T16" fmla="*/ 1507 w 7743"/>
                <a:gd name="T17" fmla="*/ 716 h 7731"/>
                <a:gd name="T18" fmla="*/ 2872 w 7743"/>
                <a:gd name="T19" fmla="*/ 1841 h 7731"/>
                <a:gd name="T20" fmla="*/ 2969 w 7743"/>
                <a:gd name="T21" fmla="*/ 1983 h 7731"/>
                <a:gd name="T22" fmla="*/ 3138 w 7743"/>
                <a:gd name="T23" fmla="*/ 2240 h 7731"/>
                <a:gd name="T24" fmla="*/ 3424 w 7743"/>
                <a:gd name="T25" fmla="*/ 2127 h 7731"/>
                <a:gd name="T26" fmla="*/ 4374 w 7743"/>
                <a:gd name="T27" fmla="*/ 1946 h 7731"/>
                <a:gd name="T28" fmla="*/ 6473 w 7743"/>
                <a:gd name="T29" fmla="*/ 3014 h 7731"/>
                <a:gd name="T30" fmla="*/ 5900 w 7743"/>
                <a:gd name="T31" fmla="*/ 6634 h 7731"/>
                <a:gd name="T32" fmla="*/ 6778 w 7743"/>
                <a:gd name="T33" fmla="*/ 2792 h 7731"/>
                <a:gd name="T34" fmla="*/ 3285 w 7743"/>
                <a:gd name="T35" fmla="*/ 1775 h 7731"/>
                <a:gd name="T36" fmla="*/ 3177 w 7743"/>
                <a:gd name="T37" fmla="*/ 1620 h 7731"/>
                <a:gd name="T38" fmla="*/ 0 w 7743"/>
                <a:gd name="T39" fmla="*/ 0 h 7731"/>
                <a:gd name="T40" fmla="*/ 1600 w 7743"/>
                <a:gd name="T41" fmla="*/ 1425 h 7731"/>
                <a:gd name="T42" fmla="*/ 2202 w 7743"/>
                <a:gd name="T43" fmla="*/ 2515 h 7731"/>
                <a:gd name="T44" fmla="*/ 2106 w 7743"/>
                <a:gd name="T45" fmla="*/ 6451 h 7731"/>
                <a:gd name="T46" fmla="*/ 2452 w 7743"/>
                <a:gd name="T47" fmla="*/ 6799 h 7731"/>
                <a:gd name="T48" fmla="*/ 2453 w 7743"/>
                <a:gd name="T49" fmla="*/ 6799 h 7731"/>
                <a:gd name="T50" fmla="*/ 2542 w 7743"/>
                <a:gd name="T51" fmla="*/ 6872 h 7731"/>
                <a:gd name="T52" fmla="*/ 2555 w 7743"/>
                <a:gd name="T53" fmla="*/ 6882 h 7731"/>
                <a:gd name="T54" fmla="*/ 2573 w 7743"/>
                <a:gd name="T55" fmla="*/ 6896 h 7731"/>
                <a:gd name="T56" fmla="*/ 6122 w 7743"/>
                <a:gd name="T57" fmla="*/ 6940 h 7731"/>
                <a:gd name="T58" fmla="*/ 6778 w 7743"/>
                <a:gd name="T59" fmla="*/ 2792 h 7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43" h="7731">
                  <a:moveTo>
                    <a:pt x="5900" y="6634"/>
                  </a:moveTo>
                  <a:cubicBezTo>
                    <a:pt x="5454" y="6958"/>
                    <a:pt x="4929" y="7129"/>
                    <a:pt x="4380" y="7129"/>
                  </a:cubicBezTo>
                  <a:cubicBezTo>
                    <a:pt x="3812" y="7129"/>
                    <a:pt x="3252" y="6940"/>
                    <a:pt x="2802" y="6596"/>
                  </a:cubicBezTo>
                  <a:lnTo>
                    <a:pt x="2769" y="6571"/>
                  </a:lnTo>
                  <a:cubicBezTo>
                    <a:pt x="2749" y="6555"/>
                    <a:pt x="2728" y="6537"/>
                    <a:pt x="2707" y="6520"/>
                  </a:cubicBezTo>
                  <a:lnTo>
                    <a:pt x="2551" y="6367"/>
                  </a:lnTo>
                  <a:cubicBezTo>
                    <a:pt x="3059" y="5091"/>
                    <a:pt x="3062" y="3650"/>
                    <a:pt x="2553" y="2375"/>
                  </a:cubicBezTo>
                  <a:cubicBezTo>
                    <a:pt x="2387" y="1961"/>
                    <a:pt x="2169" y="1566"/>
                    <a:pt x="1906" y="1203"/>
                  </a:cubicBezTo>
                  <a:cubicBezTo>
                    <a:pt x="1781" y="1032"/>
                    <a:pt x="1648" y="869"/>
                    <a:pt x="1507" y="716"/>
                  </a:cubicBezTo>
                  <a:cubicBezTo>
                    <a:pt x="2043" y="968"/>
                    <a:pt x="2516" y="1352"/>
                    <a:pt x="2872" y="1841"/>
                  </a:cubicBezTo>
                  <a:cubicBezTo>
                    <a:pt x="2903" y="1886"/>
                    <a:pt x="2936" y="1933"/>
                    <a:pt x="2969" y="1983"/>
                  </a:cubicBezTo>
                  <a:lnTo>
                    <a:pt x="3138" y="2240"/>
                  </a:lnTo>
                  <a:lnTo>
                    <a:pt x="3424" y="2127"/>
                  </a:lnTo>
                  <a:cubicBezTo>
                    <a:pt x="3727" y="2006"/>
                    <a:pt x="4046" y="1946"/>
                    <a:pt x="4374" y="1946"/>
                  </a:cubicBezTo>
                  <a:cubicBezTo>
                    <a:pt x="5202" y="1946"/>
                    <a:pt x="5987" y="2345"/>
                    <a:pt x="6473" y="3014"/>
                  </a:cubicBezTo>
                  <a:cubicBezTo>
                    <a:pt x="7313" y="4170"/>
                    <a:pt x="7056" y="5794"/>
                    <a:pt x="5900" y="6634"/>
                  </a:cubicBezTo>
                  <a:close/>
                  <a:moveTo>
                    <a:pt x="6778" y="2792"/>
                  </a:moveTo>
                  <a:cubicBezTo>
                    <a:pt x="5965" y="1672"/>
                    <a:pt x="4515" y="1288"/>
                    <a:pt x="3285" y="1775"/>
                  </a:cubicBezTo>
                  <a:cubicBezTo>
                    <a:pt x="3250" y="1723"/>
                    <a:pt x="3214" y="1671"/>
                    <a:pt x="3177" y="1620"/>
                  </a:cubicBezTo>
                  <a:cubicBezTo>
                    <a:pt x="2409" y="563"/>
                    <a:pt x="1213" y="1"/>
                    <a:pt x="0" y="0"/>
                  </a:cubicBezTo>
                  <a:cubicBezTo>
                    <a:pt x="612" y="343"/>
                    <a:pt x="1161" y="820"/>
                    <a:pt x="1600" y="1425"/>
                  </a:cubicBezTo>
                  <a:cubicBezTo>
                    <a:pt x="1851" y="1770"/>
                    <a:pt x="2051" y="2137"/>
                    <a:pt x="2202" y="2515"/>
                  </a:cubicBezTo>
                  <a:cubicBezTo>
                    <a:pt x="2714" y="3798"/>
                    <a:pt x="2664" y="5223"/>
                    <a:pt x="2106" y="6451"/>
                  </a:cubicBezTo>
                  <a:cubicBezTo>
                    <a:pt x="2214" y="6578"/>
                    <a:pt x="2330" y="6694"/>
                    <a:pt x="2452" y="6799"/>
                  </a:cubicBezTo>
                  <a:lnTo>
                    <a:pt x="2453" y="6799"/>
                  </a:lnTo>
                  <a:cubicBezTo>
                    <a:pt x="2482" y="6824"/>
                    <a:pt x="2512" y="6849"/>
                    <a:pt x="2542" y="6872"/>
                  </a:cubicBezTo>
                  <a:cubicBezTo>
                    <a:pt x="2546" y="6876"/>
                    <a:pt x="2550" y="6879"/>
                    <a:pt x="2555" y="6882"/>
                  </a:cubicBezTo>
                  <a:cubicBezTo>
                    <a:pt x="2561" y="6887"/>
                    <a:pt x="2567" y="6892"/>
                    <a:pt x="2573" y="6896"/>
                  </a:cubicBezTo>
                  <a:cubicBezTo>
                    <a:pt x="3589" y="7673"/>
                    <a:pt x="5034" y="7730"/>
                    <a:pt x="6122" y="6940"/>
                  </a:cubicBezTo>
                  <a:cubicBezTo>
                    <a:pt x="7448" y="5976"/>
                    <a:pt x="7742" y="4119"/>
                    <a:pt x="6778" y="27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25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B2DCF639-123F-46FB-BEB9-A3B48767D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8703" y="2761818"/>
              <a:ext cx="5446360" cy="3723478"/>
            </a:xfrm>
            <a:custGeom>
              <a:avLst/>
              <a:gdLst>
                <a:gd name="T0" fmla="*/ 7139 w 8908"/>
                <a:gd name="T1" fmla="*/ 5464 h 6092"/>
                <a:gd name="T2" fmla="*/ 7106 w 8908"/>
                <a:gd name="T3" fmla="*/ 5487 h 6092"/>
                <a:gd name="T4" fmla="*/ 7039 w 8908"/>
                <a:gd name="T5" fmla="*/ 5530 h 6092"/>
                <a:gd name="T6" fmla="*/ 7001 w 8908"/>
                <a:gd name="T7" fmla="*/ 5550 h 6092"/>
                <a:gd name="T8" fmla="*/ 6992 w 8908"/>
                <a:gd name="T9" fmla="*/ 5559 h 6092"/>
                <a:gd name="T10" fmla="*/ 6851 w 8908"/>
                <a:gd name="T11" fmla="*/ 5637 h 6092"/>
                <a:gd name="T12" fmla="*/ 3400 w 8908"/>
                <a:gd name="T13" fmla="*/ 4386 h 6092"/>
                <a:gd name="T14" fmla="*/ 3048 w 8908"/>
                <a:gd name="T15" fmla="*/ 4397 h 6092"/>
                <a:gd name="T16" fmla="*/ 1734 w 8908"/>
                <a:gd name="T17" fmla="*/ 4650 h 6092"/>
                <a:gd name="T18" fmla="*/ 1147 w 8908"/>
                <a:gd name="T19" fmla="*/ 4879 h 6092"/>
                <a:gd name="T20" fmla="*/ 2639 w 8908"/>
                <a:gd name="T21" fmla="*/ 3929 h 6092"/>
                <a:gd name="T22" fmla="*/ 2803 w 8908"/>
                <a:gd name="T23" fmla="*/ 3880 h 6092"/>
                <a:gd name="T24" fmla="*/ 3100 w 8908"/>
                <a:gd name="T25" fmla="*/ 3799 h 6092"/>
                <a:gd name="T26" fmla="*/ 3081 w 8908"/>
                <a:gd name="T27" fmla="*/ 3492 h 6092"/>
                <a:gd name="T28" fmla="*/ 4867 w 8908"/>
                <a:gd name="T29" fmla="*/ 866 h 6092"/>
                <a:gd name="T30" fmla="*/ 5668 w 8908"/>
                <a:gd name="T31" fmla="*/ 738 h 6092"/>
                <a:gd name="T32" fmla="*/ 8133 w 8908"/>
                <a:gd name="T33" fmla="*/ 2530 h 6092"/>
                <a:gd name="T34" fmla="*/ 7139 w 8908"/>
                <a:gd name="T35" fmla="*/ 5464 h 6092"/>
                <a:gd name="T36" fmla="*/ 8492 w 8908"/>
                <a:gd name="T37" fmla="*/ 2413 h 6092"/>
                <a:gd name="T38" fmla="*/ 4751 w 8908"/>
                <a:gd name="T39" fmla="*/ 507 h 6092"/>
                <a:gd name="T40" fmla="*/ 2704 w 8908"/>
                <a:gd name="T41" fmla="*/ 3516 h 6092"/>
                <a:gd name="T42" fmla="*/ 2522 w 8908"/>
                <a:gd name="T43" fmla="*/ 3570 h 6092"/>
                <a:gd name="T44" fmla="*/ 0 w 8908"/>
                <a:gd name="T45" fmla="*/ 6091 h 6092"/>
                <a:gd name="T46" fmla="*/ 1850 w 8908"/>
                <a:gd name="T47" fmla="*/ 5009 h 6092"/>
                <a:gd name="T48" fmla="*/ 3073 w 8908"/>
                <a:gd name="T49" fmla="*/ 4774 h 6092"/>
                <a:gd name="T50" fmla="*/ 6786 w 8908"/>
                <a:gd name="T51" fmla="*/ 6081 h 6092"/>
                <a:gd name="T52" fmla="*/ 7224 w 8908"/>
                <a:gd name="T53" fmla="*/ 5860 h 6092"/>
                <a:gd name="T54" fmla="*/ 7224 w 8908"/>
                <a:gd name="T55" fmla="*/ 5859 h 6092"/>
                <a:gd name="T56" fmla="*/ 7322 w 8908"/>
                <a:gd name="T57" fmla="*/ 5797 h 6092"/>
                <a:gd name="T58" fmla="*/ 7335 w 8908"/>
                <a:gd name="T59" fmla="*/ 5788 h 6092"/>
                <a:gd name="T60" fmla="*/ 7354 w 8908"/>
                <a:gd name="T61" fmla="*/ 5775 h 6092"/>
                <a:gd name="T62" fmla="*/ 8492 w 8908"/>
                <a:gd name="T63" fmla="*/ 2413 h 6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08" h="6092">
                  <a:moveTo>
                    <a:pt x="7139" y="5464"/>
                  </a:moveTo>
                  <a:lnTo>
                    <a:pt x="7106" y="5487"/>
                  </a:lnTo>
                  <a:cubicBezTo>
                    <a:pt x="7083" y="5502"/>
                    <a:pt x="7061" y="5517"/>
                    <a:pt x="7039" y="5530"/>
                  </a:cubicBezTo>
                  <a:lnTo>
                    <a:pt x="7001" y="5550"/>
                  </a:lnTo>
                  <a:lnTo>
                    <a:pt x="6992" y="5559"/>
                  </a:lnTo>
                  <a:cubicBezTo>
                    <a:pt x="6945" y="5587"/>
                    <a:pt x="6899" y="5613"/>
                    <a:pt x="6851" y="5637"/>
                  </a:cubicBezTo>
                  <a:cubicBezTo>
                    <a:pt x="5880" y="4829"/>
                    <a:pt x="4665" y="4386"/>
                    <a:pt x="3400" y="4386"/>
                  </a:cubicBezTo>
                  <a:cubicBezTo>
                    <a:pt x="3283" y="4386"/>
                    <a:pt x="3165" y="4390"/>
                    <a:pt x="3048" y="4397"/>
                  </a:cubicBezTo>
                  <a:cubicBezTo>
                    <a:pt x="2603" y="4427"/>
                    <a:pt x="2161" y="4512"/>
                    <a:pt x="1734" y="4650"/>
                  </a:cubicBezTo>
                  <a:cubicBezTo>
                    <a:pt x="1532" y="4716"/>
                    <a:pt x="1336" y="4792"/>
                    <a:pt x="1147" y="4879"/>
                  </a:cubicBezTo>
                  <a:cubicBezTo>
                    <a:pt x="1552" y="4447"/>
                    <a:pt x="2064" y="4116"/>
                    <a:pt x="2639" y="3929"/>
                  </a:cubicBezTo>
                  <a:cubicBezTo>
                    <a:pt x="2691" y="3912"/>
                    <a:pt x="2747" y="3896"/>
                    <a:pt x="2803" y="3880"/>
                  </a:cubicBezTo>
                  <a:lnTo>
                    <a:pt x="3100" y="3799"/>
                  </a:lnTo>
                  <a:lnTo>
                    <a:pt x="3081" y="3492"/>
                  </a:lnTo>
                  <a:cubicBezTo>
                    <a:pt x="3006" y="2312"/>
                    <a:pt x="3741" y="1232"/>
                    <a:pt x="4867" y="866"/>
                  </a:cubicBezTo>
                  <a:cubicBezTo>
                    <a:pt x="5128" y="781"/>
                    <a:pt x="5397" y="738"/>
                    <a:pt x="5668" y="738"/>
                  </a:cubicBezTo>
                  <a:cubicBezTo>
                    <a:pt x="6794" y="738"/>
                    <a:pt x="7785" y="1458"/>
                    <a:pt x="8133" y="2530"/>
                  </a:cubicBezTo>
                  <a:cubicBezTo>
                    <a:pt x="8485" y="3612"/>
                    <a:pt x="8076" y="4819"/>
                    <a:pt x="7139" y="5464"/>
                  </a:cubicBezTo>
                  <a:close/>
                  <a:moveTo>
                    <a:pt x="8492" y="2413"/>
                  </a:moveTo>
                  <a:cubicBezTo>
                    <a:pt x="7985" y="854"/>
                    <a:pt x="6310" y="0"/>
                    <a:pt x="4751" y="507"/>
                  </a:cubicBezTo>
                  <a:cubicBezTo>
                    <a:pt x="3434" y="935"/>
                    <a:pt x="2620" y="2196"/>
                    <a:pt x="2704" y="3516"/>
                  </a:cubicBezTo>
                  <a:cubicBezTo>
                    <a:pt x="2643" y="3533"/>
                    <a:pt x="2583" y="3550"/>
                    <a:pt x="2522" y="3570"/>
                  </a:cubicBezTo>
                  <a:cubicBezTo>
                    <a:pt x="1280" y="3974"/>
                    <a:pt x="377" y="4938"/>
                    <a:pt x="0" y="6091"/>
                  </a:cubicBezTo>
                  <a:cubicBezTo>
                    <a:pt x="516" y="5615"/>
                    <a:pt x="1139" y="5241"/>
                    <a:pt x="1850" y="5009"/>
                  </a:cubicBezTo>
                  <a:cubicBezTo>
                    <a:pt x="2256" y="4878"/>
                    <a:pt x="2666" y="4801"/>
                    <a:pt x="3073" y="4774"/>
                  </a:cubicBezTo>
                  <a:cubicBezTo>
                    <a:pt x="4451" y="4683"/>
                    <a:pt x="5791" y="5171"/>
                    <a:pt x="6786" y="6081"/>
                  </a:cubicBezTo>
                  <a:cubicBezTo>
                    <a:pt x="6940" y="6018"/>
                    <a:pt x="7086" y="5944"/>
                    <a:pt x="7224" y="5860"/>
                  </a:cubicBezTo>
                  <a:lnTo>
                    <a:pt x="7224" y="5859"/>
                  </a:lnTo>
                  <a:cubicBezTo>
                    <a:pt x="7258" y="5839"/>
                    <a:pt x="7290" y="5818"/>
                    <a:pt x="7322" y="5797"/>
                  </a:cubicBezTo>
                  <a:cubicBezTo>
                    <a:pt x="7327" y="5794"/>
                    <a:pt x="7331" y="5791"/>
                    <a:pt x="7335" y="5788"/>
                  </a:cubicBezTo>
                  <a:cubicBezTo>
                    <a:pt x="7341" y="5784"/>
                    <a:pt x="7348" y="5780"/>
                    <a:pt x="7354" y="5775"/>
                  </a:cubicBezTo>
                  <a:cubicBezTo>
                    <a:pt x="8407" y="5049"/>
                    <a:pt x="8907" y="3693"/>
                    <a:pt x="8492" y="24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25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31592FB1-58C1-48F6-8A2B-C06FECE9A9C8}"/>
              </a:ext>
            </a:extLst>
          </p:cNvPr>
          <p:cNvSpPr txBox="1">
            <a:spLocks/>
          </p:cNvSpPr>
          <p:nvPr/>
        </p:nvSpPr>
        <p:spPr>
          <a:xfrm>
            <a:off x="5849145" y="1345315"/>
            <a:ext cx="2104790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Animar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desanimar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los empresarios 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invertir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igualmente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los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ahorristas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646A2BD-26E2-4EE1-8AD7-B70744AB89B2}"/>
              </a:ext>
            </a:extLst>
          </p:cNvPr>
          <p:cNvSpPr txBox="1">
            <a:spLocks/>
          </p:cNvSpPr>
          <p:nvPr/>
        </p:nvSpPr>
        <p:spPr>
          <a:xfrm>
            <a:off x="6379590" y="3124991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Incrementar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y/o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disminuir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producción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57DC30A-26D0-483E-BFDE-F2326B779376}"/>
              </a:ext>
            </a:extLst>
          </p:cNvPr>
          <p:cNvSpPr txBox="1">
            <a:spLocks/>
          </p:cNvSpPr>
          <p:nvPr/>
        </p:nvSpPr>
        <p:spPr>
          <a:xfrm>
            <a:off x="5042827" y="4428642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Atraer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capital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extranjero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provocar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salida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116FD3CF-E115-4455-9EF9-327E5E35C9C8}"/>
              </a:ext>
            </a:extLst>
          </p:cNvPr>
          <p:cNvSpPr txBox="1">
            <a:spLocks/>
          </p:cNvSpPr>
          <p:nvPr/>
        </p:nvSpPr>
        <p:spPr>
          <a:xfrm>
            <a:off x="1190065" y="1376006"/>
            <a:ext cx="2068525" cy="60818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llegada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capitales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Fortaleza a 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moneda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nacional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la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salida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puede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provocar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una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devaluación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4C00AA7-4DA0-4492-B7A8-F57734DE0A7D}"/>
              </a:ext>
            </a:extLst>
          </p:cNvPr>
          <p:cNvSpPr txBox="1">
            <a:spLocks/>
          </p:cNvSpPr>
          <p:nvPr/>
        </p:nvSpPr>
        <p:spPr>
          <a:xfrm>
            <a:off x="1000526" y="3122207"/>
            <a:ext cx="1780093" cy="858248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38"/>
              </a:lnSpc>
            </a:pP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Burbuja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especulativa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algn="r">
              <a:lnSpc>
                <a:spcPts val="1538"/>
              </a:lnSpc>
            </a:pP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Rendimientos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bonos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renta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fija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 y 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acciones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</a:t>
            </a:r>
            <a:r>
              <a:rPr lang="en-US" sz="938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renta</a:t>
            </a:r>
            <a:r>
              <a:rPr lang="en-US" sz="938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variable).</a:t>
            </a:r>
          </a:p>
          <a:p>
            <a:pPr algn="r">
              <a:lnSpc>
                <a:spcPts val="1538"/>
              </a:lnSpc>
            </a:pPr>
            <a:endParaRPr lang="en-US" sz="938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TextBox 67">
            <a:extLst>
              <a:ext uri="{FF2B5EF4-FFF2-40B4-BE49-F238E27FC236}">
                <a16:creationId xmlns:a16="http://schemas.microsoft.com/office/drawing/2014/main" id="{4BF089C2-7710-44AC-BFBB-E04765034415}"/>
              </a:ext>
            </a:extLst>
          </p:cNvPr>
          <p:cNvSpPr txBox="1"/>
          <p:nvPr/>
        </p:nvSpPr>
        <p:spPr>
          <a:xfrm>
            <a:off x="2158136" y="1100186"/>
            <a:ext cx="116730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2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Tipo de cambio</a:t>
            </a:r>
            <a:endParaRPr lang="en-US" sz="1200" b="1" dirty="0">
              <a:solidFill>
                <a:schemeClr val="bg2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3" name="TextBox 67">
            <a:extLst>
              <a:ext uri="{FF2B5EF4-FFF2-40B4-BE49-F238E27FC236}">
                <a16:creationId xmlns:a16="http://schemas.microsoft.com/office/drawing/2014/main" id="{63C868D7-82D2-4AD4-B781-897F72BD754E}"/>
              </a:ext>
            </a:extLst>
          </p:cNvPr>
          <p:cNvSpPr txBox="1"/>
          <p:nvPr/>
        </p:nvSpPr>
        <p:spPr>
          <a:xfrm>
            <a:off x="5785451" y="1087691"/>
            <a:ext cx="1348446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2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Inversión - Ahorro</a:t>
            </a:r>
            <a:endParaRPr lang="en-US" sz="1200" b="1" dirty="0">
              <a:solidFill>
                <a:schemeClr val="bg2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id="{548F9D16-D4B3-4EC4-926B-8C9535132053}"/>
              </a:ext>
            </a:extLst>
          </p:cNvPr>
          <p:cNvSpPr txBox="1"/>
          <p:nvPr/>
        </p:nvSpPr>
        <p:spPr>
          <a:xfrm>
            <a:off x="6316761" y="2847992"/>
            <a:ext cx="39466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s-MX" sz="1200" b="1" dirty="0">
                <a:solidFill>
                  <a:schemeClr val="bg2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PIB</a:t>
            </a:r>
            <a:endParaRPr lang="en-US" sz="1200" b="1" dirty="0">
              <a:solidFill>
                <a:schemeClr val="bg2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5" name="TextBox 67">
            <a:extLst>
              <a:ext uri="{FF2B5EF4-FFF2-40B4-BE49-F238E27FC236}">
                <a16:creationId xmlns:a16="http://schemas.microsoft.com/office/drawing/2014/main" id="{5383D7F0-B1A1-44FD-A416-DE5CAC2F704B}"/>
              </a:ext>
            </a:extLst>
          </p:cNvPr>
          <p:cNvSpPr txBox="1"/>
          <p:nvPr/>
        </p:nvSpPr>
        <p:spPr>
          <a:xfrm>
            <a:off x="4989074" y="4152725"/>
            <a:ext cx="147348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s-MX" sz="1200" b="1" dirty="0">
                <a:solidFill>
                  <a:schemeClr val="bg2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Inversión Extranjera</a:t>
            </a:r>
            <a:endParaRPr lang="en-US" sz="1200" b="1" dirty="0">
              <a:solidFill>
                <a:schemeClr val="bg2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6" name="TextBox 67">
            <a:extLst>
              <a:ext uri="{FF2B5EF4-FFF2-40B4-BE49-F238E27FC236}">
                <a16:creationId xmlns:a16="http://schemas.microsoft.com/office/drawing/2014/main" id="{30CDEC25-2CBE-4859-AA7B-4AC40FA158BE}"/>
              </a:ext>
            </a:extLst>
          </p:cNvPr>
          <p:cNvSpPr txBox="1"/>
          <p:nvPr/>
        </p:nvSpPr>
        <p:spPr>
          <a:xfrm>
            <a:off x="1589371" y="2845208"/>
            <a:ext cx="1241045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s-MX" sz="1200" b="1" dirty="0">
                <a:solidFill>
                  <a:schemeClr val="bg2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Bolsa de Valores</a:t>
            </a:r>
            <a:endParaRPr lang="en-US" sz="1200" b="1" dirty="0">
              <a:solidFill>
                <a:schemeClr val="bg2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27" name="Shape 2550">
            <a:extLst>
              <a:ext uri="{FF2B5EF4-FFF2-40B4-BE49-F238E27FC236}">
                <a16:creationId xmlns:a16="http://schemas.microsoft.com/office/drawing/2014/main" id="{6A9C59B2-EC7F-4AE9-9D07-6A6750ADEF66}"/>
              </a:ext>
            </a:extLst>
          </p:cNvPr>
          <p:cNvSpPr>
            <a:spLocks noChangeAspect="1"/>
          </p:cNvSpPr>
          <p:nvPr/>
        </p:nvSpPr>
        <p:spPr>
          <a:xfrm>
            <a:off x="5492779" y="2906899"/>
            <a:ext cx="356366" cy="35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8" name="Shape 2553">
            <a:extLst>
              <a:ext uri="{FF2B5EF4-FFF2-40B4-BE49-F238E27FC236}">
                <a16:creationId xmlns:a16="http://schemas.microsoft.com/office/drawing/2014/main" id="{32283D04-2E9A-4CE2-9BBA-F31296DA140A}"/>
              </a:ext>
            </a:extLst>
          </p:cNvPr>
          <p:cNvSpPr>
            <a:spLocks noChangeAspect="1"/>
          </p:cNvSpPr>
          <p:nvPr/>
        </p:nvSpPr>
        <p:spPr>
          <a:xfrm>
            <a:off x="5036004" y="1589064"/>
            <a:ext cx="356366" cy="3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29" name="Shape 2587">
            <a:extLst>
              <a:ext uri="{FF2B5EF4-FFF2-40B4-BE49-F238E27FC236}">
                <a16:creationId xmlns:a16="http://schemas.microsoft.com/office/drawing/2014/main" id="{5B00C682-B2A6-4574-B884-1697886E6B57}"/>
              </a:ext>
            </a:extLst>
          </p:cNvPr>
          <p:cNvSpPr>
            <a:spLocks noChangeAspect="1"/>
          </p:cNvSpPr>
          <p:nvPr/>
        </p:nvSpPr>
        <p:spPr>
          <a:xfrm>
            <a:off x="3678969" y="1623646"/>
            <a:ext cx="356366" cy="35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0" name="Shape 2609">
            <a:extLst>
              <a:ext uri="{FF2B5EF4-FFF2-40B4-BE49-F238E27FC236}">
                <a16:creationId xmlns:a16="http://schemas.microsoft.com/office/drawing/2014/main" id="{6468561D-97EA-4309-96A9-438F8926F5CE}"/>
              </a:ext>
            </a:extLst>
          </p:cNvPr>
          <p:cNvSpPr>
            <a:spLocks noChangeAspect="1"/>
          </p:cNvSpPr>
          <p:nvPr/>
        </p:nvSpPr>
        <p:spPr>
          <a:xfrm>
            <a:off x="4393817" y="3724574"/>
            <a:ext cx="356366" cy="291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3200"/>
                </a:moveTo>
                <a:lnTo>
                  <a:pt x="5400" y="13200"/>
                </a:lnTo>
                <a:cubicBezTo>
                  <a:pt x="5129" y="13200"/>
                  <a:pt x="4909" y="13469"/>
                  <a:pt x="4909" y="13800"/>
                </a:cubicBezTo>
                <a:cubicBezTo>
                  <a:pt x="4909" y="14132"/>
                  <a:pt x="5129" y="14400"/>
                  <a:pt x="5400" y="14400"/>
                </a:cubicBezTo>
                <a:lnTo>
                  <a:pt x="21109" y="14400"/>
                </a:lnTo>
                <a:cubicBezTo>
                  <a:pt x="21380" y="14400"/>
                  <a:pt x="21600" y="14132"/>
                  <a:pt x="21600" y="13800"/>
                </a:cubicBezTo>
                <a:cubicBezTo>
                  <a:pt x="21600" y="13469"/>
                  <a:pt x="21380" y="13200"/>
                  <a:pt x="21109" y="13200"/>
                </a:cubicBezTo>
                <a:moveTo>
                  <a:pt x="21109" y="7200"/>
                </a:move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1"/>
                  <a:pt x="5400" y="8401"/>
                </a:cubicBezTo>
                <a:lnTo>
                  <a:pt x="21109" y="8401"/>
                </a:lnTo>
                <a:cubicBezTo>
                  <a:pt x="21380" y="8401"/>
                  <a:pt x="21600" y="8132"/>
                  <a:pt x="21600" y="7800"/>
                </a:cubicBezTo>
                <a:cubicBezTo>
                  <a:pt x="21600" y="7469"/>
                  <a:pt x="21380" y="7200"/>
                  <a:pt x="21109" y="7200"/>
                </a:cubicBezTo>
                <a:moveTo>
                  <a:pt x="1473" y="0"/>
                </a:moveTo>
                <a:cubicBezTo>
                  <a:pt x="659" y="0"/>
                  <a:pt x="0" y="807"/>
                  <a:pt x="0" y="1800"/>
                </a:cubicBezTo>
                <a:cubicBezTo>
                  <a:pt x="0" y="2794"/>
                  <a:pt x="659" y="3600"/>
                  <a:pt x="1473" y="3600"/>
                </a:cubicBezTo>
                <a:cubicBezTo>
                  <a:pt x="2286" y="3600"/>
                  <a:pt x="2945" y="2794"/>
                  <a:pt x="2945" y="1800"/>
                </a:cubicBezTo>
                <a:cubicBezTo>
                  <a:pt x="2945" y="807"/>
                  <a:pt x="2286" y="0"/>
                  <a:pt x="1473" y="0"/>
                </a:cubicBezTo>
                <a:moveTo>
                  <a:pt x="21109" y="19200"/>
                </a:moveTo>
                <a:lnTo>
                  <a:pt x="5400" y="19200"/>
                </a:lnTo>
                <a:cubicBezTo>
                  <a:pt x="5129" y="19200"/>
                  <a:pt x="4909" y="19469"/>
                  <a:pt x="4909" y="19800"/>
                </a:cubicBezTo>
                <a:cubicBezTo>
                  <a:pt x="4909" y="20132"/>
                  <a:pt x="5129" y="20400"/>
                  <a:pt x="5400" y="20400"/>
                </a:cubicBezTo>
                <a:lnTo>
                  <a:pt x="21109" y="20400"/>
                </a:lnTo>
                <a:cubicBezTo>
                  <a:pt x="21380" y="20400"/>
                  <a:pt x="21600" y="20132"/>
                  <a:pt x="21600" y="19800"/>
                </a:cubicBezTo>
                <a:cubicBezTo>
                  <a:pt x="21600" y="19469"/>
                  <a:pt x="21380" y="19200"/>
                  <a:pt x="21109" y="19200"/>
                </a:cubicBezTo>
                <a:moveTo>
                  <a:pt x="5400" y="2400"/>
                </a:moveTo>
                <a:lnTo>
                  <a:pt x="21109" y="2400"/>
                </a:lnTo>
                <a:cubicBezTo>
                  <a:pt x="21380" y="2400"/>
                  <a:pt x="21600" y="2132"/>
                  <a:pt x="21600" y="1800"/>
                </a:cubicBezTo>
                <a:cubicBezTo>
                  <a:pt x="21600" y="1469"/>
                  <a:pt x="21380" y="1200"/>
                  <a:pt x="21109" y="1200"/>
                </a:cubicBezTo>
                <a:lnTo>
                  <a:pt x="5400" y="1200"/>
                </a:lnTo>
                <a:cubicBezTo>
                  <a:pt x="5129" y="1200"/>
                  <a:pt x="4909" y="1469"/>
                  <a:pt x="4909" y="1800"/>
                </a:cubicBezTo>
                <a:cubicBezTo>
                  <a:pt x="4909" y="2132"/>
                  <a:pt x="5129" y="2400"/>
                  <a:pt x="5400" y="2400"/>
                </a:cubicBezTo>
                <a:moveTo>
                  <a:pt x="1473" y="18000"/>
                </a:moveTo>
                <a:cubicBezTo>
                  <a:pt x="659" y="18000"/>
                  <a:pt x="0" y="18806"/>
                  <a:pt x="0" y="19800"/>
                </a:cubicBezTo>
                <a:cubicBezTo>
                  <a:pt x="0" y="20794"/>
                  <a:pt x="659" y="21600"/>
                  <a:pt x="1473" y="21600"/>
                </a:cubicBezTo>
                <a:cubicBezTo>
                  <a:pt x="2286" y="21600"/>
                  <a:pt x="2945" y="20794"/>
                  <a:pt x="2945" y="19800"/>
                </a:cubicBezTo>
                <a:cubicBezTo>
                  <a:pt x="2945" y="18806"/>
                  <a:pt x="2286" y="18000"/>
                  <a:pt x="1473" y="18000"/>
                </a:cubicBezTo>
                <a:moveTo>
                  <a:pt x="1473" y="6000"/>
                </a:moveTo>
                <a:cubicBezTo>
                  <a:pt x="659" y="6000"/>
                  <a:pt x="0" y="6807"/>
                  <a:pt x="0" y="7800"/>
                </a:cubicBezTo>
                <a:cubicBezTo>
                  <a:pt x="0" y="8794"/>
                  <a:pt x="659" y="9600"/>
                  <a:pt x="1473" y="9600"/>
                </a:cubicBezTo>
                <a:cubicBezTo>
                  <a:pt x="2286" y="9600"/>
                  <a:pt x="2945" y="8794"/>
                  <a:pt x="2945" y="7800"/>
                </a:cubicBezTo>
                <a:cubicBezTo>
                  <a:pt x="2945" y="6807"/>
                  <a:pt x="2286" y="6000"/>
                  <a:pt x="1473" y="6000"/>
                </a:cubicBezTo>
                <a:moveTo>
                  <a:pt x="1473" y="12000"/>
                </a:moveTo>
                <a:cubicBezTo>
                  <a:pt x="659" y="12000"/>
                  <a:pt x="0" y="12807"/>
                  <a:pt x="0" y="13800"/>
                </a:cubicBezTo>
                <a:cubicBezTo>
                  <a:pt x="0" y="14794"/>
                  <a:pt x="659" y="15600"/>
                  <a:pt x="1473" y="15600"/>
                </a:cubicBezTo>
                <a:cubicBezTo>
                  <a:pt x="2286" y="15600"/>
                  <a:pt x="2945" y="14794"/>
                  <a:pt x="2945" y="13800"/>
                </a:cubicBezTo>
                <a:cubicBezTo>
                  <a:pt x="2945" y="12807"/>
                  <a:pt x="2286" y="12000"/>
                  <a:pt x="1473" y="12000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 dirty="0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1" name="Shape 2836">
            <a:extLst>
              <a:ext uri="{FF2B5EF4-FFF2-40B4-BE49-F238E27FC236}">
                <a16:creationId xmlns:a16="http://schemas.microsoft.com/office/drawing/2014/main" id="{9FE473FE-7970-4E77-90FB-581CF2A40D80}"/>
              </a:ext>
            </a:extLst>
          </p:cNvPr>
          <p:cNvSpPr>
            <a:spLocks noChangeAspect="1"/>
          </p:cNvSpPr>
          <p:nvPr/>
        </p:nvSpPr>
        <p:spPr>
          <a:xfrm>
            <a:off x="3269792" y="2931455"/>
            <a:ext cx="356366" cy="259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b="1"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sp>
        <p:nvSpPr>
          <p:cNvPr id="32" name="Shape 146">
            <a:extLst>
              <a:ext uri="{FF2B5EF4-FFF2-40B4-BE49-F238E27FC236}">
                <a16:creationId xmlns:a16="http://schemas.microsoft.com/office/drawing/2014/main" id="{A53D1691-71AD-4A5D-AF29-B21B9AD09D0C}"/>
              </a:ext>
            </a:extLst>
          </p:cNvPr>
          <p:cNvSpPr txBox="1">
            <a:spLocks/>
          </p:cNvSpPr>
          <p:nvPr/>
        </p:nvSpPr>
        <p:spPr>
          <a:xfrm>
            <a:off x="958318" y="18347"/>
            <a:ext cx="8061511" cy="66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s-MX" sz="2800" b="1" dirty="0">
                <a:solidFill>
                  <a:srgbClr val="FF8700"/>
                </a:solidFill>
              </a:rPr>
              <a:t>La tasa de interés es una variable clave en la economía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1667435"/>
            <a:ext cx="6528773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❺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s-MX" sz="7200" b="1" dirty="0"/>
              <a:t>E</a:t>
            </a:r>
            <a:r>
              <a:rPr lang="en" sz="7200" b="1" dirty="0"/>
              <a:t>ndeudamiento </a:t>
            </a:r>
            <a:br>
              <a:rPr lang="en" b="1" dirty="0"/>
            </a:br>
            <a:r>
              <a:rPr lang="en" b="1" dirty="0"/>
              <a:t>Deuda E</a:t>
            </a:r>
            <a:r>
              <a:rPr lang="es-MX" b="1" dirty="0"/>
              <a:t>x</a:t>
            </a:r>
            <a:r>
              <a:rPr lang="en" b="1" dirty="0"/>
              <a:t>terna e Interna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Es la obligación financiera que tiene una economía con personas, empresas, bancos, gobiernos y/o organismos internacionales.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0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1156446" y="276075"/>
            <a:ext cx="6672953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Si sumanos la deuda interna y externa, la deuda total es de 665,646 millones de dólares y la deuda per capita de 5,120 dólares.</a:t>
            </a:r>
            <a:endParaRPr sz="2000" dirty="0"/>
          </a:p>
        </p:txBody>
      </p:sp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6D8A047A-10B2-4B9A-B953-8DBA90688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666238"/>
              </p:ext>
            </p:extLst>
          </p:nvPr>
        </p:nvGraphicFramePr>
        <p:xfrm>
          <a:off x="-1" y="1025174"/>
          <a:ext cx="9081655" cy="3842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9" name="Freeform 1">
            <a:extLst>
              <a:ext uri="{FF2B5EF4-FFF2-40B4-BE49-F238E27FC236}">
                <a16:creationId xmlns:a16="http://schemas.microsoft.com/office/drawing/2014/main" id="{746D449E-4002-442E-9017-F8163017D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1725" y="2025884"/>
            <a:ext cx="2364665" cy="1345637"/>
          </a:xfrm>
          <a:custGeom>
            <a:avLst/>
            <a:gdLst>
              <a:gd name="T0" fmla="*/ 1203013 w 10377"/>
              <a:gd name="T1" fmla="*/ 1824002 h 5905"/>
              <a:gd name="T2" fmla="*/ 1217772 w 10377"/>
              <a:gd name="T3" fmla="*/ 1604776 h 5905"/>
              <a:gd name="T4" fmla="*/ 2807750 w 10377"/>
              <a:gd name="T5" fmla="*/ 218866 h 5905"/>
              <a:gd name="T6" fmla="*/ 3362101 w 10377"/>
              <a:gd name="T7" fmla="*/ 317499 h 5905"/>
              <a:gd name="T8" fmla="*/ 3149720 w 10377"/>
              <a:gd name="T9" fmla="*/ 481289 h 5905"/>
              <a:gd name="T10" fmla="*/ 3735028 w 10377"/>
              <a:gd name="T11" fmla="*/ 516206 h 5905"/>
              <a:gd name="T12" fmla="*/ 3456053 w 10377"/>
              <a:gd name="T13" fmla="*/ 0 h 5905"/>
              <a:gd name="T14" fmla="*/ 3398458 w 10377"/>
              <a:gd name="T15" fmla="*/ 258103 h 5905"/>
              <a:gd name="T16" fmla="*/ 2597889 w 10377"/>
              <a:gd name="T17" fmla="*/ 44277 h 5905"/>
              <a:gd name="T18" fmla="*/ 1369318 w 10377"/>
              <a:gd name="T19" fmla="*/ 617000 h 5905"/>
              <a:gd name="T20" fmla="*/ 1372558 w 10377"/>
              <a:gd name="T21" fmla="*/ 609800 h 5905"/>
              <a:gd name="T22" fmla="*/ 0 w 10377"/>
              <a:gd name="T23" fmla="*/ 609800 h 5905"/>
              <a:gd name="T24" fmla="*/ 0 w 10377"/>
              <a:gd name="T25" fmla="*/ 2125302 h 5905"/>
              <a:gd name="T26" fmla="*/ 1064785 w 10377"/>
              <a:gd name="T27" fmla="*/ 2125302 h 5905"/>
              <a:gd name="T28" fmla="*/ 1231091 w 10377"/>
              <a:gd name="T29" fmla="*/ 2125302 h 5905"/>
              <a:gd name="T30" fmla="*/ 1203013 w 10377"/>
              <a:gd name="T31" fmla="*/ 1824002 h 590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377" h="5905">
                <a:moveTo>
                  <a:pt x="3342" y="5067"/>
                </a:moveTo>
                <a:cubicBezTo>
                  <a:pt x="3342" y="4860"/>
                  <a:pt x="3356" y="4657"/>
                  <a:pt x="3383" y="4458"/>
                </a:cubicBezTo>
                <a:cubicBezTo>
                  <a:pt x="3680" y="2284"/>
                  <a:pt x="5544" y="608"/>
                  <a:pt x="7800" y="608"/>
                </a:cubicBezTo>
                <a:cubicBezTo>
                  <a:pt x="8342" y="608"/>
                  <a:pt x="8861" y="705"/>
                  <a:pt x="9340" y="882"/>
                </a:cubicBezTo>
                <a:lnTo>
                  <a:pt x="8750" y="1337"/>
                </a:lnTo>
                <a:cubicBezTo>
                  <a:pt x="9227" y="1265"/>
                  <a:pt x="9882" y="1328"/>
                  <a:pt x="10376" y="1434"/>
                </a:cubicBezTo>
                <a:cubicBezTo>
                  <a:pt x="10071" y="1032"/>
                  <a:pt x="9737" y="463"/>
                  <a:pt x="9601" y="0"/>
                </a:cubicBezTo>
                <a:lnTo>
                  <a:pt x="9441" y="717"/>
                </a:lnTo>
                <a:cubicBezTo>
                  <a:pt x="8787" y="339"/>
                  <a:pt x="8027" y="123"/>
                  <a:pt x="7217" y="123"/>
                </a:cubicBezTo>
                <a:cubicBezTo>
                  <a:pt x="5847" y="123"/>
                  <a:pt x="4621" y="741"/>
                  <a:pt x="3804" y="1714"/>
                </a:cubicBezTo>
                <a:cubicBezTo>
                  <a:pt x="3807" y="1707"/>
                  <a:pt x="3810" y="1701"/>
                  <a:pt x="3813" y="1694"/>
                </a:cubicBezTo>
                <a:lnTo>
                  <a:pt x="0" y="1694"/>
                </a:lnTo>
                <a:lnTo>
                  <a:pt x="0" y="5904"/>
                </a:lnTo>
                <a:lnTo>
                  <a:pt x="2958" y="5904"/>
                </a:lnTo>
                <a:lnTo>
                  <a:pt x="3420" y="5904"/>
                </a:lnTo>
                <a:cubicBezTo>
                  <a:pt x="3368" y="5633"/>
                  <a:pt x="3342" y="5353"/>
                  <a:pt x="3342" y="5067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B3F47AC9-6E3E-425C-85A0-CCC11FF93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611" y="2411788"/>
            <a:ext cx="2364664" cy="1345637"/>
          </a:xfrm>
          <a:custGeom>
            <a:avLst/>
            <a:gdLst>
              <a:gd name="T0" fmla="*/ 2532130 w 10378"/>
              <a:gd name="T1" fmla="*/ 301351 h 5904"/>
              <a:gd name="T2" fmla="*/ 2517013 w 10378"/>
              <a:gd name="T3" fmla="*/ 520614 h 5904"/>
              <a:gd name="T4" fmla="*/ 927188 w 10378"/>
              <a:gd name="T5" fmla="*/ 1906759 h 5904"/>
              <a:gd name="T6" fmla="*/ 372891 w 10378"/>
              <a:gd name="T7" fmla="*/ 1808109 h 5904"/>
              <a:gd name="T8" fmla="*/ 585611 w 10378"/>
              <a:gd name="T9" fmla="*/ 1644292 h 5904"/>
              <a:gd name="T10" fmla="*/ 0 w 10378"/>
              <a:gd name="T11" fmla="*/ 1609368 h 5904"/>
              <a:gd name="T12" fmla="*/ 279308 w 10378"/>
              <a:gd name="T13" fmla="*/ 2125302 h 5904"/>
              <a:gd name="T14" fmla="*/ 336897 w 10378"/>
              <a:gd name="T15" fmla="*/ 1867515 h 5904"/>
              <a:gd name="T16" fmla="*/ 1137389 w 10378"/>
              <a:gd name="T17" fmla="*/ 2081377 h 5904"/>
              <a:gd name="T18" fmla="*/ 2366201 w 10378"/>
              <a:gd name="T19" fmla="*/ 1508558 h 5904"/>
              <a:gd name="T20" fmla="*/ 2362962 w 10378"/>
              <a:gd name="T21" fmla="*/ 1515758 h 5904"/>
              <a:gd name="T22" fmla="*/ 3735027 w 10378"/>
              <a:gd name="T23" fmla="*/ 1515758 h 5904"/>
              <a:gd name="T24" fmla="*/ 3735027 w 10378"/>
              <a:gd name="T25" fmla="*/ 0 h 5904"/>
              <a:gd name="T26" fmla="*/ 2670345 w 10378"/>
              <a:gd name="T27" fmla="*/ 0 h 5904"/>
              <a:gd name="T28" fmla="*/ 2504055 w 10378"/>
              <a:gd name="T29" fmla="*/ 0 h 5904"/>
              <a:gd name="T30" fmla="*/ 2532130 w 10378"/>
              <a:gd name="T31" fmla="*/ 301351 h 590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378" h="5904">
                <a:moveTo>
                  <a:pt x="7035" y="837"/>
                </a:moveTo>
                <a:cubicBezTo>
                  <a:pt x="7035" y="1043"/>
                  <a:pt x="7021" y="1247"/>
                  <a:pt x="6993" y="1446"/>
                </a:cubicBezTo>
                <a:cubicBezTo>
                  <a:pt x="6696" y="3620"/>
                  <a:pt x="4832" y="5296"/>
                  <a:pt x="2576" y="5296"/>
                </a:cubicBezTo>
                <a:cubicBezTo>
                  <a:pt x="2035" y="5296"/>
                  <a:pt x="1517" y="5199"/>
                  <a:pt x="1036" y="5022"/>
                </a:cubicBezTo>
                <a:lnTo>
                  <a:pt x="1627" y="4567"/>
                </a:lnTo>
                <a:cubicBezTo>
                  <a:pt x="1150" y="4639"/>
                  <a:pt x="493" y="4576"/>
                  <a:pt x="0" y="4470"/>
                </a:cubicBezTo>
                <a:cubicBezTo>
                  <a:pt x="305" y="4872"/>
                  <a:pt x="639" y="5440"/>
                  <a:pt x="776" y="5903"/>
                </a:cubicBezTo>
                <a:lnTo>
                  <a:pt x="936" y="5187"/>
                </a:lnTo>
                <a:cubicBezTo>
                  <a:pt x="1591" y="5565"/>
                  <a:pt x="2350" y="5781"/>
                  <a:pt x="3160" y="5781"/>
                </a:cubicBezTo>
                <a:cubicBezTo>
                  <a:pt x="4530" y="5781"/>
                  <a:pt x="5755" y="5163"/>
                  <a:pt x="6574" y="4190"/>
                </a:cubicBezTo>
                <a:cubicBezTo>
                  <a:pt x="6571" y="4197"/>
                  <a:pt x="6567" y="4203"/>
                  <a:pt x="6565" y="4210"/>
                </a:cubicBezTo>
                <a:lnTo>
                  <a:pt x="10377" y="4210"/>
                </a:lnTo>
                <a:lnTo>
                  <a:pt x="10377" y="0"/>
                </a:lnTo>
                <a:lnTo>
                  <a:pt x="7419" y="0"/>
                </a:lnTo>
                <a:lnTo>
                  <a:pt x="6957" y="0"/>
                </a:lnTo>
                <a:cubicBezTo>
                  <a:pt x="7008" y="271"/>
                  <a:pt x="7035" y="551"/>
                  <a:pt x="7035" y="837"/>
                </a:cubicBez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A5953A0C-0987-4177-9644-42D3E432D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2635" y="1010877"/>
            <a:ext cx="1345638" cy="2364664"/>
          </a:xfrm>
          <a:custGeom>
            <a:avLst/>
            <a:gdLst>
              <a:gd name="T0" fmla="*/ 300992 w 5904"/>
              <a:gd name="T1" fmla="*/ 1203013 h 10377"/>
              <a:gd name="T2" fmla="*/ 520615 w 5904"/>
              <a:gd name="T3" fmla="*/ 1218131 h 10377"/>
              <a:gd name="T4" fmla="*/ 1906400 w 5904"/>
              <a:gd name="T5" fmla="*/ 2808110 h 10377"/>
              <a:gd name="T6" fmla="*/ 1808110 w 5904"/>
              <a:gd name="T7" fmla="*/ 3362460 h 10377"/>
              <a:gd name="T8" fmla="*/ 1643932 w 5904"/>
              <a:gd name="T9" fmla="*/ 3150079 h 10377"/>
              <a:gd name="T10" fmla="*/ 1609369 w 5904"/>
              <a:gd name="T11" fmla="*/ 3735027 h 10377"/>
              <a:gd name="T12" fmla="*/ 2125303 w 5904"/>
              <a:gd name="T13" fmla="*/ 3456412 h 10377"/>
              <a:gd name="T14" fmla="*/ 1867516 w 5904"/>
              <a:gd name="T15" fmla="*/ 3398457 h 10377"/>
              <a:gd name="T16" fmla="*/ 2081378 w 5904"/>
              <a:gd name="T17" fmla="*/ 2597888 h 10377"/>
              <a:gd name="T18" fmla="*/ 1508558 w 5904"/>
              <a:gd name="T19" fmla="*/ 1369318 h 10377"/>
              <a:gd name="T20" fmla="*/ 1515759 w 5904"/>
              <a:gd name="T21" fmla="*/ 1372558 h 10377"/>
              <a:gd name="T22" fmla="*/ 1515759 w 5904"/>
              <a:gd name="T23" fmla="*/ 0 h 10377"/>
              <a:gd name="T24" fmla="*/ 0 w 5904"/>
              <a:gd name="T25" fmla="*/ 0 h 10377"/>
              <a:gd name="T26" fmla="*/ 0 w 5904"/>
              <a:gd name="T27" fmla="*/ 1064785 h 10377"/>
              <a:gd name="T28" fmla="*/ 0 w 5904"/>
              <a:gd name="T29" fmla="*/ 1231090 h 10377"/>
              <a:gd name="T30" fmla="*/ 300992 w 5904"/>
              <a:gd name="T31" fmla="*/ 1203013 h 1037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904" h="10377">
                <a:moveTo>
                  <a:pt x="836" y="3342"/>
                </a:moveTo>
                <a:cubicBezTo>
                  <a:pt x="1043" y="3342"/>
                  <a:pt x="1246" y="3356"/>
                  <a:pt x="1446" y="3384"/>
                </a:cubicBezTo>
                <a:cubicBezTo>
                  <a:pt x="3620" y="3681"/>
                  <a:pt x="5295" y="5545"/>
                  <a:pt x="5295" y="7801"/>
                </a:cubicBezTo>
                <a:cubicBezTo>
                  <a:pt x="5295" y="8342"/>
                  <a:pt x="5198" y="8861"/>
                  <a:pt x="5022" y="9341"/>
                </a:cubicBezTo>
                <a:lnTo>
                  <a:pt x="4566" y="8751"/>
                </a:lnTo>
                <a:cubicBezTo>
                  <a:pt x="4639" y="9228"/>
                  <a:pt x="4576" y="9883"/>
                  <a:pt x="4470" y="10376"/>
                </a:cubicBezTo>
                <a:cubicBezTo>
                  <a:pt x="4872" y="10071"/>
                  <a:pt x="5440" y="9738"/>
                  <a:pt x="5903" y="9602"/>
                </a:cubicBezTo>
                <a:lnTo>
                  <a:pt x="5187" y="9441"/>
                </a:lnTo>
                <a:cubicBezTo>
                  <a:pt x="5564" y="8787"/>
                  <a:pt x="5781" y="8027"/>
                  <a:pt x="5781" y="7217"/>
                </a:cubicBezTo>
                <a:cubicBezTo>
                  <a:pt x="5781" y="5847"/>
                  <a:pt x="5162" y="4622"/>
                  <a:pt x="4190" y="3804"/>
                </a:cubicBezTo>
                <a:cubicBezTo>
                  <a:pt x="4196" y="3807"/>
                  <a:pt x="4203" y="3810"/>
                  <a:pt x="4210" y="3813"/>
                </a:cubicBezTo>
                <a:lnTo>
                  <a:pt x="4210" y="0"/>
                </a:lnTo>
                <a:lnTo>
                  <a:pt x="0" y="0"/>
                </a:lnTo>
                <a:lnTo>
                  <a:pt x="0" y="2958"/>
                </a:lnTo>
                <a:lnTo>
                  <a:pt x="0" y="3420"/>
                </a:lnTo>
                <a:cubicBezTo>
                  <a:pt x="270" y="3369"/>
                  <a:pt x="550" y="3342"/>
                  <a:pt x="836" y="3342"/>
                </a:cubicBez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1184FCAA-E63A-47A1-8EA1-79AEDD32B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727" y="2406762"/>
            <a:ext cx="1345637" cy="2364665"/>
          </a:xfrm>
          <a:custGeom>
            <a:avLst/>
            <a:gdLst>
              <a:gd name="T0" fmla="*/ 1824002 w 5905"/>
              <a:gd name="T1" fmla="*/ 2532491 h 10378"/>
              <a:gd name="T2" fmla="*/ 1604776 w 5905"/>
              <a:gd name="T3" fmla="*/ 2517374 h 10378"/>
              <a:gd name="T4" fmla="*/ 218866 w 5905"/>
              <a:gd name="T5" fmla="*/ 927548 h 10378"/>
              <a:gd name="T6" fmla="*/ 317139 w 5905"/>
              <a:gd name="T7" fmla="*/ 373251 h 10378"/>
              <a:gd name="T8" fmla="*/ 481289 w 5905"/>
              <a:gd name="T9" fmla="*/ 585612 h 10378"/>
              <a:gd name="T10" fmla="*/ 516206 w 5905"/>
              <a:gd name="T11" fmla="*/ 0 h 10378"/>
              <a:gd name="T12" fmla="*/ 0 w 5905"/>
              <a:gd name="T13" fmla="*/ 279308 h 10378"/>
              <a:gd name="T14" fmla="*/ 258103 w 5905"/>
              <a:gd name="T15" fmla="*/ 337258 h 10378"/>
              <a:gd name="T16" fmla="*/ 44277 w 5905"/>
              <a:gd name="T17" fmla="*/ 1137389 h 10378"/>
              <a:gd name="T18" fmla="*/ 616640 w 5905"/>
              <a:gd name="T19" fmla="*/ 2366202 h 10378"/>
              <a:gd name="T20" fmla="*/ 609800 w 5905"/>
              <a:gd name="T21" fmla="*/ 2362962 h 10378"/>
              <a:gd name="T22" fmla="*/ 609800 w 5905"/>
              <a:gd name="T23" fmla="*/ 3735028 h 10378"/>
              <a:gd name="T24" fmla="*/ 2125302 w 5905"/>
              <a:gd name="T25" fmla="*/ 3735028 h 10378"/>
              <a:gd name="T26" fmla="*/ 2125302 w 5905"/>
              <a:gd name="T27" fmla="*/ 2670705 h 10378"/>
              <a:gd name="T28" fmla="*/ 2125302 w 5905"/>
              <a:gd name="T29" fmla="*/ 2504056 h 10378"/>
              <a:gd name="T30" fmla="*/ 1824002 w 5905"/>
              <a:gd name="T31" fmla="*/ 2532491 h 1037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905" h="10378">
                <a:moveTo>
                  <a:pt x="5067" y="7036"/>
                </a:moveTo>
                <a:cubicBezTo>
                  <a:pt x="4860" y="7036"/>
                  <a:pt x="4657" y="7022"/>
                  <a:pt x="4458" y="6994"/>
                </a:cubicBezTo>
                <a:cubicBezTo>
                  <a:pt x="2284" y="6697"/>
                  <a:pt x="608" y="4832"/>
                  <a:pt x="608" y="2577"/>
                </a:cubicBezTo>
                <a:cubicBezTo>
                  <a:pt x="608" y="2035"/>
                  <a:pt x="705" y="1517"/>
                  <a:pt x="881" y="1037"/>
                </a:cubicBezTo>
                <a:lnTo>
                  <a:pt x="1337" y="1627"/>
                </a:lnTo>
                <a:cubicBezTo>
                  <a:pt x="1264" y="1150"/>
                  <a:pt x="1327" y="494"/>
                  <a:pt x="1434" y="0"/>
                </a:cubicBezTo>
                <a:cubicBezTo>
                  <a:pt x="1031" y="305"/>
                  <a:pt x="463" y="640"/>
                  <a:pt x="0" y="776"/>
                </a:cubicBezTo>
                <a:lnTo>
                  <a:pt x="717" y="937"/>
                </a:lnTo>
                <a:cubicBezTo>
                  <a:pt x="339" y="1591"/>
                  <a:pt x="123" y="2350"/>
                  <a:pt x="123" y="3160"/>
                </a:cubicBezTo>
                <a:cubicBezTo>
                  <a:pt x="123" y="4531"/>
                  <a:pt x="741" y="5756"/>
                  <a:pt x="1713" y="6574"/>
                </a:cubicBezTo>
                <a:cubicBezTo>
                  <a:pt x="1707" y="6571"/>
                  <a:pt x="1700" y="6568"/>
                  <a:pt x="1694" y="6565"/>
                </a:cubicBezTo>
                <a:lnTo>
                  <a:pt x="1694" y="10377"/>
                </a:lnTo>
                <a:lnTo>
                  <a:pt x="5904" y="10377"/>
                </a:lnTo>
                <a:lnTo>
                  <a:pt x="5904" y="7420"/>
                </a:lnTo>
                <a:lnTo>
                  <a:pt x="5904" y="6957"/>
                </a:lnTo>
                <a:cubicBezTo>
                  <a:pt x="5632" y="7008"/>
                  <a:pt x="5353" y="7036"/>
                  <a:pt x="5067" y="7036"/>
                </a:cubicBez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3" name="TextBox 67">
            <a:extLst>
              <a:ext uri="{FF2B5EF4-FFF2-40B4-BE49-F238E27FC236}">
                <a16:creationId xmlns:a16="http://schemas.microsoft.com/office/drawing/2014/main" id="{EAB418B4-4A72-4675-AC9B-5FD59BA2DD57}"/>
              </a:ext>
            </a:extLst>
          </p:cNvPr>
          <p:cNvSpPr txBox="1"/>
          <p:nvPr/>
        </p:nvSpPr>
        <p:spPr>
          <a:xfrm>
            <a:off x="5767398" y="2662832"/>
            <a:ext cx="58701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Gasto </a:t>
            </a: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social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E4480479-79FE-4583-8BEA-DC5363609A87}"/>
              </a:ext>
            </a:extLst>
          </p:cNvPr>
          <p:cNvSpPr txBox="1"/>
          <p:nvPr/>
        </p:nvSpPr>
        <p:spPr>
          <a:xfrm>
            <a:off x="4140974" y="4149226"/>
            <a:ext cx="85702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Política</a:t>
            </a: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Monetaria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5" name="TextBox 67">
            <a:extLst>
              <a:ext uri="{FF2B5EF4-FFF2-40B4-BE49-F238E27FC236}">
                <a16:creationId xmlns:a16="http://schemas.microsoft.com/office/drawing/2014/main" id="{517AD220-88C8-46C6-9047-31D2A365182F}"/>
              </a:ext>
            </a:extLst>
          </p:cNvPr>
          <p:cNvSpPr txBox="1"/>
          <p:nvPr/>
        </p:nvSpPr>
        <p:spPr>
          <a:xfrm>
            <a:off x="2647981" y="2658812"/>
            <a:ext cx="85126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Mercado</a:t>
            </a: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Financiero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C4EBFD1A-7A68-4F44-A0AD-0F4D7FB490A2}"/>
              </a:ext>
            </a:extLst>
          </p:cNvPr>
          <p:cNvSpPr txBox="1"/>
          <p:nvPr/>
        </p:nvSpPr>
        <p:spPr>
          <a:xfrm>
            <a:off x="4119623" y="1079081"/>
            <a:ext cx="899733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Exportador</a:t>
            </a: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de </a:t>
            </a:r>
          </a:p>
          <a:p>
            <a:pPr algn="ctr" defTabSz="685663">
              <a:buClrTx/>
            </a:pPr>
            <a:r>
              <a:rPr lang="es-MX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Capital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14263D1-2CDE-4592-9BB0-1E9B19CE5B7A}"/>
              </a:ext>
            </a:extLst>
          </p:cNvPr>
          <p:cNvSpPr txBox="1">
            <a:spLocks/>
          </p:cNvSpPr>
          <p:nvPr/>
        </p:nvSpPr>
        <p:spPr>
          <a:xfrm>
            <a:off x="5269943" y="1202993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Salida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capitales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necesarios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para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impulsar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economía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E5926DD-0015-47F2-9414-2670C48721EE}"/>
              </a:ext>
            </a:extLst>
          </p:cNvPr>
          <p:cNvSpPr txBox="1">
            <a:spLocks/>
          </p:cNvSpPr>
          <p:nvPr/>
        </p:nvSpPr>
        <p:spPr>
          <a:xfrm>
            <a:off x="5749763" y="3520512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deja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invertir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infraestructura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programas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sociales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etc...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3A2C7B3-1B24-43F4-943F-CB428194FC37}"/>
              </a:ext>
            </a:extLst>
          </p:cNvPr>
          <p:cNvSpPr txBox="1">
            <a:spLocks/>
          </p:cNvSpPr>
          <p:nvPr/>
        </p:nvSpPr>
        <p:spPr>
          <a:xfrm>
            <a:off x="2085109" y="4179544"/>
            <a:ext cx="1788948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Regular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liquidez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para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estabilizar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economía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C50B9CB8-5F9E-411A-A45A-1BDBE97CE43E}"/>
              </a:ext>
            </a:extLst>
          </p:cNvPr>
          <p:cNvSpPr txBox="1">
            <a:spLocks/>
          </p:cNvSpPr>
          <p:nvPr/>
        </p:nvSpPr>
        <p:spPr>
          <a:xfrm>
            <a:off x="1034930" y="1864290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financieros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bonos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),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política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expansivas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contraccionistas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1" name="Shape 146">
            <a:extLst>
              <a:ext uri="{FF2B5EF4-FFF2-40B4-BE49-F238E27FC236}">
                <a16:creationId xmlns:a16="http://schemas.microsoft.com/office/drawing/2014/main" id="{83F013FC-5D9D-4B6E-9E6C-EEB6BCE17DCC}"/>
              </a:ext>
            </a:extLst>
          </p:cNvPr>
          <p:cNvSpPr txBox="1">
            <a:spLocks/>
          </p:cNvSpPr>
          <p:nvPr/>
        </p:nvSpPr>
        <p:spPr>
          <a:xfrm>
            <a:off x="1034930" y="18017"/>
            <a:ext cx="7915106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s-MX" sz="2800" b="1" dirty="0">
                <a:solidFill>
                  <a:srgbClr val="FF8700"/>
                </a:solidFill>
              </a:rPr>
              <a:t>El pago de la deuda, distrae recursos que podría ser utilizado para el desarrollo económico y social.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3180228"/>
            <a:ext cx="5560585" cy="9076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/>
              <a:t>Clima de Negocios </a:t>
            </a:r>
            <a:br>
              <a:rPr lang="en" sz="5400" b="1" dirty="0"/>
            </a:br>
            <a:r>
              <a:rPr lang="en" sz="4400" b="1" dirty="0"/>
              <a:t>Inversión Extranjera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041921" y="4511487"/>
            <a:ext cx="6393284" cy="566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Es el ahorro extranjero que viene a suplir o complementar el ahorro nacional. Se orienta al sector productivo o busca rendimiento de corto plazo.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5525455-92C8-4350-96AD-1124B762FECA}"/>
              </a:ext>
            </a:extLst>
          </p:cNvPr>
          <p:cNvSpPr txBox="1"/>
          <p:nvPr/>
        </p:nvSpPr>
        <p:spPr>
          <a:xfrm>
            <a:off x="1115879" y="1755559"/>
            <a:ext cx="91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8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❻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378174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1104899" y="276075"/>
            <a:ext cx="7611397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México ha sido una nación atractiva al capital extranjero</a:t>
            </a:r>
            <a:endParaRPr sz="2800" dirty="0"/>
          </a:p>
        </p:txBody>
      </p:sp>
      <p:sp>
        <p:nvSpPr>
          <p:cNvPr id="257" name="Shape 25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26" name="Shape 146">
            <a:extLst>
              <a:ext uri="{FF2B5EF4-FFF2-40B4-BE49-F238E27FC236}">
                <a16:creationId xmlns:a16="http://schemas.microsoft.com/office/drawing/2014/main" id="{FEC8CD57-95A7-4B57-A398-3AFE6BE23837}"/>
              </a:ext>
            </a:extLst>
          </p:cNvPr>
          <p:cNvSpPr txBox="1">
            <a:spLocks/>
          </p:cNvSpPr>
          <p:nvPr/>
        </p:nvSpPr>
        <p:spPr>
          <a:xfrm>
            <a:off x="1506736" y="18017"/>
            <a:ext cx="6366517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algn="ctr"/>
            <a:r>
              <a:rPr lang="es-MX" sz="3200" b="1" dirty="0">
                <a:solidFill>
                  <a:srgbClr val="FF8700"/>
                </a:solidFill>
              </a:rPr>
              <a:t>La inversión extranjera también es una forma no tradicional de endeudamiento.</a:t>
            </a:r>
          </a:p>
        </p:txBody>
      </p:sp>
      <p:sp>
        <p:nvSpPr>
          <p:cNvPr id="5" name="Google Shape;479;p30">
            <a:extLst>
              <a:ext uri="{FF2B5EF4-FFF2-40B4-BE49-F238E27FC236}">
                <a16:creationId xmlns:a16="http://schemas.microsoft.com/office/drawing/2014/main" id="{3701BC7D-58E2-4A49-B90F-F5640AE2817B}"/>
              </a:ext>
            </a:extLst>
          </p:cNvPr>
          <p:cNvSpPr/>
          <p:nvPr/>
        </p:nvSpPr>
        <p:spPr>
          <a:xfrm>
            <a:off x="287593" y="1081272"/>
            <a:ext cx="1644071" cy="3732479"/>
          </a:xfrm>
          <a:custGeom>
            <a:avLst/>
            <a:gdLst/>
            <a:ahLst/>
            <a:cxnLst/>
            <a:rect l="l" t="t" r="r" b="b"/>
            <a:pathLst>
              <a:path w="581" h="1634" extrusionOk="0">
                <a:moveTo>
                  <a:pt x="7" y="646"/>
                </a:moveTo>
                <a:cubicBezTo>
                  <a:pt x="8" y="646"/>
                  <a:pt x="9" y="646"/>
                  <a:pt x="10" y="646"/>
                </a:cubicBezTo>
                <a:cubicBezTo>
                  <a:pt x="12" y="644"/>
                  <a:pt x="15" y="641"/>
                  <a:pt x="15" y="639"/>
                </a:cubicBezTo>
                <a:cubicBezTo>
                  <a:pt x="16" y="629"/>
                  <a:pt x="17" y="618"/>
                  <a:pt x="18" y="608"/>
                </a:cubicBezTo>
                <a:cubicBezTo>
                  <a:pt x="18" y="596"/>
                  <a:pt x="18" y="584"/>
                  <a:pt x="18" y="572"/>
                </a:cubicBezTo>
                <a:cubicBezTo>
                  <a:pt x="19" y="572"/>
                  <a:pt x="21" y="572"/>
                  <a:pt x="22" y="572"/>
                </a:cubicBezTo>
                <a:cubicBezTo>
                  <a:pt x="22" y="729"/>
                  <a:pt x="22" y="886"/>
                  <a:pt x="22" y="1043"/>
                </a:cubicBezTo>
                <a:cubicBezTo>
                  <a:pt x="24" y="1043"/>
                  <a:pt x="25" y="1043"/>
                  <a:pt x="27" y="1043"/>
                </a:cubicBezTo>
                <a:cubicBezTo>
                  <a:pt x="28" y="845"/>
                  <a:pt x="28" y="647"/>
                  <a:pt x="29" y="448"/>
                </a:cubicBezTo>
                <a:cubicBezTo>
                  <a:pt x="27" y="456"/>
                  <a:pt x="26" y="463"/>
                  <a:pt x="26" y="471"/>
                </a:cubicBezTo>
                <a:cubicBezTo>
                  <a:pt x="24" y="495"/>
                  <a:pt x="23" y="518"/>
                  <a:pt x="21" y="542"/>
                </a:cubicBezTo>
                <a:cubicBezTo>
                  <a:pt x="21" y="548"/>
                  <a:pt x="18" y="549"/>
                  <a:pt x="6" y="546"/>
                </a:cubicBezTo>
                <a:cubicBezTo>
                  <a:pt x="10" y="545"/>
                  <a:pt x="14" y="544"/>
                  <a:pt x="19" y="542"/>
                </a:cubicBezTo>
                <a:cubicBezTo>
                  <a:pt x="14" y="542"/>
                  <a:pt x="11" y="541"/>
                  <a:pt x="5" y="541"/>
                </a:cubicBezTo>
                <a:cubicBezTo>
                  <a:pt x="10" y="539"/>
                  <a:pt x="13" y="538"/>
                  <a:pt x="16" y="536"/>
                </a:cubicBezTo>
                <a:cubicBezTo>
                  <a:pt x="13" y="535"/>
                  <a:pt x="10" y="535"/>
                  <a:pt x="6" y="534"/>
                </a:cubicBezTo>
                <a:cubicBezTo>
                  <a:pt x="10" y="533"/>
                  <a:pt x="13" y="532"/>
                  <a:pt x="17" y="530"/>
                </a:cubicBezTo>
                <a:cubicBezTo>
                  <a:pt x="13" y="529"/>
                  <a:pt x="10" y="529"/>
                  <a:pt x="7" y="528"/>
                </a:cubicBezTo>
                <a:cubicBezTo>
                  <a:pt x="10" y="526"/>
                  <a:pt x="12" y="525"/>
                  <a:pt x="15" y="524"/>
                </a:cubicBezTo>
                <a:cubicBezTo>
                  <a:pt x="12" y="523"/>
                  <a:pt x="10" y="522"/>
                  <a:pt x="7" y="522"/>
                </a:cubicBezTo>
                <a:cubicBezTo>
                  <a:pt x="10" y="520"/>
                  <a:pt x="11" y="519"/>
                  <a:pt x="14" y="518"/>
                </a:cubicBezTo>
                <a:cubicBezTo>
                  <a:pt x="2" y="516"/>
                  <a:pt x="11" y="514"/>
                  <a:pt x="14" y="512"/>
                </a:cubicBezTo>
                <a:cubicBezTo>
                  <a:pt x="0" y="509"/>
                  <a:pt x="14" y="507"/>
                  <a:pt x="15" y="505"/>
                </a:cubicBezTo>
                <a:cubicBezTo>
                  <a:pt x="12" y="504"/>
                  <a:pt x="10" y="504"/>
                  <a:pt x="6" y="502"/>
                </a:cubicBezTo>
                <a:cubicBezTo>
                  <a:pt x="10" y="501"/>
                  <a:pt x="13" y="500"/>
                  <a:pt x="17" y="499"/>
                </a:cubicBezTo>
                <a:cubicBezTo>
                  <a:pt x="12" y="498"/>
                  <a:pt x="10" y="498"/>
                  <a:pt x="7" y="497"/>
                </a:cubicBezTo>
                <a:cubicBezTo>
                  <a:pt x="10" y="495"/>
                  <a:pt x="13" y="494"/>
                  <a:pt x="16" y="493"/>
                </a:cubicBezTo>
                <a:cubicBezTo>
                  <a:pt x="12" y="492"/>
                  <a:pt x="10" y="491"/>
                  <a:pt x="7" y="491"/>
                </a:cubicBezTo>
                <a:cubicBezTo>
                  <a:pt x="10" y="489"/>
                  <a:pt x="13" y="488"/>
                  <a:pt x="16" y="487"/>
                </a:cubicBezTo>
                <a:cubicBezTo>
                  <a:pt x="13" y="486"/>
                  <a:pt x="10" y="485"/>
                  <a:pt x="6" y="483"/>
                </a:cubicBezTo>
                <a:cubicBezTo>
                  <a:pt x="11" y="482"/>
                  <a:pt x="15" y="482"/>
                  <a:pt x="18" y="481"/>
                </a:cubicBezTo>
                <a:cubicBezTo>
                  <a:pt x="17" y="480"/>
                  <a:pt x="16" y="480"/>
                  <a:pt x="15" y="479"/>
                </a:cubicBezTo>
                <a:cubicBezTo>
                  <a:pt x="13" y="479"/>
                  <a:pt x="11" y="479"/>
                  <a:pt x="8" y="478"/>
                </a:cubicBezTo>
                <a:cubicBezTo>
                  <a:pt x="20" y="472"/>
                  <a:pt x="20" y="468"/>
                  <a:pt x="10" y="466"/>
                </a:cubicBezTo>
                <a:cubicBezTo>
                  <a:pt x="12" y="464"/>
                  <a:pt x="17" y="462"/>
                  <a:pt x="18" y="460"/>
                </a:cubicBezTo>
                <a:cubicBezTo>
                  <a:pt x="19" y="457"/>
                  <a:pt x="20" y="452"/>
                  <a:pt x="20" y="449"/>
                </a:cubicBezTo>
                <a:cubicBezTo>
                  <a:pt x="22" y="431"/>
                  <a:pt x="22" y="414"/>
                  <a:pt x="23" y="397"/>
                </a:cubicBezTo>
                <a:cubicBezTo>
                  <a:pt x="25" y="369"/>
                  <a:pt x="27" y="340"/>
                  <a:pt x="29" y="312"/>
                </a:cubicBezTo>
                <a:cubicBezTo>
                  <a:pt x="30" y="286"/>
                  <a:pt x="32" y="261"/>
                  <a:pt x="33" y="235"/>
                </a:cubicBezTo>
                <a:cubicBezTo>
                  <a:pt x="33" y="234"/>
                  <a:pt x="36" y="232"/>
                  <a:pt x="38" y="231"/>
                </a:cubicBezTo>
                <a:cubicBezTo>
                  <a:pt x="40" y="238"/>
                  <a:pt x="39" y="244"/>
                  <a:pt x="40" y="249"/>
                </a:cubicBezTo>
                <a:cubicBezTo>
                  <a:pt x="40" y="257"/>
                  <a:pt x="40" y="264"/>
                  <a:pt x="41" y="271"/>
                </a:cubicBezTo>
                <a:cubicBezTo>
                  <a:pt x="41" y="272"/>
                  <a:pt x="41" y="274"/>
                  <a:pt x="41" y="275"/>
                </a:cubicBezTo>
                <a:cubicBezTo>
                  <a:pt x="43" y="274"/>
                  <a:pt x="45" y="272"/>
                  <a:pt x="45" y="271"/>
                </a:cubicBezTo>
                <a:cubicBezTo>
                  <a:pt x="46" y="254"/>
                  <a:pt x="48" y="237"/>
                  <a:pt x="49" y="220"/>
                </a:cubicBezTo>
                <a:cubicBezTo>
                  <a:pt x="51" y="189"/>
                  <a:pt x="53" y="159"/>
                  <a:pt x="55" y="128"/>
                </a:cubicBezTo>
                <a:cubicBezTo>
                  <a:pt x="56" y="108"/>
                  <a:pt x="57" y="89"/>
                  <a:pt x="59" y="70"/>
                </a:cubicBezTo>
                <a:cubicBezTo>
                  <a:pt x="59" y="60"/>
                  <a:pt x="61" y="51"/>
                  <a:pt x="62" y="41"/>
                </a:cubicBezTo>
                <a:cubicBezTo>
                  <a:pt x="62" y="30"/>
                  <a:pt x="62" y="19"/>
                  <a:pt x="62" y="7"/>
                </a:cubicBezTo>
                <a:cubicBezTo>
                  <a:pt x="62" y="5"/>
                  <a:pt x="63" y="2"/>
                  <a:pt x="63" y="0"/>
                </a:cubicBezTo>
                <a:cubicBezTo>
                  <a:pt x="64" y="0"/>
                  <a:pt x="65" y="0"/>
                  <a:pt x="66" y="0"/>
                </a:cubicBezTo>
                <a:cubicBezTo>
                  <a:pt x="67" y="5"/>
                  <a:pt x="68" y="10"/>
                  <a:pt x="68" y="16"/>
                </a:cubicBezTo>
                <a:cubicBezTo>
                  <a:pt x="68" y="40"/>
                  <a:pt x="77" y="40"/>
                  <a:pt x="78" y="64"/>
                </a:cubicBezTo>
                <a:cubicBezTo>
                  <a:pt x="78" y="81"/>
                  <a:pt x="82" y="110"/>
                  <a:pt x="82" y="128"/>
                </a:cubicBezTo>
                <a:cubicBezTo>
                  <a:pt x="80" y="189"/>
                  <a:pt x="81" y="214"/>
                  <a:pt x="78" y="275"/>
                </a:cubicBezTo>
                <a:cubicBezTo>
                  <a:pt x="74" y="335"/>
                  <a:pt x="69" y="448"/>
                  <a:pt x="69" y="508"/>
                </a:cubicBezTo>
                <a:cubicBezTo>
                  <a:pt x="70" y="617"/>
                  <a:pt x="60" y="718"/>
                  <a:pt x="64" y="828"/>
                </a:cubicBezTo>
                <a:cubicBezTo>
                  <a:pt x="66" y="890"/>
                  <a:pt x="70" y="956"/>
                  <a:pt x="76" y="1017"/>
                </a:cubicBezTo>
                <a:cubicBezTo>
                  <a:pt x="76" y="1019"/>
                  <a:pt x="77" y="1022"/>
                  <a:pt x="77" y="1024"/>
                </a:cubicBezTo>
                <a:cubicBezTo>
                  <a:pt x="77" y="1026"/>
                  <a:pt x="78" y="1028"/>
                  <a:pt x="78" y="1030"/>
                </a:cubicBezTo>
                <a:cubicBezTo>
                  <a:pt x="80" y="1029"/>
                  <a:pt x="80" y="1029"/>
                  <a:pt x="80" y="1029"/>
                </a:cubicBezTo>
                <a:cubicBezTo>
                  <a:pt x="79" y="990"/>
                  <a:pt x="77" y="952"/>
                  <a:pt x="76" y="913"/>
                </a:cubicBezTo>
                <a:cubicBezTo>
                  <a:pt x="75" y="900"/>
                  <a:pt x="76" y="887"/>
                  <a:pt x="75" y="874"/>
                </a:cubicBezTo>
                <a:cubicBezTo>
                  <a:pt x="75" y="850"/>
                  <a:pt x="73" y="826"/>
                  <a:pt x="72" y="802"/>
                </a:cubicBezTo>
                <a:cubicBezTo>
                  <a:pt x="72" y="787"/>
                  <a:pt x="73" y="771"/>
                  <a:pt x="73" y="755"/>
                </a:cubicBezTo>
                <a:cubicBezTo>
                  <a:pt x="73" y="748"/>
                  <a:pt x="74" y="742"/>
                  <a:pt x="74" y="735"/>
                </a:cubicBezTo>
                <a:cubicBezTo>
                  <a:pt x="74" y="728"/>
                  <a:pt x="72" y="720"/>
                  <a:pt x="72" y="713"/>
                </a:cubicBezTo>
                <a:cubicBezTo>
                  <a:pt x="72" y="703"/>
                  <a:pt x="72" y="694"/>
                  <a:pt x="72" y="685"/>
                </a:cubicBezTo>
                <a:cubicBezTo>
                  <a:pt x="71" y="676"/>
                  <a:pt x="68" y="667"/>
                  <a:pt x="69" y="658"/>
                </a:cubicBezTo>
                <a:cubicBezTo>
                  <a:pt x="70" y="655"/>
                  <a:pt x="68" y="653"/>
                  <a:pt x="69" y="650"/>
                </a:cubicBezTo>
                <a:cubicBezTo>
                  <a:pt x="70" y="647"/>
                  <a:pt x="74" y="643"/>
                  <a:pt x="71" y="642"/>
                </a:cubicBezTo>
                <a:cubicBezTo>
                  <a:pt x="65" y="638"/>
                  <a:pt x="70" y="637"/>
                  <a:pt x="73" y="635"/>
                </a:cubicBezTo>
                <a:cubicBezTo>
                  <a:pt x="63" y="633"/>
                  <a:pt x="70" y="631"/>
                  <a:pt x="74" y="629"/>
                </a:cubicBezTo>
                <a:cubicBezTo>
                  <a:pt x="62" y="627"/>
                  <a:pt x="70" y="625"/>
                  <a:pt x="74" y="623"/>
                </a:cubicBezTo>
                <a:cubicBezTo>
                  <a:pt x="71" y="622"/>
                  <a:pt x="69" y="621"/>
                  <a:pt x="66" y="620"/>
                </a:cubicBezTo>
                <a:cubicBezTo>
                  <a:pt x="69" y="619"/>
                  <a:pt x="72" y="618"/>
                  <a:pt x="75" y="617"/>
                </a:cubicBezTo>
                <a:cubicBezTo>
                  <a:pt x="72" y="616"/>
                  <a:pt x="70" y="615"/>
                  <a:pt x="67" y="614"/>
                </a:cubicBezTo>
                <a:cubicBezTo>
                  <a:pt x="70" y="613"/>
                  <a:pt x="72" y="612"/>
                  <a:pt x="74" y="610"/>
                </a:cubicBezTo>
                <a:cubicBezTo>
                  <a:pt x="72" y="609"/>
                  <a:pt x="70" y="609"/>
                  <a:pt x="67" y="608"/>
                </a:cubicBezTo>
                <a:cubicBezTo>
                  <a:pt x="70" y="607"/>
                  <a:pt x="72" y="605"/>
                  <a:pt x="74" y="604"/>
                </a:cubicBezTo>
                <a:cubicBezTo>
                  <a:pt x="62" y="602"/>
                  <a:pt x="73" y="600"/>
                  <a:pt x="73" y="598"/>
                </a:cubicBezTo>
                <a:cubicBezTo>
                  <a:pt x="72" y="596"/>
                  <a:pt x="72" y="594"/>
                  <a:pt x="72" y="593"/>
                </a:cubicBezTo>
                <a:cubicBezTo>
                  <a:pt x="72" y="592"/>
                  <a:pt x="73" y="591"/>
                  <a:pt x="73" y="591"/>
                </a:cubicBezTo>
                <a:cubicBezTo>
                  <a:pt x="72" y="587"/>
                  <a:pt x="71" y="584"/>
                  <a:pt x="71" y="581"/>
                </a:cubicBezTo>
                <a:cubicBezTo>
                  <a:pt x="71" y="578"/>
                  <a:pt x="73" y="575"/>
                  <a:pt x="73" y="572"/>
                </a:cubicBezTo>
                <a:cubicBezTo>
                  <a:pt x="73" y="567"/>
                  <a:pt x="71" y="561"/>
                  <a:pt x="71" y="556"/>
                </a:cubicBezTo>
                <a:cubicBezTo>
                  <a:pt x="71" y="551"/>
                  <a:pt x="72" y="546"/>
                  <a:pt x="72" y="541"/>
                </a:cubicBezTo>
                <a:cubicBezTo>
                  <a:pt x="72" y="536"/>
                  <a:pt x="70" y="531"/>
                  <a:pt x="71" y="525"/>
                </a:cubicBezTo>
                <a:cubicBezTo>
                  <a:pt x="71" y="520"/>
                  <a:pt x="73" y="515"/>
                  <a:pt x="73" y="510"/>
                </a:cubicBezTo>
                <a:cubicBezTo>
                  <a:pt x="73" y="505"/>
                  <a:pt x="70" y="500"/>
                  <a:pt x="70" y="495"/>
                </a:cubicBezTo>
                <a:cubicBezTo>
                  <a:pt x="70" y="486"/>
                  <a:pt x="69" y="478"/>
                  <a:pt x="71" y="470"/>
                </a:cubicBezTo>
                <a:cubicBezTo>
                  <a:pt x="71" y="468"/>
                  <a:pt x="71" y="465"/>
                  <a:pt x="71" y="463"/>
                </a:cubicBezTo>
                <a:cubicBezTo>
                  <a:pt x="70" y="460"/>
                  <a:pt x="75" y="456"/>
                  <a:pt x="73" y="454"/>
                </a:cubicBezTo>
                <a:cubicBezTo>
                  <a:pt x="71" y="449"/>
                  <a:pt x="72" y="446"/>
                  <a:pt x="73" y="442"/>
                </a:cubicBezTo>
                <a:cubicBezTo>
                  <a:pt x="74" y="439"/>
                  <a:pt x="71" y="436"/>
                  <a:pt x="71" y="433"/>
                </a:cubicBezTo>
                <a:cubicBezTo>
                  <a:pt x="71" y="430"/>
                  <a:pt x="72" y="427"/>
                  <a:pt x="72" y="424"/>
                </a:cubicBezTo>
                <a:cubicBezTo>
                  <a:pt x="72" y="421"/>
                  <a:pt x="72" y="418"/>
                  <a:pt x="72" y="415"/>
                </a:cubicBezTo>
                <a:cubicBezTo>
                  <a:pt x="73" y="411"/>
                  <a:pt x="73" y="407"/>
                  <a:pt x="74" y="403"/>
                </a:cubicBezTo>
                <a:cubicBezTo>
                  <a:pt x="68" y="402"/>
                  <a:pt x="73" y="399"/>
                  <a:pt x="76" y="397"/>
                </a:cubicBezTo>
                <a:cubicBezTo>
                  <a:pt x="74" y="396"/>
                  <a:pt x="73" y="396"/>
                  <a:pt x="71" y="395"/>
                </a:cubicBezTo>
                <a:cubicBezTo>
                  <a:pt x="73" y="393"/>
                  <a:pt x="74" y="392"/>
                  <a:pt x="76" y="391"/>
                </a:cubicBezTo>
                <a:cubicBezTo>
                  <a:pt x="75" y="390"/>
                  <a:pt x="72" y="388"/>
                  <a:pt x="72" y="388"/>
                </a:cubicBezTo>
                <a:cubicBezTo>
                  <a:pt x="75" y="386"/>
                  <a:pt x="77" y="384"/>
                  <a:pt x="72" y="382"/>
                </a:cubicBezTo>
                <a:cubicBezTo>
                  <a:pt x="77" y="380"/>
                  <a:pt x="74" y="377"/>
                  <a:pt x="73" y="375"/>
                </a:cubicBezTo>
                <a:cubicBezTo>
                  <a:pt x="73" y="373"/>
                  <a:pt x="74" y="371"/>
                  <a:pt x="74" y="371"/>
                </a:cubicBezTo>
                <a:cubicBezTo>
                  <a:pt x="74" y="367"/>
                  <a:pt x="74" y="365"/>
                  <a:pt x="74" y="363"/>
                </a:cubicBezTo>
                <a:cubicBezTo>
                  <a:pt x="73" y="363"/>
                  <a:pt x="72" y="363"/>
                  <a:pt x="71" y="362"/>
                </a:cubicBezTo>
                <a:cubicBezTo>
                  <a:pt x="74" y="362"/>
                  <a:pt x="76" y="361"/>
                  <a:pt x="79" y="360"/>
                </a:cubicBezTo>
                <a:cubicBezTo>
                  <a:pt x="76" y="359"/>
                  <a:pt x="74" y="358"/>
                  <a:pt x="70" y="356"/>
                </a:cubicBezTo>
                <a:cubicBezTo>
                  <a:pt x="74" y="355"/>
                  <a:pt x="77" y="355"/>
                  <a:pt x="79" y="354"/>
                </a:cubicBezTo>
                <a:cubicBezTo>
                  <a:pt x="76" y="352"/>
                  <a:pt x="74" y="352"/>
                  <a:pt x="72" y="350"/>
                </a:cubicBezTo>
                <a:cubicBezTo>
                  <a:pt x="74" y="349"/>
                  <a:pt x="77" y="349"/>
                  <a:pt x="80" y="348"/>
                </a:cubicBezTo>
                <a:cubicBezTo>
                  <a:pt x="76" y="346"/>
                  <a:pt x="74" y="345"/>
                  <a:pt x="72" y="344"/>
                </a:cubicBezTo>
                <a:cubicBezTo>
                  <a:pt x="75" y="343"/>
                  <a:pt x="77" y="342"/>
                  <a:pt x="80" y="342"/>
                </a:cubicBezTo>
                <a:cubicBezTo>
                  <a:pt x="77" y="340"/>
                  <a:pt x="75" y="339"/>
                  <a:pt x="73" y="338"/>
                </a:cubicBezTo>
                <a:cubicBezTo>
                  <a:pt x="75" y="337"/>
                  <a:pt x="77" y="336"/>
                  <a:pt x="79" y="335"/>
                </a:cubicBezTo>
                <a:cubicBezTo>
                  <a:pt x="77" y="334"/>
                  <a:pt x="76" y="333"/>
                  <a:pt x="73" y="331"/>
                </a:cubicBezTo>
                <a:cubicBezTo>
                  <a:pt x="76" y="331"/>
                  <a:pt x="78" y="330"/>
                  <a:pt x="82" y="329"/>
                </a:cubicBezTo>
                <a:cubicBezTo>
                  <a:pt x="78" y="327"/>
                  <a:pt x="76" y="327"/>
                  <a:pt x="73" y="325"/>
                </a:cubicBezTo>
                <a:cubicBezTo>
                  <a:pt x="76" y="324"/>
                  <a:pt x="79" y="324"/>
                  <a:pt x="82" y="323"/>
                </a:cubicBezTo>
                <a:cubicBezTo>
                  <a:pt x="78" y="321"/>
                  <a:pt x="76" y="320"/>
                  <a:pt x="73" y="319"/>
                </a:cubicBezTo>
                <a:cubicBezTo>
                  <a:pt x="81" y="317"/>
                  <a:pt x="83" y="315"/>
                  <a:pt x="73" y="313"/>
                </a:cubicBezTo>
                <a:cubicBezTo>
                  <a:pt x="82" y="311"/>
                  <a:pt x="78" y="309"/>
                  <a:pt x="78" y="306"/>
                </a:cubicBezTo>
                <a:cubicBezTo>
                  <a:pt x="77" y="301"/>
                  <a:pt x="81" y="296"/>
                  <a:pt x="82" y="290"/>
                </a:cubicBezTo>
                <a:cubicBezTo>
                  <a:pt x="83" y="277"/>
                  <a:pt x="83" y="263"/>
                  <a:pt x="84" y="250"/>
                </a:cubicBezTo>
                <a:cubicBezTo>
                  <a:pt x="86" y="219"/>
                  <a:pt x="89" y="188"/>
                  <a:pt x="91" y="157"/>
                </a:cubicBezTo>
                <a:cubicBezTo>
                  <a:pt x="92" y="135"/>
                  <a:pt x="93" y="113"/>
                  <a:pt x="95" y="90"/>
                </a:cubicBezTo>
                <a:cubicBezTo>
                  <a:pt x="96" y="76"/>
                  <a:pt x="98" y="61"/>
                  <a:pt x="99" y="46"/>
                </a:cubicBezTo>
                <a:cubicBezTo>
                  <a:pt x="99" y="45"/>
                  <a:pt x="100" y="44"/>
                  <a:pt x="101" y="43"/>
                </a:cubicBezTo>
                <a:cubicBezTo>
                  <a:pt x="102" y="44"/>
                  <a:pt x="104" y="45"/>
                  <a:pt x="104" y="46"/>
                </a:cubicBezTo>
                <a:cubicBezTo>
                  <a:pt x="104" y="58"/>
                  <a:pt x="103" y="69"/>
                  <a:pt x="103" y="81"/>
                </a:cubicBezTo>
                <a:cubicBezTo>
                  <a:pt x="102" y="103"/>
                  <a:pt x="102" y="125"/>
                  <a:pt x="102" y="147"/>
                </a:cubicBezTo>
                <a:cubicBezTo>
                  <a:pt x="101" y="162"/>
                  <a:pt x="102" y="176"/>
                  <a:pt x="102" y="190"/>
                </a:cubicBezTo>
                <a:cubicBezTo>
                  <a:pt x="105" y="154"/>
                  <a:pt x="108" y="119"/>
                  <a:pt x="111" y="83"/>
                </a:cubicBezTo>
                <a:cubicBezTo>
                  <a:pt x="112" y="64"/>
                  <a:pt x="113" y="45"/>
                  <a:pt x="113" y="26"/>
                </a:cubicBezTo>
                <a:cubicBezTo>
                  <a:pt x="114" y="25"/>
                  <a:pt x="115" y="24"/>
                  <a:pt x="117" y="21"/>
                </a:cubicBezTo>
                <a:cubicBezTo>
                  <a:pt x="119" y="23"/>
                  <a:pt x="120" y="24"/>
                  <a:pt x="120" y="24"/>
                </a:cubicBezTo>
                <a:cubicBezTo>
                  <a:pt x="121" y="30"/>
                  <a:pt x="121" y="36"/>
                  <a:pt x="122" y="42"/>
                </a:cubicBezTo>
                <a:cubicBezTo>
                  <a:pt x="124" y="55"/>
                  <a:pt x="128" y="68"/>
                  <a:pt x="128" y="81"/>
                </a:cubicBezTo>
                <a:cubicBezTo>
                  <a:pt x="128" y="117"/>
                  <a:pt x="147" y="160"/>
                  <a:pt x="146" y="195"/>
                </a:cubicBezTo>
                <a:cubicBezTo>
                  <a:pt x="142" y="313"/>
                  <a:pt x="136" y="423"/>
                  <a:pt x="133" y="541"/>
                </a:cubicBezTo>
                <a:cubicBezTo>
                  <a:pt x="130" y="706"/>
                  <a:pt x="139" y="865"/>
                  <a:pt x="133" y="1037"/>
                </a:cubicBezTo>
                <a:cubicBezTo>
                  <a:pt x="134" y="1041"/>
                  <a:pt x="135" y="1046"/>
                  <a:pt x="136" y="1050"/>
                </a:cubicBezTo>
                <a:cubicBezTo>
                  <a:pt x="137" y="1050"/>
                  <a:pt x="138" y="1050"/>
                  <a:pt x="140" y="1050"/>
                </a:cubicBezTo>
                <a:cubicBezTo>
                  <a:pt x="140" y="1034"/>
                  <a:pt x="140" y="1018"/>
                  <a:pt x="139" y="1002"/>
                </a:cubicBezTo>
                <a:cubicBezTo>
                  <a:pt x="139" y="987"/>
                  <a:pt x="137" y="972"/>
                  <a:pt x="137" y="957"/>
                </a:cubicBezTo>
                <a:cubicBezTo>
                  <a:pt x="136" y="908"/>
                  <a:pt x="135" y="858"/>
                  <a:pt x="135" y="809"/>
                </a:cubicBezTo>
                <a:cubicBezTo>
                  <a:pt x="134" y="784"/>
                  <a:pt x="132" y="759"/>
                  <a:pt x="132" y="734"/>
                </a:cubicBezTo>
                <a:cubicBezTo>
                  <a:pt x="132" y="701"/>
                  <a:pt x="133" y="668"/>
                  <a:pt x="133" y="636"/>
                </a:cubicBezTo>
                <a:cubicBezTo>
                  <a:pt x="133" y="620"/>
                  <a:pt x="133" y="604"/>
                  <a:pt x="133" y="588"/>
                </a:cubicBezTo>
                <a:cubicBezTo>
                  <a:pt x="133" y="572"/>
                  <a:pt x="133" y="557"/>
                  <a:pt x="133" y="541"/>
                </a:cubicBezTo>
                <a:cubicBezTo>
                  <a:pt x="134" y="527"/>
                  <a:pt x="134" y="514"/>
                  <a:pt x="135" y="500"/>
                </a:cubicBezTo>
                <a:cubicBezTo>
                  <a:pt x="135" y="491"/>
                  <a:pt x="135" y="482"/>
                  <a:pt x="135" y="473"/>
                </a:cubicBezTo>
                <a:cubicBezTo>
                  <a:pt x="135" y="466"/>
                  <a:pt x="135" y="458"/>
                  <a:pt x="135" y="450"/>
                </a:cubicBezTo>
                <a:cubicBezTo>
                  <a:pt x="135" y="444"/>
                  <a:pt x="136" y="437"/>
                  <a:pt x="136" y="430"/>
                </a:cubicBezTo>
                <a:cubicBezTo>
                  <a:pt x="137" y="422"/>
                  <a:pt x="137" y="414"/>
                  <a:pt x="137" y="406"/>
                </a:cubicBezTo>
                <a:cubicBezTo>
                  <a:pt x="137" y="401"/>
                  <a:pt x="136" y="396"/>
                  <a:pt x="136" y="391"/>
                </a:cubicBezTo>
                <a:cubicBezTo>
                  <a:pt x="136" y="386"/>
                  <a:pt x="136" y="381"/>
                  <a:pt x="136" y="376"/>
                </a:cubicBezTo>
                <a:cubicBezTo>
                  <a:pt x="136" y="373"/>
                  <a:pt x="138" y="370"/>
                  <a:pt x="139" y="367"/>
                </a:cubicBezTo>
                <a:cubicBezTo>
                  <a:pt x="139" y="364"/>
                  <a:pt x="137" y="361"/>
                  <a:pt x="137" y="358"/>
                </a:cubicBezTo>
                <a:cubicBezTo>
                  <a:pt x="137" y="356"/>
                  <a:pt x="138" y="353"/>
                  <a:pt x="138" y="350"/>
                </a:cubicBezTo>
                <a:cubicBezTo>
                  <a:pt x="138" y="347"/>
                  <a:pt x="139" y="345"/>
                  <a:pt x="139" y="342"/>
                </a:cubicBezTo>
                <a:cubicBezTo>
                  <a:pt x="139" y="339"/>
                  <a:pt x="137" y="335"/>
                  <a:pt x="138" y="332"/>
                </a:cubicBezTo>
                <a:cubicBezTo>
                  <a:pt x="138" y="329"/>
                  <a:pt x="141" y="326"/>
                  <a:pt x="141" y="324"/>
                </a:cubicBezTo>
                <a:cubicBezTo>
                  <a:pt x="141" y="320"/>
                  <a:pt x="138" y="317"/>
                  <a:pt x="138" y="314"/>
                </a:cubicBezTo>
                <a:cubicBezTo>
                  <a:pt x="138" y="309"/>
                  <a:pt x="142" y="304"/>
                  <a:pt x="141" y="299"/>
                </a:cubicBezTo>
                <a:cubicBezTo>
                  <a:pt x="138" y="289"/>
                  <a:pt x="143" y="280"/>
                  <a:pt x="141" y="270"/>
                </a:cubicBezTo>
                <a:cubicBezTo>
                  <a:pt x="140" y="264"/>
                  <a:pt x="143" y="257"/>
                  <a:pt x="143" y="251"/>
                </a:cubicBezTo>
                <a:cubicBezTo>
                  <a:pt x="145" y="238"/>
                  <a:pt x="146" y="226"/>
                  <a:pt x="147" y="213"/>
                </a:cubicBezTo>
                <a:cubicBezTo>
                  <a:pt x="149" y="202"/>
                  <a:pt x="152" y="190"/>
                  <a:pt x="153" y="179"/>
                </a:cubicBezTo>
                <a:cubicBezTo>
                  <a:pt x="155" y="157"/>
                  <a:pt x="157" y="136"/>
                  <a:pt x="158" y="115"/>
                </a:cubicBezTo>
                <a:cubicBezTo>
                  <a:pt x="160" y="93"/>
                  <a:pt x="161" y="175"/>
                  <a:pt x="162" y="154"/>
                </a:cubicBezTo>
                <a:cubicBezTo>
                  <a:pt x="164" y="126"/>
                  <a:pt x="165" y="98"/>
                  <a:pt x="167" y="70"/>
                </a:cubicBezTo>
                <a:cubicBezTo>
                  <a:pt x="167" y="68"/>
                  <a:pt x="168" y="67"/>
                  <a:pt x="169" y="65"/>
                </a:cubicBezTo>
                <a:cubicBezTo>
                  <a:pt x="171" y="66"/>
                  <a:pt x="172" y="67"/>
                  <a:pt x="172" y="68"/>
                </a:cubicBezTo>
                <a:cubicBezTo>
                  <a:pt x="172" y="101"/>
                  <a:pt x="172" y="135"/>
                  <a:pt x="171" y="169"/>
                </a:cubicBezTo>
                <a:cubicBezTo>
                  <a:pt x="171" y="197"/>
                  <a:pt x="169" y="226"/>
                  <a:pt x="175" y="254"/>
                </a:cubicBezTo>
                <a:cubicBezTo>
                  <a:pt x="175" y="255"/>
                  <a:pt x="176" y="256"/>
                  <a:pt x="176" y="258"/>
                </a:cubicBezTo>
                <a:cubicBezTo>
                  <a:pt x="179" y="249"/>
                  <a:pt x="180" y="240"/>
                  <a:pt x="180" y="231"/>
                </a:cubicBezTo>
                <a:cubicBezTo>
                  <a:pt x="182" y="192"/>
                  <a:pt x="184" y="152"/>
                  <a:pt x="186" y="112"/>
                </a:cubicBezTo>
                <a:cubicBezTo>
                  <a:pt x="187" y="106"/>
                  <a:pt x="189" y="100"/>
                  <a:pt x="190" y="94"/>
                </a:cubicBezTo>
                <a:cubicBezTo>
                  <a:pt x="191" y="95"/>
                  <a:pt x="192" y="95"/>
                  <a:pt x="194" y="95"/>
                </a:cubicBezTo>
                <a:cubicBezTo>
                  <a:pt x="195" y="133"/>
                  <a:pt x="198" y="172"/>
                  <a:pt x="198" y="211"/>
                </a:cubicBezTo>
                <a:cubicBezTo>
                  <a:pt x="198" y="249"/>
                  <a:pt x="196" y="184"/>
                  <a:pt x="195" y="223"/>
                </a:cubicBezTo>
                <a:cubicBezTo>
                  <a:pt x="196" y="223"/>
                  <a:pt x="197" y="223"/>
                  <a:pt x="198" y="223"/>
                </a:cubicBezTo>
                <a:cubicBezTo>
                  <a:pt x="210" y="138"/>
                  <a:pt x="209" y="157"/>
                  <a:pt x="220" y="72"/>
                </a:cubicBezTo>
                <a:cubicBezTo>
                  <a:pt x="221" y="72"/>
                  <a:pt x="223" y="72"/>
                  <a:pt x="225" y="72"/>
                </a:cubicBezTo>
                <a:cubicBezTo>
                  <a:pt x="221" y="187"/>
                  <a:pt x="217" y="198"/>
                  <a:pt x="214" y="313"/>
                </a:cubicBezTo>
                <a:cubicBezTo>
                  <a:pt x="215" y="313"/>
                  <a:pt x="216" y="313"/>
                  <a:pt x="217" y="313"/>
                </a:cubicBezTo>
                <a:cubicBezTo>
                  <a:pt x="222" y="233"/>
                  <a:pt x="228" y="258"/>
                  <a:pt x="233" y="178"/>
                </a:cubicBezTo>
                <a:cubicBezTo>
                  <a:pt x="235" y="178"/>
                  <a:pt x="236" y="178"/>
                  <a:pt x="238" y="178"/>
                </a:cubicBezTo>
                <a:cubicBezTo>
                  <a:pt x="240" y="220"/>
                  <a:pt x="242" y="218"/>
                  <a:pt x="244" y="260"/>
                </a:cubicBezTo>
                <a:cubicBezTo>
                  <a:pt x="245" y="260"/>
                  <a:pt x="246" y="260"/>
                  <a:pt x="247" y="260"/>
                </a:cubicBezTo>
                <a:cubicBezTo>
                  <a:pt x="247" y="258"/>
                  <a:pt x="248" y="360"/>
                  <a:pt x="248" y="358"/>
                </a:cubicBezTo>
                <a:cubicBezTo>
                  <a:pt x="250" y="330"/>
                  <a:pt x="252" y="302"/>
                  <a:pt x="254" y="275"/>
                </a:cubicBezTo>
                <a:cubicBezTo>
                  <a:pt x="256" y="250"/>
                  <a:pt x="257" y="226"/>
                  <a:pt x="259" y="202"/>
                </a:cubicBezTo>
                <a:cubicBezTo>
                  <a:pt x="259" y="200"/>
                  <a:pt x="261" y="198"/>
                  <a:pt x="262" y="196"/>
                </a:cubicBezTo>
                <a:cubicBezTo>
                  <a:pt x="264" y="196"/>
                  <a:pt x="265" y="196"/>
                  <a:pt x="266" y="196"/>
                </a:cubicBezTo>
                <a:cubicBezTo>
                  <a:pt x="264" y="280"/>
                  <a:pt x="261" y="260"/>
                  <a:pt x="258" y="343"/>
                </a:cubicBezTo>
                <a:cubicBezTo>
                  <a:pt x="259" y="343"/>
                  <a:pt x="260" y="343"/>
                  <a:pt x="261" y="343"/>
                </a:cubicBezTo>
                <a:cubicBezTo>
                  <a:pt x="262" y="337"/>
                  <a:pt x="263" y="330"/>
                  <a:pt x="264" y="323"/>
                </a:cubicBezTo>
                <a:cubicBezTo>
                  <a:pt x="267" y="288"/>
                  <a:pt x="269" y="357"/>
                  <a:pt x="272" y="323"/>
                </a:cubicBezTo>
                <a:cubicBezTo>
                  <a:pt x="276" y="273"/>
                  <a:pt x="280" y="224"/>
                  <a:pt x="284" y="174"/>
                </a:cubicBezTo>
                <a:cubicBezTo>
                  <a:pt x="285" y="172"/>
                  <a:pt x="286" y="169"/>
                  <a:pt x="286" y="167"/>
                </a:cubicBezTo>
                <a:cubicBezTo>
                  <a:pt x="289" y="167"/>
                  <a:pt x="290" y="168"/>
                  <a:pt x="290" y="168"/>
                </a:cubicBezTo>
                <a:cubicBezTo>
                  <a:pt x="289" y="206"/>
                  <a:pt x="288" y="244"/>
                  <a:pt x="287" y="283"/>
                </a:cubicBezTo>
                <a:cubicBezTo>
                  <a:pt x="287" y="301"/>
                  <a:pt x="286" y="320"/>
                  <a:pt x="286" y="339"/>
                </a:cubicBezTo>
                <a:cubicBezTo>
                  <a:pt x="286" y="342"/>
                  <a:pt x="288" y="345"/>
                  <a:pt x="289" y="348"/>
                </a:cubicBezTo>
                <a:cubicBezTo>
                  <a:pt x="290" y="348"/>
                  <a:pt x="291" y="348"/>
                  <a:pt x="292" y="348"/>
                </a:cubicBezTo>
                <a:cubicBezTo>
                  <a:pt x="293" y="347"/>
                  <a:pt x="293" y="347"/>
                  <a:pt x="294" y="346"/>
                </a:cubicBezTo>
                <a:cubicBezTo>
                  <a:pt x="297" y="329"/>
                  <a:pt x="292" y="311"/>
                  <a:pt x="303" y="294"/>
                </a:cubicBezTo>
                <a:cubicBezTo>
                  <a:pt x="307" y="288"/>
                  <a:pt x="306" y="281"/>
                  <a:pt x="306" y="275"/>
                </a:cubicBezTo>
                <a:cubicBezTo>
                  <a:pt x="307" y="271"/>
                  <a:pt x="308" y="267"/>
                  <a:pt x="309" y="263"/>
                </a:cubicBezTo>
                <a:cubicBezTo>
                  <a:pt x="310" y="263"/>
                  <a:pt x="312" y="263"/>
                  <a:pt x="313" y="263"/>
                </a:cubicBezTo>
                <a:cubicBezTo>
                  <a:pt x="317" y="358"/>
                  <a:pt x="307" y="289"/>
                  <a:pt x="306" y="384"/>
                </a:cubicBezTo>
                <a:cubicBezTo>
                  <a:pt x="307" y="384"/>
                  <a:pt x="307" y="383"/>
                  <a:pt x="307" y="382"/>
                </a:cubicBezTo>
                <a:cubicBezTo>
                  <a:pt x="310" y="346"/>
                  <a:pt x="312" y="370"/>
                  <a:pt x="314" y="334"/>
                </a:cubicBezTo>
                <a:cubicBezTo>
                  <a:pt x="316" y="315"/>
                  <a:pt x="318" y="295"/>
                  <a:pt x="320" y="276"/>
                </a:cubicBezTo>
                <a:cubicBezTo>
                  <a:pt x="320" y="275"/>
                  <a:pt x="321" y="274"/>
                  <a:pt x="322" y="273"/>
                </a:cubicBezTo>
                <a:cubicBezTo>
                  <a:pt x="323" y="273"/>
                  <a:pt x="324" y="274"/>
                  <a:pt x="325" y="274"/>
                </a:cubicBezTo>
                <a:cubicBezTo>
                  <a:pt x="325" y="293"/>
                  <a:pt x="325" y="312"/>
                  <a:pt x="325" y="331"/>
                </a:cubicBezTo>
                <a:cubicBezTo>
                  <a:pt x="326" y="331"/>
                  <a:pt x="328" y="331"/>
                  <a:pt x="329" y="331"/>
                </a:cubicBezTo>
                <a:cubicBezTo>
                  <a:pt x="337" y="233"/>
                  <a:pt x="344" y="239"/>
                  <a:pt x="352" y="140"/>
                </a:cubicBezTo>
                <a:cubicBezTo>
                  <a:pt x="353" y="140"/>
                  <a:pt x="354" y="140"/>
                  <a:pt x="355" y="140"/>
                </a:cubicBezTo>
                <a:cubicBezTo>
                  <a:pt x="361" y="220"/>
                  <a:pt x="351" y="196"/>
                  <a:pt x="350" y="276"/>
                </a:cubicBezTo>
                <a:cubicBezTo>
                  <a:pt x="351" y="266"/>
                  <a:pt x="353" y="361"/>
                  <a:pt x="353" y="352"/>
                </a:cubicBezTo>
                <a:cubicBezTo>
                  <a:pt x="355" y="313"/>
                  <a:pt x="357" y="274"/>
                  <a:pt x="360" y="235"/>
                </a:cubicBezTo>
                <a:cubicBezTo>
                  <a:pt x="360" y="232"/>
                  <a:pt x="361" y="229"/>
                  <a:pt x="362" y="226"/>
                </a:cubicBezTo>
                <a:cubicBezTo>
                  <a:pt x="363" y="226"/>
                  <a:pt x="365" y="226"/>
                  <a:pt x="366" y="227"/>
                </a:cubicBezTo>
                <a:cubicBezTo>
                  <a:pt x="371" y="281"/>
                  <a:pt x="363" y="232"/>
                  <a:pt x="368" y="286"/>
                </a:cubicBezTo>
                <a:cubicBezTo>
                  <a:pt x="369" y="285"/>
                  <a:pt x="369" y="284"/>
                  <a:pt x="369" y="283"/>
                </a:cubicBezTo>
                <a:cubicBezTo>
                  <a:pt x="372" y="243"/>
                  <a:pt x="374" y="307"/>
                  <a:pt x="377" y="267"/>
                </a:cubicBezTo>
                <a:cubicBezTo>
                  <a:pt x="379" y="239"/>
                  <a:pt x="382" y="212"/>
                  <a:pt x="384" y="185"/>
                </a:cubicBezTo>
                <a:cubicBezTo>
                  <a:pt x="384" y="183"/>
                  <a:pt x="386" y="181"/>
                  <a:pt x="387" y="180"/>
                </a:cubicBezTo>
                <a:cubicBezTo>
                  <a:pt x="390" y="183"/>
                  <a:pt x="391" y="186"/>
                  <a:pt x="391" y="188"/>
                </a:cubicBezTo>
                <a:cubicBezTo>
                  <a:pt x="390" y="198"/>
                  <a:pt x="390" y="208"/>
                  <a:pt x="389" y="217"/>
                </a:cubicBezTo>
                <a:cubicBezTo>
                  <a:pt x="389" y="252"/>
                  <a:pt x="390" y="287"/>
                  <a:pt x="388" y="321"/>
                </a:cubicBezTo>
                <a:cubicBezTo>
                  <a:pt x="385" y="416"/>
                  <a:pt x="406" y="342"/>
                  <a:pt x="401" y="437"/>
                </a:cubicBezTo>
                <a:cubicBezTo>
                  <a:pt x="396" y="543"/>
                  <a:pt x="395" y="658"/>
                  <a:pt x="400" y="764"/>
                </a:cubicBezTo>
                <a:cubicBezTo>
                  <a:pt x="402" y="815"/>
                  <a:pt x="384" y="860"/>
                  <a:pt x="387" y="911"/>
                </a:cubicBezTo>
                <a:cubicBezTo>
                  <a:pt x="388" y="920"/>
                  <a:pt x="389" y="930"/>
                  <a:pt x="390" y="937"/>
                </a:cubicBezTo>
                <a:cubicBezTo>
                  <a:pt x="390" y="923"/>
                  <a:pt x="390" y="908"/>
                  <a:pt x="390" y="892"/>
                </a:cubicBezTo>
                <a:cubicBezTo>
                  <a:pt x="390" y="752"/>
                  <a:pt x="390" y="612"/>
                  <a:pt x="399" y="471"/>
                </a:cubicBezTo>
                <a:cubicBezTo>
                  <a:pt x="404" y="394"/>
                  <a:pt x="408" y="375"/>
                  <a:pt x="413" y="297"/>
                </a:cubicBezTo>
                <a:cubicBezTo>
                  <a:pt x="417" y="237"/>
                  <a:pt x="421" y="220"/>
                  <a:pt x="425" y="160"/>
                </a:cubicBezTo>
                <a:cubicBezTo>
                  <a:pt x="426" y="147"/>
                  <a:pt x="428" y="134"/>
                  <a:pt x="430" y="120"/>
                </a:cubicBezTo>
                <a:cubicBezTo>
                  <a:pt x="430" y="119"/>
                  <a:pt x="432" y="118"/>
                  <a:pt x="433" y="116"/>
                </a:cubicBezTo>
                <a:cubicBezTo>
                  <a:pt x="434" y="117"/>
                  <a:pt x="435" y="117"/>
                  <a:pt x="436" y="117"/>
                </a:cubicBezTo>
                <a:cubicBezTo>
                  <a:pt x="436" y="119"/>
                  <a:pt x="435" y="120"/>
                  <a:pt x="435" y="122"/>
                </a:cubicBezTo>
                <a:cubicBezTo>
                  <a:pt x="436" y="135"/>
                  <a:pt x="437" y="149"/>
                  <a:pt x="437" y="163"/>
                </a:cubicBezTo>
                <a:cubicBezTo>
                  <a:pt x="438" y="223"/>
                  <a:pt x="434" y="180"/>
                  <a:pt x="434" y="241"/>
                </a:cubicBezTo>
                <a:cubicBezTo>
                  <a:pt x="435" y="323"/>
                  <a:pt x="442" y="387"/>
                  <a:pt x="436" y="469"/>
                </a:cubicBezTo>
                <a:cubicBezTo>
                  <a:pt x="430" y="569"/>
                  <a:pt x="436" y="684"/>
                  <a:pt x="422" y="785"/>
                </a:cubicBezTo>
                <a:cubicBezTo>
                  <a:pt x="422" y="794"/>
                  <a:pt x="423" y="803"/>
                  <a:pt x="424" y="813"/>
                </a:cubicBezTo>
                <a:cubicBezTo>
                  <a:pt x="426" y="811"/>
                  <a:pt x="425" y="810"/>
                  <a:pt x="426" y="809"/>
                </a:cubicBezTo>
                <a:cubicBezTo>
                  <a:pt x="427" y="749"/>
                  <a:pt x="429" y="689"/>
                  <a:pt x="431" y="629"/>
                </a:cubicBezTo>
                <a:cubicBezTo>
                  <a:pt x="433" y="576"/>
                  <a:pt x="433" y="523"/>
                  <a:pt x="436" y="469"/>
                </a:cubicBezTo>
                <a:cubicBezTo>
                  <a:pt x="441" y="394"/>
                  <a:pt x="449" y="319"/>
                  <a:pt x="455" y="244"/>
                </a:cubicBezTo>
                <a:cubicBezTo>
                  <a:pt x="457" y="215"/>
                  <a:pt x="458" y="288"/>
                  <a:pt x="462" y="258"/>
                </a:cubicBezTo>
                <a:cubicBezTo>
                  <a:pt x="463" y="245"/>
                  <a:pt x="473" y="233"/>
                  <a:pt x="472" y="219"/>
                </a:cubicBezTo>
                <a:cubicBezTo>
                  <a:pt x="472" y="218"/>
                  <a:pt x="472" y="216"/>
                  <a:pt x="473" y="215"/>
                </a:cubicBezTo>
                <a:cubicBezTo>
                  <a:pt x="474" y="215"/>
                  <a:pt x="474" y="215"/>
                  <a:pt x="475" y="215"/>
                </a:cubicBezTo>
                <a:cubicBezTo>
                  <a:pt x="476" y="226"/>
                  <a:pt x="477" y="238"/>
                  <a:pt x="479" y="250"/>
                </a:cubicBezTo>
                <a:cubicBezTo>
                  <a:pt x="479" y="250"/>
                  <a:pt x="480" y="250"/>
                  <a:pt x="480" y="250"/>
                </a:cubicBezTo>
                <a:cubicBezTo>
                  <a:pt x="482" y="228"/>
                  <a:pt x="484" y="207"/>
                  <a:pt x="486" y="185"/>
                </a:cubicBezTo>
                <a:cubicBezTo>
                  <a:pt x="488" y="185"/>
                  <a:pt x="490" y="185"/>
                  <a:pt x="491" y="185"/>
                </a:cubicBezTo>
                <a:cubicBezTo>
                  <a:pt x="493" y="274"/>
                  <a:pt x="483" y="259"/>
                  <a:pt x="482" y="348"/>
                </a:cubicBezTo>
                <a:cubicBezTo>
                  <a:pt x="483" y="338"/>
                  <a:pt x="484" y="328"/>
                  <a:pt x="485" y="318"/>
                </a:cubicBezTo>
                <a:cubicBezTo>
                  <a:pt x="490" y="263"/>
                  <a:pt x="494" y="311"/>
                  <a:pt x="498" y="256"/>
                </a:cubicBezTo>
                <a:cubicBezTo>
                  <a:pt x="500" y="235"/>
                  <a:pt x="502" y="111"/>
                  <a:pt x="503" y="91"/>
                </a:cubicBezTo>
                <a:cubicBezTo>
                  <a:pt x="504" y="89"/>
                  <a:pt x="506" y="88"/>
                  <a:pt x="508" y="87"/>
                </a:cubicBezTo>
                <a:cubicBezTo>
                  <a:pt x="509" y="88"/>
                  <a:pt x="512" y="90"/>
                  <a:pt x="512" y="91"/>
                </a:cubicBezTo>
                <a:cubicBezTo>
                  <a:pt x="512" y="96"/>
                  <a:pt x="511" y="101"/>
                  <a:pt x="510" y="106"/>
                </a:cubicBezTo>
                <a:cubicBezTo>
                  <a:pt x="510" y="124"/>
                  <a:pt x="509" y="142"/>
                  <a:pt x="508" y="160"/>
                </a:cubicBezTo>
                <a:cubicBezTo>
                  <a:pt x="508" y="173"/>
                  <a:pt x="508" y="186"/>
                  <a:pt x="508" y="197"/>
                </a:cubicBezTo>
                <a:cubicBezTo>
                  <a:pt x="509" y="193"/>
                  <a:pt x="511" y="186"/>
                  <a:pt x="512" y="179"/>
                </a:cubicBezTo>
                <a:cubicBezTo>
                  <a:pt x="513" y="179"/>
                  <a:pt x="514" y="179"/>
                  <a:pt x="515" y="179"/>
                </a:cubicBezTo>
                <a:cubicBezTo>
                  <a:pt x="519" y="224"/>
                  <a:pt x="515" y="269"/>
                  <a:pt x="513" y="314"/>
                </a:cubicBezTo>
                <a:cubicBezTo>
                  <a:pt x="511" y="359"/>
                  <a:pt x="508" y="404"/>
                  <a:pt x="506" y="449"/>
                </a:cubicBezTo>
                <a:cubicBezTo>
                  <a:pt x="507" y="449"/>
                  <a:pt x="508" y="449"/>
                  <a:pt x="509" y="449"/>
                </a:cubicBezTo>
                <a:cubicBezTo>
                  <a:pt x="517" y="337"/>
                  <a:pt x="526" y="226"/>
                  <a:pt x="535" y="114"/>
                </a:cubicBezTo>
                <a:cubicBezTo>
                  <a:pt x="537" y="114"/>
                  <a:pt x="538" y="114"/>
                  <a:pt x="540" y="114"/>
                </a:cubicBezTo>
                <a:cubicBezTo>
                  <a:pt x="540" y="128"/>
                  <a:pt x="540" y="143"/>
                  <a:pt x="540" y="157"/>
                </a:cubicBezTo>
                <a:cubicBezTo>
                  <a:pt x="542" y="158"/>
                  <a:pt x="543" y="158"/>
                  <a:pt x="544" y="158"/>
                </a:cubicBezTo>
                <a:cubicBezTo>
                  <a:pt x="545" y="155"/>
                  <a:pt x="547" y="152"/>
                  <a:pt x="548" y="150"/>
                </a:cubicBezTo>
                <a:cubicBezTo>
                  <a:pt x="549" y="150"/>
                  <a:pt x="551" y="150"/>
                  <a:pt x="552" y="150"/>
                </a:cubicBezTo>
                <a:cubicBezTo>
                  <a:pt x="551" y="308"/>
                  <a:pt x="532" y="466"/>
                  <a:pt x="529" y="624"/>
                </a:cubicBezTo>
                <a:cubicBezTo>
                  <a:pt x="534" y="564"/>
                  <a:pt x="538" y="504"/>
                  <a:pt x="543" y="445"/>
                </a:cubicBezTo>
                <a:cubicBezTo>
                  <a:pt x="548" y="385"/>
                  <a:pt x="553" y="325"/>
                  <a:pt x="559" y="265"/>
                </a:cubicBezTo>
                <a:cubicBezTo>
                  <a:pt x="564" y="206"/>
                  <a:pt x="570" y="147"/>
                  <a:pt x="576" y="88"/>
                </a:cubicBezTo>
                <a:cubicBezTo>
                  <a:pt x="577" y="88"/>
                  <a:pt x="578" y="87"/>
                  <a:pt x="579" y="87"/>
                </a:cubicBezTo>
                <a:cubicBezTo>
                  <a:pt x="579" y="88"/>
                  <a:pt x="580" y="89"/>
                  <a:pt x="580" y="90"/>
                </a:cubicBezTo>
                <a:cubicBezTo>
                  <a:pt x="580" y="110"/>
                  <a:pt x="581" y="129"/>
                  <a:pt x="580" y="148"/>
                </a:cubicBezTo>
                <a:cubicBezTo>
                  <a:pt x="575" y="211"/>
                  <a:pt x="570" y="274"/>
                  <a:pt x="566" y="337"/>
                </a:cubicBezTo>
                <a:cubicBezTo>
                  <a:pt x="561" y="406"/>
                  <a:pt x="554" y="475"/>
                  <a:pt x="551" y="544"/>
                </a:cubicBezTo>
                <a:cubicBezTo>
                  <a:pt x="547" y="609"/>
                  <a:pt x="546" y="675"/>
                  <a:pt x="545" y="740"/>
                </a:cubicBezTo>
                <a:cubicBezTo>
                  <a:pt x="544" y="796"/>
                  <a:pt x="544" y="852"/>
                  <a:pt x="543" y="907"/>
                </a:cubicBezTo>
                <a:cubicBezTo>
                  <a:pt x="542" y="987"/>
                  <a:pt x="541" y="1067"/>
                  <a:pt x="540" y="1147"/>
                </a:cubicBezTo>
                <a:cubicBezTo>
                  <a:pt x="540" y="1153"/>
                  <a:pt x="543" y="1159"/>
                  <a:pt x="545" y="1165"/>
                </a:cubicBezTo>
                <a:cubicBezTo>
                  <a:pt x="545" y="1166"/>
                  <a:pt x="545" y="1168"/>
                  <a:pt x="544" y="1170"/>
                </a:cubicBezTo>
                <a:cubicBezTo>
                  <a:pt x="543" y="1172"/>
                  <a:pt x="541" y="1174"/>
                  <a:pt x="540" y="1176"/>
                </a:cubicBezTo>
                <a:cubicBezTo>
                  <a:pt x="539" y="1182"/>
                  <a:pt x="540" y="1187"/>
                  <a:pt x="540" y="1192"/>
                </a:cubicBezTo>
                <a:cubicBezTo>
                  <a:pt x="542" y="1244"/>
                  <a:pt x="544" y="1296"/>
                  <a:pt x="548" y="1348"/>
                </a:cubicBezTo>
                <a:cubicBezTo>
                  <a:pt x="552" y="1389"/>
                  <a:pt x="493" y="1301"/>
                  <a:pt x="498" y="1342"/>
                </a:cubicBezTo>
                <a:cubicBezTo>
                  <a:pt x="503" y="1373"/>
                  <a:pt x="508" y="1357"/>
                  <a:pt x="512" y="1388"/>
                </a:cubicBezTo>
                <a:cubicBezTo>
                  <a:pt x="517" y="1423"/>
                  <a:pt x="521" y="1440"/>
                  <a:pt x="525" y="1475"/>
                </a:cubicBezTo>
                <a:cubicBezTo>
                  <a:pt x="528" y="1497"/>
                  <a:pt x="529" y="1474"/>
                  <a:pt x="530" y="1495"/>
                </a:cubicBezTo>
                <a:cubicBezTo>
                  <a:pt x="531" y="1499"/>
                  <a:pt x="528" y="1534"/>
                  <a:pt x="527" y="1538"/>
                </a:cubicBezTo>
                <a:cubicBezTo>
                  <a:pt x="526" y="1538"/>
                  <a:pt x="524" y="1538"/>
                  <a:pt x="523" y="1539"/>
                </a:cubicBezTo>
                <a:cubicBezTo>
                  <a:pt x="521" y="1537"/>
                  <a:pt x="518" y="1535"/>
                  <a:pt x="517" y="1534"/>
                </a:cubicBezTo>
                <a:cubicBezTo>
                  <a:pt x="509" y="1519"/>
                  <a:pt x="500" y="1474"/>
                  <a:pt x="494" y="1459"/>
                </a:cubicBezTo>
                <a:cubicBezTo>
                  <a:pt x="488" y="1447"/>
                  <a:pt x="487" y="1480"/>
                  <a:pt x="483" y="1468"/>
                </a:cubicBezTo>
                <a:cubicBezTo>
                  <a:pt x="483" y="1466"/>
                  <a:pt x="481" y="1464"/>
                  <a:pt x="480" y="1462"/>
                </a:cubicBezTo>
                <a:cubicBezTo>
                  <a:pt x="479" y="1462"/>
                  <a:pt x="477" y="1462"/>
                  <a:pt x="476" y="1462"/>
                </a:cubicBezTo>
                <a:cubicBezTo>
                  <a:pt x="476" y="1464"/>
                  <a:pt x="476" y="1466"/>
                  <a:pt x="476" y="1469"/>
                </a:cubicBezTo>
                <a:cubicBezTo>
                  <a:pt x="475" y="1486"/>
                  <a:pt x="474" y="1459"/>
                  <a:pt x="473" y="1477"/>
                </a:cubicBezTo>
                <a:cubicBezTo>
                  <a:pt x="473" y="1479"/>
                  <a:pt x="471" y="1481"/>
                  <a:pt x="470" y="1483"/>
                </a:cubicBezTo>
                <a:cubicBezTo>
                  <a:pt x="469" y="1483"/>
                  <a:pt x="468" y="1483"/>
                  <a:pt x="466" y="1483"/>
                </a:cubicBezTo>
                <a:cubicBezTo>
                  <a:pt x="465" y="1480"/>
                  <a:pt x="463" y="1478"/>
                  <a:pt x="463" y="1476"/>
                </a:cubicBezTo>
                <a:cubicBezTo>
                  <a:pt x="461" y="1461"/>
                  <a:pt x="459" y="1491"/>
                  <a:pt x="457" y="1476"/>
                </a:cubicBezTo>
                <a:cubicBezTo>
                  <a:pt x="456" y="1472"/>
                  <a:pt x="525" y="1596"/>
                  <a:pt x="514" y="1596"/>
                </a:cubicBezTo>
                <a:cubicBezTo>
                  <a:pt x="513" y="1596"/>
                  <a:pt x="512" y="1594"/>
                  <a:pt x="511" y="1593"/>
                </a:cubicBezTo>
                <a:cubicBezTo>
                  <a:pt x="510" y="1590"/>
                  <a:pt x="508" y="1587"/>
                  <a:pt x="507" y="1584"/>
                </a:cubicBezTo>
                <a:cubicBezTo>
                  <a:pt x="492" y="1545"/>
                  <a:pt x="487" y="1524"/>
                  <a:pt x="482" y="1485"/>
                </a:cubicBezTo>
                <a:cubicBezTo>
                  <a:pt x="481" y="1478"/>
                  <a:pt x="474" y="1474"/>
                  <a:pt x="468" y="1469"/>
                </a:cubicBezTo>
                <a:cubicBezTo>
                  <a:pt x="467" y="1474"/>
                  <a:pt x="468" y="1479"/>
                  <a:pt x="469" y="1484"/>
                </a:cubicBezTo>
                <a:cubicBezTo>
                  <a:pt x="471" y="1500"/>
                  <a:pt x="474" y="1516"/>
                  <a:pt x="475" y="1532"/>
                </a:cubicBezTo>
                <a:cubicBezTo>
                  <a:pt x="478" y="1563"/>
                  <a:pt x="480" y="1574"/>
                  <a:pt x="482" y="1605"/>
                </a:cubicBezTo>
                <a:cubicBezTo>
                  <a:pt x="482" y="1607"/>
                  <a:pt x="481" y="1608"/>
                  <a:pt x="480" y="1610"/>
                </a:cubicBezTo>
                <a:cubicBezTo>
                  <a:pt x="479" y="1610"/>
                  <a:pt x="478" y="1610"/>
                  <a:pt x="477" y="1610"/>
                </a:cubicBezTo>
                <a:cubicBezTo>
                  <a:pt x="475" y="1608"/>
                  <a:pt x="473" y="1607"/>
                  <a:pt x="473" y="1605"/>
                </a:cubicBezTo>
                <a:cubicBezTo>
                  <a:pt x="468" y="1590"/>
                  <a:pt x="462" y="1594"/>
                  <a:pt x="459" y="1579"/>
                </a:cubicBezTo>
                <a:cubicBezTo>
                  <a:pt x="453" y="1545"/>
                  <a:pt x="446" y="1510"/>
                  <a:pt x="441" y="1476"/>
                </a:cubicBezTo>
                <a:cubicBezTo>
                  <a:pt x="436" y="1444"/>
                  <a:pt x="431" y="1459"/>
                  <a:pt x="427" y="1427"/>
                </a:cubicBezTo>
                <a:cubicBezTo>
                  <a:pt x="424" y="1394"/>
                  <a:pt x="420" y="1361"/>
                  <a:pt x="409" y="1328"/>
                </a:cubicBezTo>
                <a:cubicBezTo>
                  <a:pt x="407" y="1323"/>
                  <a:pt x="405" y="1318"/>
                  <a:pt x="403" y="1312"/>
                </a:cubicBezTo>
                <a:cubicBezTo>
                  <a:pt x="402" y="1312"/>
                  <a:pt x="401" y="1312"/>
                  <a:pt x="401" y="1313"/>
                </a:cubicBezTo>
                <a:cubicBezTo>
                  <a:pt x="401" y="1316"/>
                  <a:pt x="401" y="1319"/>
                  <a:pt x="402" y="1323"/>
                </a:cubicBezTo>
                <a:cubicBezTo>
                  <a:pt x="405" y="1335"/>
                  <a:pt x="408" y="1348"/>
                  <a:pt x="411" y="1361"/>
                </a:cubicBezTo>
                <a:cubicBezTo>
                  <a:pt x="414" y="1377"/>
                  <a:pt x="417" y="1393"/>
                  <a:pt x="420" y="1409"/>
                </a:cubicBezTo>
                <a:cubicBezTo>
                  <a:pt x="422" y="1422"/>
                  <a:pt x="425" y="1435"/>
                  <a:pt x="427" y="1448"/>
                </a:cubicBezTo>
                <a:cubicBezTo>
                  <a:pt x="430" y="1468"/>
                  <a:pt x="433" y="1441"/>
                  <a:pt x="435" y="1461"/>
                </a:cubicBezTo>
                <a:cubicBezTo>
                  <a:pt x="437" y="1482"/>
                  <a:pt x="438" y="1504"/>
                  <a:pt x="439" y="1525"/>
                </a:cubicBezTo>
                <a:cubicBezTo>
                  <a:pt x="439" y="1527"/>
                  <a:pt x="438" y="1529"/>
                  <a:pt x="437" y="1531"/>
                </a:cubicBezTo>
                <a:cubicBezTo>
                  <a:pt x="436" y="1531"/>
                  <a:pt x="435" y="1531"/>
                  <a:pt x="434" y="1531"/>
                </a:cubicBezTo>
                <a:cubicBezTo>
                  <a:pt x="433" y="1529"/>
                  <a:pt x="430" y="1527"/>
                  <a:pt x="430" y="1524"/>
                </a:cubicBezTo>
                <a:cubicBezTo>
                  <a:pt x="427" y="1517"/>
                  <a:pt x="424" y="1539"/>
                  <a:pt x="422" y="1532"/>
                </a:cubicBezTo>
                <a:cubicBezTo>
                  <a:pt x="421" y="1528"/>
                  <a:pt x="418" y="1526"/>
                  <a:pt x="410" y="1525"/>
                </a:cubicBezTo>
                <a:cubicBezTo>
                  <a:pt x="410" y="1527"/>
                  <a:pt x="410" y="1529"/>
                  <a:pt x="410" y="1531"/>
                </a:cubicBezTo>
                <a:cubicBezTo>
                  <a:pt x="412" y="1547"/>
                  <a:pt x="413" y="1564"/>
                  <a:pt x="415" y="1580"/>
                </a:cubicBezTo>
                <a:cubicBezTo>
                  <a:pt x="415" y="1582"/>
                  <a:pt x="416" y="1585"/>
                  <a:pt x="414" y="1586"/>
                </a:cubicBezTo>
                <a:cubicBezTo>
                  <a:pt x="407" y="1591"/>
                  <a:pt x="409" y="1595"/>
                  <a:pt x="409" y="1600"/>
                </a:cubicBezTo>
                <a:cubicBezTo>
                  <a:pt x="409" y="1602"/>
                  <a:pt x="407" y="1604"/>
                  <a:pt x="407" y="1606"/>
                </a:cubicBezTo>
                <a:cubicBezTo>
                  <a:pt x="405" y="1606"/>
                  <a:pt x="404" y="1606"/>
                  <a:pt x="403" y="1606"/>
                </a:cubicBezTo>
                <a:cubicBezTo>
                  <a:pt x="401" y="1602"/>
                  <a:pt x="399" y="1615"/>
                  <a:pt x="398" y="1611"/>
                </a:cubicBezTo>
                <a:cubicBezTo>
                  <a:pt x="390" y="1577"/>
                  <a:pt x="381" y="1595"/>
                  <a:pt x="376" y="1560"/>
                </a:cubicBezTo>
                <a:cubicBezTo>
                  <a:pt x="367" y="1500"/>
                  <a:pt x="359" y="1440"/>
                  <a:pt x="342" y="1381"/>
                </a:cubicBezTo>
                <a:cubicBezTo>
                  <a:pt x="340" y="1375"/>
                  <a:pt x="338" y="1370"/>
                  <a:pt x="336" y="1365"/>
                </a:cubicBezTo>
                <a:cubicBezTo>
                  <a:pt x="334" y="1366"/>
                  <a:pt x="334" y="1368"/>
                  <a:pt x="334" y="1369"/>
                </a:cubicBezTo>
                <a:cubicBezTo>
                  <a:pt x="337" y="1388"/>
                  <a:pt x="339" y="1407"/>
                  <a:pt x="342" y="1426"/>
                </a:cubicBezTo>
                <a:cubicBezTo>
                  <a:pt x="343" y="1441"/>
                  <a:pt x="344" y="1456"/>
                  <a:pt x="346" y="1471"/>
                </a:cubicBezTo>
                <a:cubicBezTo>
                  <a:pt x="350" y="1504"/>
                  <a:pt x="356" y="1537"/>
                  <a:pt x="360" y="1570"/>
                </a:cubicBezTo>
                <a:cubicBezTo>
                  <a:pt x="361" y="1574"/>
                  <a:pt x="358" y="1579"/>
                  <a:pt x="357" y="1583"/>
                </a:cubicBezTo>
                <a:cubicBezTo>
                  <a:pt x="356" y="1585"/>
                  <a:pt x="356" y="1586"/>
                  <a:pt x="356" y="1587"/>
                </a:cubicBezTo>
                <a:cubicBezTo>
                  <a:pt x="358" y="1596"/>
                  <a:pt x="359" y="1604"/>
                  <a:pt x="361" y="1613"/>
                </a:cubicBezTo>
                <a:cubicBezTo>
                  <a:pt x="363" y="1626"/>
                  <a:pt x="365" y="1587"/>
                  <a:pt x="367" y="1601"/>
                </a:cubicBezTo>
                <a:cubicBezTo>
                  <a:pt x="367" y="1603"/>
                  <a:pt x="366" y="1605"/>
                  <a:pt x="366" y="1608"/>
                </a:cubicBezTo>
                <a:cubicBezTo>
                  <a:pt x="364" y="1608"/>
                  <a:pt x="363" y="1608"/>
                  <a:pt x="362" y="1608"/>
                </a:cubicBezTo>
                <a:cubicBezTo>
                  <a:pt x="361" y="1605"/>
                  <a:pt x="359" y="1603"/>
                  <a:pt x="358" y="1601"/>
                </a:cubicBezTo>
                <a:cubicBezTo>
                  <a:pt x="356" y="1591"/>
                  <a:pt x="354" y="1634"/>
                  <a:pt x="351" y="1624"/>
                </a:cubicBezTo>
                <a:cubicBezTo>
                  <a:pt x="345" y="1605"/>
                  <a:pt x="338" y="1587"/>
                  <a:pt x="333" y="1568"/>
                </a:cubicBezTo>
                <a:cubicBezTo>
                  <a:pt x="329" y="1553"/>
                  <a:pt x="325" y="1538"/>
                  <a:pt x="322" y="1523"/>
                </a:cubicBezTo>
                <a:cubicBezTo>
                  <a:pt x="322" y="1533"/>
                  <a:pt x="323" y="1543"/>
                  <a:pt x="325" y="1553"/>
                </a:cubicBezTo>
                <a:cubicBezTo>
                  <a:pt x="328" y="1572"/>
                  <a:pt x="332" y="1591"/>
                  <a:pt x="335" y="1611"/>
                </a:cubicBezTo>
                <a:cubicBezTo>
                  <a:pt x="335" y="1613"/>
                  <a:pt x="334" y="1615"/>
                  <a:pt x="334" y="1618"/>
                </a:cubicBezTo>
                <a:cubicBezTo>
                  <a:pt x="332" y="1618"/>
                  <a:pt x="331" y="1618"/>
                  <a:pt x="329" y="1618"/>
                </a:cubicBezTo>
                <a:cubicBezTo>
                  <a:pt x="328" y="1614"/>
                  <a:pt x="325" y="1610"/>
                  <a:pt x="324" y="1605"/>
                </a:cubicBezTo>
                <a:cubicBezTo>
                  <a:pt x="316" y="1569"/>
                  <a:pt x="308" y="1532"/>
                  <a:pt x="300" y="1495"/>
                </a:cubicBezTo>
                <a:cubicBezTo>
                  <a:pt x="294" y="1468"/>
                  <a:pt x="288" y="1441"/>
                  <a:pt x="282" y="1413"/>
                </a:cubicBezTo>
                <a:cubicBezTo>
                  <a:pt x="280" y="1404"/>
                  <a:pt x="276" y="1394"/>
                  <a:pt x="273" y="1384"/>
                </a:cubicBezTo>
                <a:cubicBezTo>
                  <a:pt x="272" y="1387"/>
                  <a:pt x="273" y="1390"/>
                  <a:pt x="273" y="1393"/>
                </a:cubicBezTo>
                <a:cubicBezTo>
                  <a:pt x="273" y="1402"/>
                  <a:pt x="278" y="1411"/>
                  <a:pt x="272" y="1421"/>
                </a:cubicBezTo>
                <a:cubicBezTo>
                  <a:pt x="269" y="1426"/>
                  <a:pt x="273" y="1432"/>
                  <a:pt x="274" y="1437"/>
                </a:cubicBezTo>
                <a:cubicBezTo>
                  <a:pt x="280" y="1473"/>
                  <a:pt x="286" y="1508"/>
                  <a:pt x="293" y="1544"/>
                </a:cubicBezTo>
                <a:cubicBezTo>
                  <a:pt x="297" y="1562"/>
                  <a:pt x="301" y="1580"/>
                  <a:pt x="305" y="1598"/>
                </a:cubicBezTo>
                <a:cubicBezTo>
                  <a:pt x="306" y="1601"/>
                  <a:pt x="309" y="1604"/>
                  <a:pt x="300" y="1607"/>
                </a:cubicBezTo>
                <a:cubicBezTo>
                  <a:pt x="276" y="1551"/>
                  <a:pt x="265" y="1495"/>
                  <a:pt x="248" y="1439"/>
                </a:cubicBezTo>
                <a:cubicBezTo>
                  <a:pt x="245" y="1447"/>
                  <a:pt x="251" y="1454"/>
                  <a:pt x="245" y="1461"/>
                </a:cubicBezTo>
                <a:cubicBezTo>
                  <a:pt x="232" y="1438"/>
                  <a:pt x="229" y="1538"/>
                  <a:pt x="220" y="1514"/>
                </a:cubicBezTo>
                <a:cubicBezTo>
                  <a:pt x="217" y="1516"/>
                  <a:pt x="215" y="1518"/>
                  <a:pt x="215" y="1520"/>
                </a:cubicBezTo>
                <a:cubicBezTo>
                  <a:pt x="220" y="1545"/>
                  <a:pt x="226" y="1447"/>
                  <a:pt x="231" y="1473"/>
                </a:cubicBezTo>
                <a:cubicBezTo>
                  <a:pt x="235" y="1492"/>
                  <a:pt x="240" y="1511"/>
                  <a:pt x="244" y="1530"/>
                </a:cubicBezTo>
                <a:cubicBezTo>
                  <a:pt x="244" y="1533"/>
                  <a:pt x="244" y="1535"/>
                  <a:pt x="244" y="1538"/>
                </a:cubicBezTo>
                <a:cubicBezTo>
                  <a:pt x="242" y="1538"/>
                  <a:pt x="241" y="1538"/>
                  <a:pt x="239" y="1538"/>
                </a:cubicBezTo>
                <a:cubicBezTo>
                  <a:pt x="238" y="1536"/>
                  <a:pt x="235" y="1534"/>
                  <a:pt x="235" y="1532"/>
                </a:cubicBezTo>
                <a:cubicBezTo>
                  <a:pt x="231" y="1522"/>
                  <a:pt x="228" y="1513"/>
                  <a:pt x="225" y="1504"/>
                </a:cubicBezTo>
                <a:cubicBezTo>
                  <a:pt x="215" y="1477"/>
                  <a:pt x="205" y="1574"/>
                  <a:pt x="195" y="1547"/>
                </a:cubicBezTo>
                <a:cubicBezTo>
                  <a:pt x="194" y="1546"/>
                  <a:pt x="193" y="1543"/>
                  <a:pt x="191" y="1543"/>
                </a:cubicBezTo>
                <a:cubicBezTo>
                  <a:pt x="179" y="1541"/>
                  <a:pt x="181" y="1536"/>
                  <a:pt x="179" y="1532"/>
                </a:cubicBezTo>
                <a:cubicBezTo>
                  <a:pt x="173" y="1519"/>
                  <a:pt x="167" y="1526"/>
                  <a:pt x="162" y="1513"/>
                </a:cubicBezTo>
                <a:cubicBezTo>
                  <a:pt x="158" y="1502"/>
                  <a:pt x="153" y="1491"/>
                  <a:pt x="150" y="1481"/>
                </a:cubicBezTo>
                <a:cubicBezTo>
                  <a:pt x="147" y="1472"/>
                  <a:pt x="145" y="1464"/>
                  <a:pt x="143" y="1455"/>
                </a:cubicBezTo>
                <a:cubicBezTo>
                  <a:pt x="144" y="1471"/>
                  <a:pt x="146" y="1486"/>
                  <a:pt x="150" y="1501"/>
                </a:cubicBezTo>
                <a:cubicBezTo>
                  <a:pt x="154" y="1519"/>
                  <a:pt x="158" y="1536"/>
                  <a:pt x="163" y="1553"/>
                </a:cubicBezTo>
                <a:cubicBezTo>
                  <a:pt x="163" y="1555"/>
                  <a:pt x="163" y="1558"/>
                  <a:pt x="163" y="1560"/>
                </a:cubicBezTo>
                <a:cubicBezTo>
                  <a:pt x="161" y="1560"/>
                  <a:pt x="160" y="1560"/>
                  <a:pt x="158" y="1560"/>
                </a:cubicBezTo>
                <a:cubicBezTo>
                  <a:pt x="157" y="1558"/>
                  <a:pt x="154" y="1556"/>
                  <a:pt x="154" y="1554"/>
                </a:cubicBezTo>
                <a:cubicBezTo>
                  <a:pt x="150" y="1543"/>
                  <a:pt x="147" y="1532"/>
                  <a:pt x="143" y="1522"/>
                </a:cubicBezTo>
                <a:cubicBezTo>
                  <a:pt x="141" y="1516"/>
                  <a:pt x="139" y="1510"/>
                  <a:pt x="137" y="1504"/>
                </a:cubicBezTo>
                <a:cubicBezTo>
                  <a:pt x="135" y="1506"/>
                  <a:pt x="135" y="1508"/>
                  <a:pt x="136" y="1510"/>
                </a:cubicBezTo>
                <a:cubicBezTo>
                  <a:pt x="142" y="1539"/>
                  <a:pt x="149" y="1568"/>
                  <a:pt x="155" y="1597"/>
                </a:cubicBezTo>
                <a:cubicBezTo>
                  <a:pt x="156" y="1600"/>
                  <a:pt x="156" y="1603"/>
                  <a:pt x="156" y="1606"/>
                </a:cubicBezTo>
                <a:cubicBezTo>
                  <a:pt x="154" y="1606"/>
                  <a:pt x="153" y="1606"/>
                  <a:pt x="151" y="1607"/>
                </a:cubicBezTo>
                <a:cubicBezTo>
                  <a:pt x="149" y="1603"/>
                  <a:pt x="147" y="1600"/>
                  <a:pt x="146" y="1597"/>
                </a:cubicBezTo>
                <a:cubicBezTo>
                  <a:pt x="137" y="1572"/>
                  <a:pt x="129" y="1548"/>
                  <a:pt x="119" y="1523"/>
                </a:cubicBezTo>
                <a:cubicBezTo>
                  <a:pt x="115" y="1512"/>
                  <a:pt x="110" y="1500"/>
                  <a:pt x="96" y="1491"/>
                </a:cubicBezTo>
                <a:cubicBezTo>
                  <a:pt x="89" y="1486"/>
                  <a:pt x="84" y="1480"/>
                  <a:pt x="83" y="1474"/>
                </a:cubicBezTo>
                <a:cubicBezTo>
                  <a:pt x="78" y="1456"/>
                  <a:pt x="72" y="1549"/>
                  <a:pt x="72" y="1531"/>
                </a:cubicBezTo>
                <a:cubicBezTo>
                  <a:pt x="73" y="1513"/>
                  <a:pt x="58" y="1497"/>
                  <a:pt x="54" y="1479"/>
                </a:cubicBezTo>
                <a:cubicBezTo>
                  <a:pt x="53" y="1481"/>
                  <a:pt x="52" y="1482"/>
                  <a:pt x="52" y="1483"/>
                </a:cubicBezTo>
                <a:cubicBezTo>
                  <a:pt x="53" y="1504"/>
                  <a:pt x="54" y="1525"/>
                  <a:pt x="56" y="1547"/>
                </a:cubicBezTo>
                <a:cubicBezTo>
                  <a:pt x="58" y="1565"/>
                  <a:pt x="62" y="1582"/>
                  <a:pt x="64" y="1600"/>
                </a:cubicBezTo>
                <a:cubicBezTo>
                  <a:pt x="65" y="1603"/>
                  <a:pt x="63" y="1606"/>
                  <a:pt x="63" y="1609"/>
                </a:cubicBezTo>
                <a:cubicBezTo>
                  <a:pt x="62" y="1609"/>
                  <a:pt x="60" y="1609"/>
                  <a:pt x="59" y="1609"/>
                </a:cubicBezTo>
                <a:cubicBezTo>
                  <a:pt x="57" y="1606"/>
                  <a:pt x="55" y="1603"/>
                  <a:pt x="54" y="1600"/>
                </a:cubicBezTo>
                <a:cubicBezTo>
                  <a:pt x="51" y="1587"/>
                  <a:pt x="49" y="1573"/>
                  <a:pt x="46" y="1559"/>
                </a:cubicBezTo>
                <a:cubicBezTo>
                  <a:pt x="45" y="1556"/>
                  <a:pt x="44" y="1554"/>
                  <a:pt x="43" y="1552"/>
                </a:cubicBezTo>
                <a:cubicBezTo>
                  <a:pt x="42" y="1552"/>
                  <a:pt x="41" y="1552"/>
                  <a:pt x="40" y="1552"/>
                </a:cubicBezTo>
                <a:cubicBezTo>
                  <a:pt x="40" y="1558"/>
                  <a:pt x="40" y="1563"/>
                  <a:pt x="40" y="1569"/>
                </a:cubicBezTo>
                <a:cubicBezTo>
                  <a:pt x="39" y="1569"/>
                  <a:pt x="38" y="1569"/>
                  <a:pt x="36" y="1569"/>
                </a:cubicBezTo>
                <a:cubicBezTo>
                  <a:pt x="35" y="1566"/>
                  <a:pt x="32" y="1564"/>
                  <a:pt x="32" y="1561"/>
                </a:cubicBezTo>
                <a:cubicBezTo>
                  <a:pt x="26" y="1536"/>
                  <a:pt x="18" y="1510"/>
                  <a:pt x="14" y="1485"/>
                </a:cubicBezTo>
                <a:cubicBezTo>
                  <a:pt x="9" y="1452"/>
                  <a:pt x="7" y="1419"/>
                  <a:pt x="6" y="1386"/>
                </a:cubicBezTo>
                <a:cubicBezTo>
                  <a:pt x="5" y="1353"/>
                  <a:pt x="6" y="1015"/>
                  <a:pt x="7" y="982"/>
                </a:cubicBezTo>
                <a:cubicBezTo>
                  <a:pt x="7" y="948"/>
                  <a:pt x="7" y="913"/>
                  <a:pt x="7" y="879"/>
                </a:cubicBezTo>
                <a:cubicBezTo>
                  <a:pt x="8" y="855"/>
                  <a:pt x="7" y="831"/>
                  <a:pt x="7" y="806"/>
                </a:cubicBezTo>
                <a:cubicBezTo>
                  <a:pt x="7" y="797"/>
                  <a:pt x="6" y="788"/>
                  <a:pt x="5" y="778"/>
                </a:cubicBezTo>
                <a:cubicBezTo>
                  <a:pt x="5" y="774"/>
                  <a:pt x="5" y="770"/>
                  <a:pt x="5" y="766"/>
                </a:cubicBezTo>
                <a:cubicBezTo>
                  <a:pt x="5" y="761"/>
                  <a:pt x="7" y="757"/>
                  <a:pt x="8" y="753"/>
                </a:cubicBezTo>
                <a:cubicBezTo>
                  <a:pt x="8" y="751"/>
                  <a:pt x="4" y="747"/>
                  <a:pt x="5" y="746"/>
                </a:cubicBezTo>
                <a:cubicBezTo>
                  <a:pt x="11" y="744"/>
                  <a:pt x="8" y="742"/>
                  <a:pt x="4" y="740"/>
                </a:cubicBezTo>
                <a:cubicBezTo>
                  <a:pt x="10" y="738"/>
                  <a:pt x="10" y="736"/>
                  <a:pt x="3" y="734"/>
                </a:cubicBezTo>
                <a:cubicBezTo>
                  <a:pt x="4" y="734"/>
                  <a:pt x="6" y="734"/>
                  <a:pt x="7" y="734"/>
                </a:cubicBezTo>
                <a:cubicBezTo>
                  <a:pt x="7" y="732"/>
                  <a:pt x="6" y="730"/>
                  <a:pt x="6" y="727"/>
                </a:cubicBezTo>
                <a:cubicBezTo>
                  <a:pt x="11" y="726"/>
                  <a:pt x="10" y="724"/>
                  <a:pt x="7" y="722"/>
                </a:cubicBezTo>
                <a:cubicBezTo>
                  <a:pt x="7" y="697"/>
                  <a:pt x="7" y="671"/>
                  <a:pt x="7" y="646"/>
                </a:cubicBezTo>
                <a:close/>
                <a:moveTo>
                  <a:pt x="313" y="1197"/>
                </a:moveTo>
                <a:cubicBezTo>
                  <a:pt x="311" y="1162"/>
                  <a:pt x="307" y="1077"/>
                  <a:pt x="305" y="1042"/>
                </a:cubicBezTo>
                <a:cubicBezTo>
                  <a:pt x="304" y="1020"/>
                  <a:pt x="305" y="998"/>
                  <a:pt x="306" y="976"/>
                </a:cubicBezTo>
                <a:cubicBezTo>
                  <a:pt x="307" y="946"/>
                  <a:pt x="306" y="903"/>
                  <a:pt x="305" y="873"/>
                </a:cubicBezTo>
                <a:cubicBezTo>
                  <a:pt x="304" y="823"/>
                  <a:pt x="306" y="766"/>
                  <a:pt x="306" y="717"/>
                </a:cubicBezTo>
                <a:cubicBezTo>
                  <a:pt x="305" y="664"/>
                  <a:pt x="309" y="635"/>
                  <a:pt x="309" y="582"/>
                </a:cubicBezTo>
                <a:cubicBezTo>
                  <a:pt x="309" y="561"/>
                  <a:pt x="318" y="525"/>
                  <a:pt x="317" y="504"/>
                </a:cubicBezTo>
                <a:cubicBezTo>
                  <a:pt x="300" y="549"/>
                  <a:pt x="302" y="1182"/>
                  <a:pt x="319" y="1265"/>
                </a:cubicBezTo>
                <a:cubicBezTo>
                  <a:pt x="320" y="1265"/>
                  <a:pt x="321" y="1265"/>
                  <a:pt x="322" y="1264"/>
                </a:cubicBezTo>
                <a:cubicBezTo>
                  <a:pt x="323" y="1239"/>
                  <a:pt x="314" y="1223"/>
                  <a:pt x="313" y="1197"/>
                </a:cubicBezTo>
                <a:close/>
                <a:moveTo>
                  <a:pt x="190" y="882"/>
                </a:moveTo>
                <a:cubicBezTo>
                  <a:pt x="188" y="788"/>
                  <a:pt x="186" y="693"/>
                  <a:pt x="185" y="598"/>
                </a:cubicBezTo>
                <a:cubicBezTo>
                  <a:pt x="184" y="598"/>
                  <a:pt x="183" y="598"/>
                  <a:pt x="182" y="598"/>
                </a:cubicBezTo>
                <a:cubicBezTo>
                  <a:pt x="179" y="693"/>
                  <a:pt x="185" y="788"/>
                  <a:pt x="190" y="882"/>
                </a:cubicBezTo>
                <a:close/>
                <a:moveTo>
                  <a:pt x="426" y="1179"/>
                </a:moveTo>
                <a:cubicBezTo>
                  <a:pt x="426" y="1220"/>
                  <a:pt x="429" y="1261"/>
                  <a:pt x="447" y="1302"/>
                </a:cubicBezTo>
                <a:cubicBezTo>
                  <a:pt x="440" y="1261"/>
                  <a:pt x="433" y="1220"/>
                  <a:pt x="426" y="1179"/>
                </a:cubicBezTo>
                <a:close/>
                <a:moveTo>
                  <a:pt x="350" y="601"/>
                </a:moveTo>
                <a:cubicBezTo>
                  <a:pt x="350" y="601"/>
                  <a:pt x="349" y="601"/>
                  <a:pt x="349" y="601"/>
                </a:cubicBezTo>
                <a:cubicBezTo>
                  <a:pt x="349" y="663"/>
                  <a:pt x="349" y="724"/>
                  <a:pt x="349" y="786"/>
                </a:cubicBezTo>
                <a:cubicBezTo>
                  <a:pt x="349" y="786"/>
                  <a:pt x="350" y="786"/>
                  <a:pt x="350" y="787"/>
                </a:cubicBezTo>
                <a:cubicBezTo>
                  <a:pt x="350" y="725"/>
                  <a:pt x="350" y="663"/>
                  <a:pt x="350" y="601"/>
                </a:cubicBezTo>
                <a:close/>
                <a:moveTo>
                  <a:pt x="386" y="1235"/>
                </a:moveTo>
                <a:cubicBezTo>
                  <a:pt x="387" y="1235"/>
                  <a:pt x="388" y="1235"/>
                  <a:pt x="389" y="1235"/>
                </a:cubicBezTo>
                <a:cubicBezTo>
                  <a:pt x="398" y="1205"/>
                  <a:pt x="384" y="1176"/>
                  <a:pt x="381" y="1146"/>
                </a:cubicBezTo>
                <a:cubicBezTo>
                  <a:pt x="382" y="1176"/>
                  <a:pt x="384" y="1205"/>
                  <a:pt x="386" y="1235"/>
                </a:cubicBezTo>
                <a:close/>
                <a:moveTo>
                  <a:pt x="199" y="1052"/>
                </a:moveTo>
                <a:cubicBezTo>
                  <a:pt x="199" y="1052"/>
                  <a:pt x="200" y="1052"/>
                  <a:pt x="200" y="1052"/>
                </a:cubicBezTo>
                <a:cubicBezTo>
                  <a:pt x="200" y="1032"/>
                  <a:pt x="200" y="1011"/>
                  <a:pt x="200" y="991"/>
                </a:cubicBezTo>
                <a:cubicBezTo>
                  <a:pt x="199" y="991"/>
                  <a:pt x="197" y="991"/>
                  <a:pt x="195" y="991"/>
                </a:cubicBezTo>
                <a:cubicBezTo>
                  <a:pt x="197" y="1011"/>
                  <a:pt x="198" y="1032"/>
                  <a:pt x="199" y="1052"/>
                </a:cubicBezTo>
                <a:close/>
                <a:moveTo>
                  <a:pt x="496" y="655"/>
                </a:moveTo>
                <a:cubicBezTo>
                  <a:pt x="497" y="655"/>
                  <a:pt x="498" y="655"/>
                  <a:pt x="498" y="655"/>
                </a:cubicBezTo>
                <a:cubicBezTo>
                  <a:pt x="500" y="616"/>
                  <a:pt x="502" y="577"/>
                  <a:pt x="503" y="538"/>
                </a:cubicBezTo>
                <a:cubicBezTo>
                  <a:pt x="503" y="538"/>
                  <a:pt x="502" y="538"/>
                  <a:pt x="501" y="538"/>
                </a:cubicBezTo>
                <a:cubicBezTo>
                  <a:pt x="500" y="577"/>
                  <a:pt x="498" y="616"/>
                  <a:pt x="496" y="655"/>
                </a:cubicBezTo>
                <a:close/>
                <a:moveTo>
                  <a:pt x="185" y="481"/>
                </a:moveTo>
                <a:cubicBezTo>
                  <a:pt x="185" y="481"/>
                  <a:pt x="185" y="481"/>
                  <a:pt x="185" y="481"/>
                </a:cubicBezTo>
                <a:cubicBezTo>
                  <a:pt x="184" y="514"/>
                  <a:pt x="183" y="546"/>
                  <a:pt x="182" y="579"/>
                </a:cubicBezTo>
                <a:cubicBezTo>
                  <a:pt x="183" y="579"/>
                  <a:pt x="184" y="579"/>
                  <a:pt x="185" y="579"/>
                </a:cubicBezTo>
                <a:cubicBezTo>
                  <a:pt x="185" y="547"/>
                  <a:pt x="185" y="514"/>
                  <a:pt x="185" y="481"/>
                </a:cubicBezTo>
                <a:close/>
                <a:moveTo>
                  <a:pt x="351" y="898"/>
                </a:moveTo>
                <a:cubicBezTo>
                  <a:pt x="351" y="898"/>
                  <a:pt x="352" y="898"/>
                  <a:pt x="352" y="898"/>
                </a:cubicBezTo>
                <a:cubicBezTo>
                  <a:pt x="352" y="872"/>
                  <a:pt x="352" y="845"/>
                  <a:pt x="352" y="819"/>
                </a:cubicBezTo>
                <a:cubicBezTo>
                  <a:pt x="352" y="819"/>
                  <a:pt x="351" y="819"/>
                  <a:pt x="351" y="819"/>
                </a:cubicBezTo>
                <a:cubicBezTo>
                  <a:pt x="351" y="845"/>
                  <a:pt x="351" y="872"/>
                  <a:pt x="351" y="898"/>
                </a:cubicBezTo>
                <a:close/>
                <a:moveTo>
                  <a:pt x="251" y="1244"/>
                </a:moveTo>
                <a:cubicBezTo>
                  <a:pt x="256" y="1238"/>
                  <a:pt x="255" y="1229"/>
                  <a:pt x="248" y="1212"/>
                </a:cubicBezTo>
                <a:cubicBezTo>
                  <a:pt x="249" y="1222"/>
                  <a:pt x="250" y="1233"/>
                  <a:pt x="251" y="1244"/>
                </a:cubicBezTo>
                <a:close/>
                <a:moveTo>
                  <a:pt x="504" y="501"/>
                </a:moveTo>
                <a:cubicBezTo>
                  <a:pt x="504" y="501"/>
                  <a:pt x="504" y="501"/>
                  <a:pt x="503" y="501"/>
                </a:cubicBezTo>
                <a:cubicBezTo>
                  <a:pt x="503" y="511"/>
                  <a:pt x="503" y="521"/>
                  <a:pt x="503" y="531"/>
                </a:cubicBezTo>
                <a:cubicBezTo>
                  <a:pt x="504" y="531"/>
                  <a:pt x="504" y="530"/>
                  <a:pt x="504" y="530"/>
                </a:cubicBezTo>
                <a:cubicBezTo>
                  <a:pt x="504" y="521"/>
                  <a:pt x="504" y="511"/>
                  <a:pt x="504" y="501"/>
                </a:cubicBezTo>
                <a:close/>
              </a:path>
            </a:pathLst>
          </a:custGeom>
          <a:solidFill>
            <a:srgbClr val="A4D91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480;p30">
            <a:extLst>
              <a:ext uri="{FF2B5EF4-FFF2-40B4-BE49-F238E27FC236}">
                <a16:creationId xmlns:a16="http://schemas.microsoft.com/office/drawing/2014/main" id="{97B10D5E-6A03-4D9C-BEBA-0CE7202449FA}"/>
              </a:ext>
            </a:extLst>
          </p:cNvPr>
          <p:cNvSpPr/>
          <p:nvPr/>
        </p:nvSpPr>
        <p:spPr>
          <a:xfrm>
            <a:off x="2536122" y="937961"/>
            <a:ext cx="1749230" cy="3987999"/>
          </a:xfrm>
          <a:custGeom>
            <a:avLst/>
            <a:gdLst/>
            <a:ahLst/>
            <a:cxnLst/>
            <a:rect l="l" t="t" r="r" b="b"/>
            <a:pathLst>
              <a:path w="618" h="1746" extrusionOk="0">
                <a:moveTo>
                  <a:pt x="84" y="281"/>
                </a:moveTo>
                <a:cubicBezTo>
                  <a:pt x="89" y="291"/>
                  <a:pt x="91" y="218"/>
                  <a:pt x="95" y="229"/>
                </a:cubicBezTo>
                <a:cubicBezTo>
                  <a:pt x="95" y="231"/>
                  <a:pt x="97" y="233"/>
                  <a:pt x="99" y="235"/>
                </a:cubicBezTo>
                <a:cubicBezTo>
                  <a:pt x="100" y="235"/>
                  <a:pt x="101" y="235"/>
                  <a:pt x="102" y="235"/>
                </a:cubicBezTo>
                <a:cubicBezTo>
                  <a:pt x="102" y="233"/>
                  <a:pt x="102" y="231"/>
                  <a:pt x="102" y="229"/>
                </a:cubicBezTo>
                <a:cubicBezTo>
                  <a:pt x="103" y="212"/>
                  <a:pt x="104" y="280"/>
                  <a:pt x="106" y="264"/>
                </a:cubicBezTo>
                <a:cubicBezTo>
                  <a:pt x="106" y="262"/>
                  <a:pt x="108" y="260"/>
                  <a:pt x="109" y="258"/>
                </a:cubicBezTo>
                <a:cubicBezTo>
                  <a:pt x="110" y="258"/>
                  <a:pt x="111" y="258"/>
                  <a:pt x="113" y="258"/>
                </a:cubicBezTo>
                <a:cubicBezTo>
                  <a:pt x="114" y="260"/>
                  <a:pt x="116" y="262"/>
                  <a:pt x="116" y="264"/>
                </a:cubicBezTo>
                <a:cubicBezTo>
                  <a:pt x="119" y="278"/>
                  <a:pt x="121" y="208"/>
                  <a:pt x="123" y="222"/>
                </a:cubicBezTo>
                <a:cubicBezTo>
                  <a:pt x="123" y="225"/>
                  <a:pt x="120" y="230"/>
                  <a:pt x="132" y="230"/>
                </a:cubicBezTo>
                <a:cubicBezTo>
                  <a:pt x="133" y="230"/>
                  <a:pt x="134" y="232"/>
                  <a:pt x="135" y="233"/>
                </a:cubicBezTo>
                <a:cubicBezTo>
                  <a:pt x="137" y="236"/>
                  <a:pt x="138" y="239"/>
                  <a:pt x="139" y="242"/>
                </a:cubicBezTo>
                <a:cubicBezTo>
                  <a:pt x="155" y="279"/>
                  <a:pt x="161" y="242"/>
                  <a:pt x="166" y="279"/>
                </a:cubicBezTo>
                <a:cubicBezTo>
                  <a:pt x="167" y="285"/>
                  <a:pt x="174" y="290"/>
                  <a:pt x="181" y="294"/>
                </a:cubicBezTo>
                <a:cubicBezTo>
                  <a:pt x="181" y="289"/>
                  <a:pt x="180" y="284"/>
                  <a:pt x="180" y="280"/>
                </a:cubicBezTo>
                <a:cubicBezTo>
                  <a:pt x="177" y="264"/>
                  <a:pt x="174" y="249"/>
                  <a:pt x="173" y="234"/>
                </a:cubicBezTo>
                <a:cubicBezTo>
                  <a:pt x="170" y="205"/>
                  <a:pt x="168" y="251"/>
                  <a:pt x="165" y="222"/>
                </a:cubicBezTo>
                <a:cubicBezTo>
                  <a:pt x="165" y="220"/>
                  <a:pt x="167" y="218"/>
                  <a:pt x="168" y="216"/>
                </a:cubicBezTo>
                <a:cubicBezTo>
                  <a:pt x="169" y="216"/>
                  <a:pt x="170" y="216"/>
                  <a:pt x="171" y="216"/>
                </a:cubicBezTo>
                <a:cubicBezTo>
                  <a:pt x="173" y="218"/>
                  <a:pt x="175" y="220"/>
                  <a:pt x="176" y="222"/>
                </a:cubicBezTo>
                <a:cubicBezTo>
                  <a:pt x="181" y="236"/>
                  <a:pt x="187" y="232"/>
                  <a:pt x="190" y="246"/>
                </a:cubicBezTo>
                <a:cubicBezTo>
                  <a:pt x="197" y="278"/>
                  <a:pt x="204" y="255"/>
                  <a:pt x="210" y="288"/>
                </a:cubicBezTo>
                <a:cubicBezTo>
                  <a:pt x="215" y="318"/>
                  <a:pt x="220" y="304"/>
                  <a:pt x="224" y="334"/>
                </a:cubicBezTo>
                <a:cubicBezTo>
                  <a:pt x="227" y="366"/>
                  <a:pt x="172" y="397"/>
                  <a:pt x="183" y="428"/>
                </a:cubicBezTo>
                <a:cubicBezTo>
                  <a:pt x="185" y="433"/>
                  <a:pt x="187" y="438"/>
                  <a:pt x="189" y="443"/>
                </a:cubicBezTo>
                <a:cubicBezTo>
                  <a:pt x="190" y="443"/>
                  <a:pt x="191" y="443"/>
                  <a:pt x="192" y="443"/>
                </a:cubicBezTo>
                <a:cubicBezTo>
                  <a:pt x="191" y="439"/>
                  <a:pt x="191" y="436"/>
                  <a:pt x="190" y="433"/>
                </a:cubicBezTo>
                <a:cubicBezTo>
                  <a:pt x="187" y="421"/>
                  <a:pt x="184" y="409"/>
                  <a:pt x="181" y="397"/>
                </a:cubicBezTo>
                <a:cubicBezTo>
                  <a:pt x="178" y="382"/>
                  <a:pt x="174" y="367"/>
                  <a:pt x="171" y="351"/>
                </a:cubicBezTo>
                <a:cubicBezTo>
                  <a:pt x="169" y="339"/>
                  <a:pt x="230" y="324"/>
                  <a:pt x="228" y="312"/>
                </a:cubicBezTo>
                <a:cubicBezTo>
                  <a:pt x="225" y="293"/>
                  <a:pt x="218" y="321"/>
                  <a:pt x="216" y="302"/>
                </a:cubicBezTo>
                <a:cubicBezTo>
                  <a:pt x="213" y="282"/>
                  <a:pt x="213" y="261"/>
                  <a:pt x="211" y="241"/>
                </a:cubicBezTo>
                <a:cubicBezTo>
                  <a:pt x="211" y="239"/>
                  <a:pt x="213" y="237"/>
                  <a:pt x="213" y="236"/>
                </a:cubicBezTo>
                <a:cubicBezTo>
                  <a:pt x="215" y="236"/>
                  <a:pt x="216" y="236"/>
                  <a:pt x="217" y="236"/>
                </a:cubicBezTo>
                <a:cubicBezTo>
                  <a:pt x="218" y="238"/>
                  <a:pt x="221" y="240"/>
                  <a:pt x="222" y="242"/>
                </a:cubicBezTo>
                <a:cubicBezTo>
                  <a:pt x="225" y="249"/>
                  <a:pt x="228" y="227"/>
                  <a:pt x="230" y="235"/>
                </a:cubicBezTo>
                <a:cubicBezTo>
                  <a:pt x="231" y="238"/>
                  <a:pt x="234" y="240"/>
                  <a:pt x="242" y="241"/>
                </a:cubicBezTo>
                <a:cubicBezTo>
                  <a:pt x="242" y="239"/>
                  <a:pt x="242" y="237"/>
                  <a:pt x="242" y="236"/>
                </a:cubicBezTo>
                <a:cubicBezTo>
                  <a:pt x="241" y="220"/>
                  <a:pt x="239" y="261"/>
                  <a:pt x="237" y="245"/>
                </a:cubicBezTo>
                <a:cubicBezTo>
                  <a:pt x="237" y="243"/>
                  <a:pt x="236" y="184"/>
                  <a:pt x="238" y="183"/>
                </a:cubicBezTo>
                <a:cubicBezTo>
                  <a:pt x="245" y="179"/>
                  <a:pt x="243" y="174"/>
                  <a:pt x="243" y="170"/>
                </a:cubicBezTo>
                <a:cubicBezTo>
                  <a:pt x="244" y="168"/>
                  <a:pt x="245" y="166"/>
                  <a:pt x="246" y="164"/>
                </a:cubicBezTo>
                <a:cubicBezTo>
                  <a:pt x="247" y="164"/>
                  <a:pt x="249" y="164"/>
                  <a:pt x="250" y="164"/>
                </a:cubicBezTo>
                <a:cubicBezTo>
                  <a:pt x="252" y="168"/>
                  <a:pt x="254" y="156"/>
                  <a:pt x="255" y="159"/>
                </a:cubicBezTo>
                <a:cubicBezTo>
                  <a:pt x="263" y="192"/>
                  <a:pt x="273" y="175"/>
                  <a:pt x="278" y="208"/>
                </a:cubicBezTo>
                <a:cubicBezTo>
                  <a:pt x="288" y="265"/>
                  <a:pt x="286" y="244"/>
                  <a:pt x="283" y="322"/>
                </a:cubicBezTo>
                <a:cubicBezTo>
                  <a:pt x="285" y="327"/>
                  <a:pt x="259" y="388"/>
                  <a:pt x="261" y="393"/>
                </a:cubicBezTo>
                <a:cubicBezTo>
                  <a:pt x="263" y="392"/>
                  <a:pt x="263" y="390"/>
                  <a:pt x="263" y="389"/>
                </a:cubicBezTo>
                <a:cubicBezTo>
                  <a:pt x="260" y="371"/>
                  <a:pt x="298" y="343"/>
                  <a:pt x="296" y="325"/>
                </a:cubicBezTo>
                <a:cubicBezTo>
                  <a:pt x="294" y="310"/>
                  <a:pt x="313" y="306"/>
                  <a:pt x="311" y="292"/>
                </a:cubicBezTo>
                <a:cubicBezTo>
                  <a:pt x="306" y="261"/>
                  <a:pt x="300" y="230"/>
                  <a:pt x="295" y="199"/>
                </a:cubicBezTo>
                <a:cubicBezTo>
                  <a:pt x="295" y="194"/>
                  <a:pt x="298" y="190"/>
                  <a:pt x="299" y="186"/>
                </a:cubicBezTo>
                <a:cubicBezTo>
                  <a:pt x="299" y="185"/>
                  <a:pt x="300" y="183"/>
                  <a:pt x="300" y="182"/>
                </a:cubicBezTo>
                <a:cubicBezTo>
                  <a:pt x="298" y="174"/>
                  <a:pt x="296" y="166"/>
                  <a:pt x="295" y="158"/>
                </a:cubicBezTo>
                <a:cubicBezTo>
                  <a:pt x="292" y="145"/>
                  <a:pt x="290" y="182"/>
                  <a:pt x="288" y="169"/>
                </a:cubicBezTo>
                <a:cubicBezTo>
                  <a:pt x="288" y="167"/>
                  <a:pt x="289" y="165"/>
                  <a:pt x="290" y="163"/>
                </a:cubicBezTo>
                <a:cubicBezTo>
                  <a:pt x="291" y="163"/>
                  <a:pt x="292" y="163"/>
                  <a:pt x="294" y="163"/>
                </a:cubicBezTo>
                <a:cubicBezTo>
                  <a:pt x="295" y="165"/>
                  <a:pt x="297" y="167"/>
                  <a:pt x="297" y="169"/>
                </a:cubicBezTo>
                <a:cubicBezTo>
                  <a:pt x="300" y="178"/>
                  <a:pt x="302" y="138"/>
                  <a:pt x="305" y="147"/>
                </a:cubicBezTo>
                <a:cubicBezTo>
                  <a:pt x="311" y="165"/>
                  <a:pt x="318" y="225"/>
                  <a:pt x="324" y="243"/>
                </a:cubicBezTo>
                <a:cubicBezTo>
                  <a:pt x="329" y="257"/>
                  <a:pt x="332" y="271"/>
                  <a:pt x="336" y="285"/>
                </a:cubicBezTo>
                <a:cubicBezTo>
                  <a:pt x="336" y="275"/>
                  <a:pt x="335" y="266"/>
                  <a:pt x="333" y="256"/>
                </a:cubicBezTo>
                <a:cubicBezTo>
                  <a:pt x="329" y="238"/>
                  <a:pt x="326" y="220"/>
                  <a:pt x="322" y="202"/>
                </a:cubicBezTo>
                <a:cubicBezTo>
                  <a:pt x="322" y="200"/>
                  <a:pt x="323" y="198"/>
                  <a:pt x="323" y="195"/>
                </a:cubicBezTo>
                <a:cubicBezTo>
                  <a:pt x="325" y="195"/>
                  <a:pt x="326" y="195"/>
                  <a:pt x="328" y="195"/>
                </a:cubicBezTo>
                <a:cubicBezTo>
                  <a:pt x="330" y="199"/>
                  <a:pt x="333" y="203"/>
                  <a:pt x="334" y="207"/>
                </a:cubicBezTo>
                <a:cubicBezTo>
                  <a:pt x="342" y="242"/>
                  <a:pt x="290" y="235"/>
                  <a:pt x="299" y="270"/>
                </a:cubicBezTo>
                <a:cubicBezTo>
                  <a:pt x="305" y="295"/>
                  <a:pt x="311" y="321"/>
                  <a:pt x="318" y="347"/>
                </a:cubicBezTo>
                <a:cubicBezTo>
                  <a:pt x="321" y="356"/>
                  <a:pt x="324" y="366"/>
                  <a:pt x="327" y="375"/>
                </a:cubicBezTo>
                <a:cubicBezTo>
                  <a:pt x="329" y="372"/>
                  <a:pt x="328" y="369"/>
                  <a:pt x="328" y="367"/>
                </a:cubicBezTo>
                <a:cubicBezTo>
                  <a:pt x="328" y="358"/>
                  <a:pt x="323" y="349"/>
                  <a:pt x="329" y="340"/>
                </a:cubicBezTo>
                <a:cubicBezTo>
                  <a:pt x="332" y="335"/>
                  <a:pt x="328" y="329"/>
                  <a:pt x="327" y="324"/>
                </a:cubicBezTo>
                <a:cubicBezTo>
                  <a:pt x="328" y="331"/>
                  <a:pt x="322" y="298"/>
                  <a:pt x="306" y="223"/>
                </a:cubicBezTo>
                <a:cubicBezTo>
                  <a:pt x="303" y="206"/>
                  <a:pt x="358" y="231"/>
                  <a:pt x="354" y="214"/>
                </a:cubicBezTo>
                <a:cubicBezTo>
                  <a:pt x="353" y="212"/>
                  <a:pt x="289" y="166"/>
                  <a:pt x="299" y="163"/>
                </a:cubicBezTo>
                <a:cubicBezTo>
                  <a:pt x="341" y="252"/>
                  <a:pt x="349" y="306"/>
                  <a:pt x="355" y="322"/>
                </a:cubicBezTo>
                <a:cubicBezTo>
                  <a:pt x="357" y="315"/>
                  <a:pt x="351" y="308"/>
                  <a:pt x="358" y="301"/>
                </a:cubicBezTo>
                <a:cubicBezTo>
                  <a:pt x="371" y="323"/>
                  <a:pt x="374" y="149"/>
                  <a:pt x="384" y="171"/>
                </a:cubicBezTo>
                <a:cubicBezTo>
                  <a:pt x="387" y="170"/>
                  <a:pt x="390" y="168"/>
                  <a:pt x="389" y="167"/>
                </a:cubicBezTo>
                <a:cubicBezTo>
                  <a:pt x="384" y="142"/>
                  <a:pt x="378" y="193"/>
                  <a:pt x="372" y="169"/>
                </a:cubicBezTo>
                <a:cubicBezTo>
                  <a:pt x="368" y="151"/>
                  <a:pt x="363" y="296"/>
                  <a:pt x="359" y="278"/>
                </a:cubicBezTo>
                <a:cubicBezTo>
                  <a:pt x="358" y="276"/>
                  <a:pt x="359" y="273"/>
                  <a:pt x="359" y="271"/>
                </a:cubicBezTo>
                <a:cubicBezTo>
                  <a:pt x="360" y="271"/>
                  <a:pt x="362" y="271"/>
                  <a:pt x="364" y="271"/>
                </a:cubicBezTo>
                <a:cubicBezTo>
                  <a:pt x="365" y="273"/>
                  <a:pt x="368" y="153"/>
                  <a:pt x="369" y="155"/>
                </a:cubicBezTo>
                <a:cubicBezTo>
                  <a:pt x="372" y="164"/>
                  <a:pt x="375" y="173"/>
                  <a:pt x="379" y="182"/>
                </a:cubicBezTo>
                <a:cubicBezTo>
                  <a:pt x="389" y="207"/>
                  <a:pt x="400" y="115"/>
                  <a:pt x="411" y="140"/>
                </a:cubicBezTo>
                <a:cubicBezTo>
                  <a:pt x="412" y="142"/>
                  <a:pt x="413" y="145"/>
                  <a:pt x="415" y="145"/>
                </a:cubicBezTo>
                <a:cubicBezTo>
                  <a:pt x="427" y="146"/>
                  <a:pt x="426" y="151"/>
                  <a:pt x="428" y="155"/>
                </a:cubicBezTo>
                <a:cubicBezTo>
                  <a:pt x="434" y="167"/>
                  <a:pt x="440" y="161"/>
                  <a:pt x="446" y="173"/>
                </a:cubicBezTo>
                <a:cubicBezTo>
                  <a:pt x="450" y="183"/>
                  <a:pt x="455" y="151"/>
                  <a:pt x="459" y="161"/>
                </a:cubicBezTo>
                <a:cubicBezTo>
                  <a:pt x="462" y="169"/>
                  <a:pt x="464" y="177"/>
                  <a:pt x="466" y="186"/>
                </a:cubicBezTo>
                <a:cubicBezTo>
                  <a:pt x="465" y="171"/>
                  <a:pt x="462" y="198"/>
                  <a:pt x="459" y="184"/>
                </a:cubicBezTo>
                <a:cubicBezTo>
                  <a:pt x="455" y="168"/>
                  <a:pt x="450" y="151"/>
                  <a:pt x="445" y="135"/>
                </a:cubicBezTo>
                <a:cubicBezTo>
                  <a:pt x="445" y="133"/>
                  <a:pt x="445" y="131"/>
                  <a:pt x="445" y="128"/>
                </a:cubicBezTo>
                <a:cubicBezTo>
                  <a:pt x="447" y="128"/>
                  <a:pt x="448" y="128"/>
                  <a:pt x="450" y="128"/>
                </a:cubicBezTo>
                <a:cubicBezTo>
                  <a:pt x="452" y="130"/>
                  <a:pt x="454" y="132"/>
                  <a:pt x="455" y="134"/>
                </a:cubicBezTo>
                <a:cubicBezTo>
                  <a:pt x="459" y="144"/>
                  <a:pt x="462" y="155"/>
                  <a:pt x="466" y="165"/>
                </a:cubicBezTo>
                <a:cubicBezTo>
                  <a:pt x="468" y="170"/>
                  <a:pt x="470" y="176"/>
                  <a:pt x="472" y="181"/>
                </a:cubicBezTo>
                <a:cubicBezTo>
                  <a:pt x="474" y="179"/>
                  <a:pt x="474" y="177"/>
                  <a:pt x="474" y="176"/>
                </a:cubicBezTo>
                <a:cubicBezTo>
                  <a:pt x="467" y="148"/>
                  <a:pt x="460" y="120"/>
                  <a:pt x="453" y="93"/>
                </a:cubicBezTo>
                <a:cubicBezTo>
                  <a:pt x="452" y="90"/>
                  <a:pt x="453" y="87"/>
                  <a:pt x="453" y="84"/>
                </a:cubicBezTo>
                <a:cubicBezTo>
                  <a:pt x="454" y="84"/>
                  <a:pt x="456" y="84"/>
                  <a:pt x="457" y="84"/>
                </a:cubicBezTo>
                <a:cubicBezTo>
                  <a:pt x="459" y="87"/>
                  <a:pt x="462" y="90"/>
                  <a:pt x="463" y="93"/>
                </a:cubicBezTo>
                <a:cubicBezTo>
                  <a:pt x="472" y="117"/>
                  <a:pt x="481" y="59"/>
                  <a:pt x="491" y="82"/>
                </a:cubicBezTo>
                <a:cubicBezTo>
                  <a:pt x="496" y="93"/>
                  <a:pt x="501" y="104"/>
                  <a:pt x="516" y="113"/>
                </a:cubicBezTo>
                <a:cubicBezTo>
                  <a:pt x="523" y="117"/>
                  <a:pt x="528" y="81"/>
                  <a:pt x="530" y="87"/>
                </a:cubicBezTo>
                <a:cubicBezTo>
                  <a:pt x="535" y="103"/>
                  <a:pt x="541" y="58"/>
                  <a:pt x="541" y="74"/>
                </a:cubicBezTo>
                <a:cubicBezTo>
                  <a:pt x="541" y="92"/>
                  <a:pt x="556" y="65"/>
                  <a:pt x="561" y="81"/>
                </a:cubicBezTo>
                <a:cubicBezTo>
                  <a:pt x="562" y="80"/>
                  <a:pt x="563" y="79"/>
                  <a:pt x="563" y="78"/>
                </a:cubicBezTo>
                <a:cubicBezTo>
                  <a:pt x="561" y="58"/>
                  <a:pt x="561" y="80"/>
                  <a:pt x="558" y="60"/>
                </a:cubicBezTo>
                <a:cubicBezTo>
                  <a:pt x="556" y="43"/>
                  <a:pt x="552" y="26"/>
                  <a:pt x="550" y="9"/>
                </a:cubicBezTo>
                <a:cubicBezTo>
                  <a:pt x="549" y="6"/>
                  <a:pt x="551" y="3"/>
                  <a:pt x="551" y="1"/>
                </a:cubicBezTo>
                <a:cubicBezTo>
                  <a:pt x="553" y="1"/>
                  <a:pt x="554" y="0"/>
                  <a:pt x="556" y="0"/>
                </a:cubicBezTo>
                <a:cubicBezTo>
                  <a:pt x="557" y="3"/>
                  <a:pt x="560" y="6"/>
                  <a:pt x="561" y="9"/>
                </a:cubicBezTo>
                <a:cubicBezTo>
                  <a:pt x="564" y="22"/>
                  <a:pt x="566" y="35"/>
                  <a:pt x="569" y="48"/>
                </a:cubicBezTo>
                <a:cubicBezTo>
                  <a:pt x="570" y="50"/>
                  <a:pt x="571" y="53"/>
                  <a:pt x="572" y="55"/>
                </a:cubicBezTo>
                <a:cubicBezTo>
                  <a:pt x="573" y="55"/>
                  <a:pt x="574" y="55"/>
                  <a:pt x="575" y="55"/>
                </a:cubicBezTo>
                <a:cubicBezTo>
                  <a:pt x="575" y="49"/>
                  <a:pt x="575" y="44"/>
                  <a:pt x="575" y="39"/>
                </a:cubicBezTo>
                <a:cubicBezTo>
                  <a:pt x="577" y="39"/>
                  <a:pt x="578" y="39"/>
                  <a:pt x="579" y="39"/>
                </a:cubicBezTo>
                <a:cubicBezTo>
                  <a:pt x="581" y="41"/>
                  <a:pt x="584" y="43"/>
                  <a:pt x="584" y="46"/>
                </a:cubicBezTo>
                <a:cubicBezTo>
                  <a:pt x="591" y="70"/>
                  <a:pt x="599" y="52"/>
                  <a:pt x="603" y="76"/>
                </a:cubicBezTo>
                <a:cubicBezTo>
                  <a:pt x="608" y="108"/>
                  <a:pt x="611" y="139"/>
                  <a:pt x="612" y="170"/>
                </a:cubicBezTo>
                <a:cubicBezTo>
                  <a:pt x="613" y="201"/>
                  <a:pt x="611" y="725"/>
                  <a:pt x="611" y="756"/>
                </a:cubicBezTo>
                <a:cubicBezTo>
                  <a:pt x="610" y="789"/>
                  <a:pt x="610" y="821"/>
                  <a:pt x="610" y="854"/>
                </a:cubicBezTo>
                <a:cubicBezTo>
                  <a:pt x="610" y="877"/>
                  <a:pt x="610" y="900"/>
                  <a:pt x="610" y="923"/>
                </a:cubicBezTo>
                <a:cubicBezTo>
                  <a:pt x="611" y="932"/>
                  <a:pt x="612" y="941"/>
                  <a:pt x="612" y="949"/>
                </a:cubicBezTo>
                <a:cubicBezTo>
                  <a:pt x="613" y="954"/>
                  <a:pt x="613" y="958"/>
                  <a:pt x="613" y="962"/>
                </a:cubicBezTo>
                <a:cubicBezTo>
                  <a:pt x="612" y="966"/>
                  <a:pt x="610" y="969"/>
                  <a:pt x="610" y="973"/>
                </a:cubicBezTo>
                <a:cubicBezTo>
                  <a:pt x="610" y="975"/>
                  <a:pt x="614" y="979"/>
                  <a:pt x="612" y="980"/>
                </a:cubicBezTo>
                <a:cubicBezTo>
                  <a:pt x="606" y="982"/>
                  <a:pt x="610" y="984"/>
                  <a:pt x="614" y="985"/>
                </a:cubicBezTo>
                <a:cubicBezTo>
                  <a:pt x="607" y="987"/>
                  <a:pt x="608" y="989"/>
                  <a:pt x="615" y="992"/>
                </a:cubicBezTo>
                <a:cubicBezTo>
                  <a:pt x="613" y="992"/>
                  <a:pt x="612" y="992"/>
                  <a:pt x="610" y="992"/>
                </a:cubicBezTo>
                <a:cubicBezTo>
                  <a:pt x="611" y="994"/>
                  <a:pt x="611" y="996"/>
                  <a:pt x="612" y="998"/>
                </a:cubicBezTo>
                <a:cubicBezTo>
                  <a:pt x="606" y="999"/>
                  <a:pt x="608" y="1001"/>
                  <a:pt x="611" y="1003"/>
                </a:cubicBezTo>
                <a:cubicBezTo>
                  <a:pt x="611" y="1027"/>
                  <a:pt x="611" y="1051"/>
                  <a:pt x="611" y="1075"/>
                </a:cubicBezTo>
                <a:cubicBezTo>
                  <a:pt x="610" y="1075"/>
                  <a:pt x="608" y="1075"/>
                  <a:pt x="607" y="1075"/>
                </a:cubicBezTo>
                <a:cubicBezTo>
                  <a:pt x="605" y="1077"/>
                  <a:pt x="602" y="1079"/>
                  <a:pt x="602" y="1082"/>
                </a:cubicBezTo>
                <a:cubicBezTo>
                  <a:pt x="601" y="1092"/>
                  <a:pt x="600" y="1101"/>
                  <a:pt x="599" y="1111"/>
                </a:cubicBezTo>
                <a:cubicBezTo>
                  <a:pt x="599" y="1123"/>
                  <a:pt x="599" y="1134"/>
                  <a:pt x="599" y="1145"/>
                </a:cubicBezTo>
                <a:cubicBezTo>
                  <a:pt x="598" y="1145"/>
                  <a:pt x="596" y="1145"/>
                  <a:pt x="594" y="1145"/>
                </a:cubicBezTo>
                <a:cubicBezTo>
                  <a:pt x="594" y="996"/>
                  <a:pt x="594" y="847"/>
                  <a:pt x="594" y="698"/>
                </a:cubicBezTo>
                <a:cubicBezTo>
                  <a:pt x="593" y="698"/>
                  <a:pt x="591" y="698"/>
                  <a:pt x="589" y="698"/>
                </a:cubicBezTo>
                <a:cubicBezTo>
                  <a:pt x="589" y="886"/>
                  <a:pt x="588" y="1032"/>
                  <a:pt x="587" y="1220"/>
                </a:cubicBezTo>
                <a:cubicBezTo>
                  <a:pt x="589" y="1213"/>
                  <a:pt x="590" y="1248"/>
                  <a:pt x="591" y="1241"/>
                </a:cubicBezTo>
                <a:cubicBezTo>
                  <a:pt x="592" y="1219"/>
                  <a:pt x="594" y="1196"/>
                  <a:pt x="595" y="1174"/>
                </a:cubicBezTo>
                <a:cubicBezTo>
                  <a:pt x="596" y="1168"/>
                  <a:pt x="599" y="1167"/>
                  <a:pt x="611" y="1169"/>
                </a:cubicBezTo>
                <a:cubicBezTo>
                  <a:pt x="607" y="1171"/>
                  <a:pt x="603" y="1172"/>
                  <a:pt x="598" y="1174"/>
                </a:cubicBezTo>
                <a:cubicBezTo>
                  <a:pt x="603" y="1174"/>
                  <a:pt x="607" y="1174"/>
                  <a:pt x="613" y="1175"/>
                </a:cubicBezTo>
                <a:cubicBezTo>
                  <a:pt x="608" y="1177"/>
                  <a:pt x="605" y="1178"/>
                  <a:pt x="601" y="1179"/>
                </a:cubicBezTo>
                <a:cubicBezTo>
                  <a:pt x="605" y="1180"/>
                  <a:pt x="607" y="1180"/>
                  <a:pt x="612" y="1181"/>
                </a:cubicBezTo>
                <a:cubicBezTo>
                  <a:pt x="607" y="1183"/>
                  <a:pt x="604" y="1184"/>
                  <a:pt x="600" y="1185"/>
                </a:cubicBezTo>
                <a:cubicBezTo>
                  <a:pt x="604" y="1186"/>
                  <a:pt x="607" y="1186"/>
                  <a:pt x="611" y="1187"/>
                </a:cubicBezTo>
                <a:cubicBezTo>
                  <a:pt x="608" y="1188"/>
                  <a:pt x="605" y="1189"/>
                  <a:pt x="602" y="1191"/>
                </a:cubicBezTo>
                <a:cubicBezTo>
                  <a:pt x="605" y="1192"/>
                  <a:pt x="608" y="1192"/>
                  <a:pt x="610" y="1193"/>
                </a:cubicBezTo>
                <a:cubicBezTo>
                  <a:pt x="608" y="1194"/>
                  <a:pt x="606" y="1195"/>
                  <a:pt x="603" y="1197"/>
                </a:cubicBezTo>
                <a:cubicBezTo>
                  <a:pt x="616" y="1199"/>
                  <a:pt x="607" y="1201"/>
                  <a:pt x="603" y="1203"/>
                </a:cubicBezTo>
                <a:cubicBezTo>
                  <a:pt x="618" y="1205"/>
                  <a:pt x="603" y="1207"/>
                  <a:pt x="602" y="1209"/>
                </a:cubicBezTo>
                <a:cubicBezTo>
                  <a:pt x="605" y="1209"/>
                  <a:pt x="607" y="1210"/>
                  <a:pt x="612" y="1211"/>
                </a:cubicBezTo>
                <a:cubicBezTo>
                  <a:pt x="607" y="1212"/>
                  <a:pt x="604" y="1213"/>
                  <a:pt x="600" y="1214"/>
                </a:cubicBezTo>
                <a:cubicBezTo>
                  <a:pt x="605" y="1215"/>
                  <a:pt x="607" y="1216"/>
                  <a:pt x="610" y="1217"/>
                </a:cubicBezTo>
                <a:cubicBezTo>
                  <a:pt x="607" y="1218"/>
                  <a:pt x="605" y="1219"/>
                  <a:pt x="602" y="1221"/>
                </a:cubicBezTo>
                <a:cubicBezTo>
                  <a:pt x="605" y="1221"/>
                  <a:pt x="607" y="1222"/>
                  <a:pt x="610" y="1222"/>
                </a:cubicBezTo>
                <a:cubicBezTo>
                  <a:pt x="607" y="1224"/>
                  <a:pt x="604" y="1225"/>
                  <a:pt x="602" y="1226"/>
                </a:cubicBezTo>
                <a:cubicBezTo>
                  <a:pt x="605" y="1227"/>
                  <a:pt x="607" y="1228"/>
                  <a:pt x="612" y="1229"/>
                </a:cubicBezTo>
                <a:cubicBezTo>
                  <a:pt x="606" y="1230"/>
                  <a:pt x="603" y="1231"/>
                  <a:pt x="599" y="1232"/>
                </a:cubicBezTo>
                <a:cubicBezTo>
                  <a:pt x="600" y="1232"/>
                  <a:pt x="601" y="1233"/>
                  <a:pt x="602" y="1233"/>
                </a:cubicBezTo>
                <a:cubicBezTo>
                  <a:pt x="604" y="1233"/>
                  <a:pt x="607" y="1234"/>
                  <a:pt x="609" y="1234"/>
                </a:cubicBezTo>
                <a:cubicBezTo>
                  <a:pt x="597" y="1240"/>
                  <a:pt x="597" y="1244"/>
                  <a:pt x="608" y="1246"/>
                </a:cubicBezTo>
                <a:cubicBezTo>
                  <a:pt x="605" y="1248"/>
                  <a:pt x="600" y="1207"/>
                  <a:pt x="599" y="1209"/>
                </a:cubicBezTo>
                <a:cubicBezTo>
                  <a:pt x="597" y="1213"/>
                  <a:pt x="597" y="1216"/>
                  <a:pt x="596" y="1220"/>
                </a:cubicBezTo>
                <a:cubicBezTo>
                  <a:pt x="595" y="1236"/>
                  <a:pt x="594" y="1252"/>
                  <a:pt x="593" y="1269"/>
                </a:cubicBezTo>
                <a:cubicBezTo>
                  <a:pt x="591" y="1296"/>
                  <a:pt x="589" y="1224"/>
                  <a:pt x="587" y="1251"/>
                </a:cubicBezTo>
                <a:cubicBezTo>
                  <a:pt x="586" y="1276"/>
                  <a:pt x="585" y="1300"/>
                  <a:pt x="583" y="1324"/>
                </a:cubicBezTo>
                <a:cubicBezTo>
                  <a:pt x="583" y="1326"/>
                  <a:pt x="579" y="1327"/>
                  <a:pt x="578" y="1328"/>
                </a:cubicBezTo>
                <a:cubicBezTo>
                  <a:pt x="576" y="1322"/>
                  <a:pt x="576" y="1316"/>
                  <a:pt x="576" y="1311"/>
                </a:cubicBezTo>
                <a:cubicBezTo>
                  <a:pt x="576" y="1304"/>
                  <a:pt x="575" y="1297"/>
                  <a:pt x="575" y="1290"/>
                </a:cubicBezTo>
                <a:cubicBezTo>
                  <a:pt x="575" y="1289"/>
                  <a:pt x="574" y="1288"/>
                  <a:pt x="574" y="1286"/>
                </a:cubicBezTo>
                <a:cubicBezTo>
                  <a:pt x="573" y="1288"/>
                  <a:pt x="570" y="1289"/>
                  <a:pt x="570" y="1290"/>
                </a:cubicBezTo>
                <a:cubicBezTo>
                  <a:pt x="569" y="1306"/>
                  <a:pt x="567" y="1322"/>
                  <a:pt x="566" y="1338"/>
                </a:cubicBezTo>
                <a:cubicBezTo>
                  <a:pt x="564" y="1367"/>
                  <a:pt x="561" y="1397"/>
                  <a:pt x="559" y="1426"/>
                </a:cubicBezTo>
                <a:cubicBezTo>
                  <a:pt x="558" y="1444"/>
                  <a:pt x="557" y="1463"/>
                  <a:pt x="556" y="1481"/>
                </a:cubicBezTo>
                <a:cubicBezTo>
                  <a:pt x="555" y="1490"/>
                  <a:pt x="553" y="1499"/>
                  <a:pt x="552" y="1508"/>
                </a:cubicBezTo>
                <a:cubicBezTo>
                  <a:pt x="552" y="1519"/>
                  <a:pt x="552" y="1572"/>
                  <a:pt x="552" y="1582"/>
                </a:cubicBezTo>
                <a:cubicBezTo>
                  <a:pt x="552" y="1585"/>
                  <a:pt x="551" y="1587"/>
                  <a:pt x="551" y="1590"/>
                </a:cubicBezTo>
                <a:cubicBezTo>
                  <a:pt x="550" y="1590"/>
                  <a:pt x="549" y="1590"/>
                  <a:pt x="548" y="1590"/>
                </a:cubicBezTo>
                <a:cubicBezTo>
                  <a:pt x="547" y="1585"/>
                  <a:pt x="546" y="1579"/>
                  <a:pt x="546" y="1574"/>
                </a:cubicBezTo>
                <a:cubicBezTo>
                  <a:pt x="546" y="1552"/>
                  <a:pt x="547" y="1486"/>
                  <a:pt x="546" y="1464"/>
                </a:cubicBezTo>
                <a:cubicBezTo>
                  <a:pt x="546" y="1447"/>
                  <a:pt x="543" y="1430"/>
                  <a:pt x="543" y="1414"/>
                </a:cubicBezTo>
                <a:cubicBezTo>
                  <a:pt x="545" y="1356"/>
                  <a:pt x="548" y="1298"/>
                  <a:pt x="551" y="1241"/>
                </a:cubicBezTo>
                <a:cubicBezTo>
                  <a:pt x="555" y="1184"/>
                  <a:pt x="552" y="1221"/>
                  <a:pt x="552" y="1164"/>
                </a:cubicBezTo>
                <a:cubicBezTo>
                  <a:pt x="552" y="1060"/>
                  <a:pt x="552" y="988"/>
                  <a:pt x="547" y="884"/>
                </a:cubicBezTo>
                <a:cubicBezTo>
                  <a:pt x="544" y="825"/>
                  <a:pt x="543" y="781"/>
                  <a:pt x="537" y="723"/>
                </a:cubicBezTo>
                <a:cubicBezTo>
                  <a:pt x="537" y="721"/>
                  <a:pt x="537" y="719"/>
                  <a:pt x="536" y="717"/>
                </a:cubicBezTo>
                <a:cubicBezTo>
                  <a:pt x="536" y="715"/>
                  <a:pt x="535" y="713"/>
                  <a:pt x="535" y="711"/>
                </a:cubicBezTo>
                <a:cubicBezTo>
                  <a:pt x="533" y="711"/>
                  <a:pt x="533" y="712"/>
                  <a:pt x="533" y="712"/>
                </a:cubicBezTo>
                <a:cubicBezTo>
                  <a:pt x="534" y="748"/>
                  <a:pt x="536" y="785"/>
                  <a:pt x="537" y="821"/>
                </a:cubicBezTo>
                <a:cubicBezTo>
                  <a:pt x="538" y="834"/>
                  <a:pt x="537" y="847"/>
                  <a:pt x="538" y="859"/>
                </a:cubicBezTo>
                <a:cubicBezTo>
                  <a:pt x="539" y="882"/>
                  <a:pt x="541" y="904"/>
                  <a:pt x="541" y="927"/>
                </a:cubicBezTo>
                <a:cubicBezTo>
                  <a:pt x="542" y="942"/>
                  <a:pt x="541" y="957"/>
                  <a:pt x="540" y="972"/>
                </a:cubicBezTo>
                <a:cubicBezTo>
                  <a:pt x="540" y="978"/>
                  <a:pt x="539" y="984"/>
                  <a:pt x="540" y="990"/>
                </a:cubicBezTo>
                <a:cubicBezTo>
                  <a:pt x="540" y="998"/>
                  <a:pt x="541" y="1005"/>
                  <a:pt x="541" y="1012"/>
                </a:cubicBezTo>
                <a:cubicBezTo>
                  <a:pt x="542" y="1020"/>
                  <a:pt x="541" y="1029"/>
                  <a:pt x="542" y="1038"/>
                </a:cubicBezTo>
                <a:cubicBezTo>
                  <a:pt x="542" y="1047"/>
                  <a:pt x="545" y="1055"/>
                  <a:pt x="544" y="1064"/>
                </a:cubicBezTo>
                <a:cubicBezTo>
                  <a:pt x="544" y="1066"/>
                  <a:pt x="546" y="1069"/>
                  <a:pt x="545" y="1071"/>
                </a:cubicBezTo>
                <a:cubicBezTo>
                  <a:pt x="543" y="1074"/>
                  <a:pt x="540" y="1078"/>
                  <a:pt x="542" y="1079"/>
                </a:cubicBezTo>
                <a:cubicBezTo>
                  <a:pt x="549" y="1082"/>
                  <a:pt x="543" y="1083"/>
                  <a:pt x="540" y="1085"/>
                </a:cubicBezTo>
                <a:cubicBezTo>
                  <a:pt x="551" y="1087"/>
                  <a:pt x="544" y="1089"/>
                  <a:pt x="539" y="1091"/>
                </a:cubicBezTo>
                <a:cubicBezTo>
                  <a:pt x="552" y="1093"/>
                  <a:pt x="543" y="1095"/>
                  <a:pt x="540" y="1097"/>
                </a:cubicBezTo>
                <a:cubicBezTo>
                  <a:pt x="542" y="1098"/>
                  <a:pt x="544" y="1099"/>
                  <a:pt x="548" y="1100"/>
                </a:cubicBezTo>
                <a:cubicBezTo>
                  <a:pt x="544" y="1101"/>
                  <a:pt x="542" y="1102"/>
                  <a:pt x="538" y="1102"/>
                </a:cubicBezTo>
                <a:cubicBezTo>
                  <a:pt x="542" y="1104"/>
                  <a:pt x="544" y="1104"/>
                  <a:pt x="547" y="1105"/>
                </a:cubicBezTo>
                <a:cubicBezTo>
                  <a:pt x="544" y="1107"/>
                  <a:pt x="542" y="1108"/>
                  <a:pt x="539" y="1109"/>
                </a:cubicBezTo>
                <a:cubicBezTo>
                  <a:pt x="542" y="1110"/>
                  <a:pt x="544" y="1110"/>
                  <a:pt x="546" y="1111"/>
                </a:cubicBezTo>
                <a:cubicBezTo>
                  <a:pt x="544" y="1112"/>
                  <a:pt x="542" y="1114"/>
                  <a:pt x="539" y="1115"/>
                </a:cubicBezTo>
                <a:cubicBezTo>
                  <a:pt x="552" y="1117"/>
                  <a:pt x="541" y="1119"/>
                  <a:pt x="541" y="1121"/>
                </a:cubicBezTo>
                <a:cubicBezTo>
                  <a:pt x="542" y="1122"/>
                  <a:pt x="542" y="1124"/>
                  <a:pt x="541" y="1125"/>
                </a:cubicBezTo>
                <a:cubicBezTo>
                  <a:pt x="541" y="1126"/>
                  <a:pt x="541" y="1127"/>
                  <a:pt x="541" y="1127"/>
                </a:cubicBezTo>
                <a:cubicBezTo>
                  <a:pt x="541" y="1131"/>
                  <a:pt x="542" y="1134"/>
                  <a:pt x="542" y="1137"/>
                </a:cubicBezTo>
                <a:cubicBezTo>
                  <a:pt x="542" y="1140"/>
                  <a:pt x="541" y="1142"/>
                  <a:pt x="541" y="1145"/>
                </a:cubicBezTo>
                <a:cubicBezTo>
                  <a:pt x="541" y="1150"/>
                  <a:pt x="542" y="1155"/>
                  <a:pt x="542" y="1160"/>
                </a:cubicBezTo>
                <a:cubicBezTo>
                  <a:pt x="542" y="1165"/>
                  <a:pt x="541" y="1170"/>
                  <a:pt x="541" y="1175"/>
                </a:cubicBezTo>
                <a:cubicBezTo>
                  <a:pt x="542" y="1180"/>
                  <a:pt x="543" y="1185"/>
                  <a:pt x="543" y="1189"/>
                </a:cubicBezTo>
                <a:cubicBezTo>
                  <a:pt x="543" y="1194"/>
                  <a:pt x="540" y="1199"/>
                  <a:pt x="540" y="1204"/>
                </a:cubicBezTo>
                <a:cubicBezTo>
                  <a:pt x="540" y="1209"/>
                  <a:pt x="543" y="1214"/>
                  <a:pt x="543" y="1219"/>
                </a:cubicBezTo>
                <a:cubicBezTo>
                  <a:pt x="544" y="1226"/>
                  <a:pt x="544" y="1234"/>
                  <a:pt x="543" y="1242"/>
                </a:cubicBezTo>
                <a:cubicBezTo>
                  <a:pt x="543" y="1244"/>
                  <a:pt x="542" y="1247"/>
                  <a:pt x="543" y="1249"/>
                </a:cubicBezTo>
                <a:cubicBezTo>
                  <a:pt x="543" y="1252"/>
                  <a:pt x="539" y="1213"/>
                  <a:pt x="540" y="1215"/>
                </a:cubicBezTo>
                <a:cubicBezTo>
                  <a:pt x="543" y="1219"/>
                  <a:pt x="542" y="1223"/>
                  <a:pt x="540" y="1226"/>
                </a:cubicBezTo>
                <a:cubicBezTo>
                  <a:pt x="539" y="1229"/>
                  <a:pt x="542" y="1232"/>
                  <a:pt x="542" y="1235"/>
                </a:cubicBezTo>
                <a:cubicBezTo>
                  <a:pt x="543" y="1238"/>
                  <a:pt x="542" y="1240"/>
                  <a:pt x="542" y="1243"/>
                </a:cubicBezTo>
                <a:cubicBezTo>
                  <a:pt x="541" y="1246"/>
                  <a:pt x="542" y="1249"/>
                  <a:pt x="541" y="1252"/>
                </a:cubicBezTo>
                <a:cubicBezTo>
                  <a:pt x="541" y="1256"/>
                  <a:pt x="540" y="1259"/>
                  <a:pt x="540" y="1263"/>
                </a:cubicBezTo>
                <a:cubicBezTo>
                  <a:pt x="546" y="1265"/>
                  <a:pt x="541" y="1267"/>
                  <a:pt x="537" y="1269"/>
                </a:cubicBezTo>
                <a:cubicBezTo>
                  <a:pt x="539" y="1270"/>
                  <a:pt x="541" y="1270"/>
                  <a:pt x="543" y="1271"/>
                </a:cubicBezTo>
                <a:cubicBezTo>
                  <a:pt x="541" y="1272"/>
                  <a:pt x="539" y="1273"/>
                  <a:pt x="537" y="1274"/>
                </a:cubicBezTo>
                <a:cubicBezTo>
                  <a:pt x="539" y="1276"/>
                  <a:pt x="542" y="1277"/>
                  <a:pt x="541" y="1278"/>
                </a:cubicBezTo>
                <a:cubicBezTo>
                  <a:pt x="538" y="1279"/>
                  <a:pt x="536" y="1281"/>
                  <a:pt x="541" y="1283"/>
                </a:cubicBezTo>
                <a:cubicBezTo>
                  <a:pt x="536" y="1285"/>
                  <a:pt x="540" y="1288"/>
                  <a:pt x="540" y="1290"/>
                </a:cubicBezTo>
                <a:cubicBezTo>
                  <a:pt x="541" y="1292"/>
                  <a:pt x="539" y="1293"/>
                  <a:pt x="539" y="1294"/>
                </a:cubicBezTo>
                <a:cubicBezTo>
                  <a:pt x="539" y="1297"/>
                  <a:pt x="539" y="1299"/>
                  <a:pt x="539" y="1301"/>
                </a:cubicBezTo>
                <a:cubicBezTo>
                  <a:pt x="540" y="1301"/>
                  <a:pt x="541" y="1302"/>
                  <a:pt x="543" y="1302"/>
                </a:cubicBezTo>
                <a:cubicBezTo>
                  <a:pt x="540" y="1302"/>
                  <a:pt x="537" y="1303"/>
                  <a:pt x="534" y="1304"/>
                </a:cubicBezTo>
                <a:cubicBezTo>
                  <a:pt x="537" y="1305"/>
                  <a:pt x="539" y="1306"/>
                  <a:pt x="543" y="1308"/>
                </a:cubicBezTo>
                <a:cubicBezTo>
                  <a:pt x="540" y="1308"/>
                  <a:pt x="537" y="1309"/>
                  <a:pt x="534" y="1310"/>
                </a:cubicBezTo>
                <a:cubicBezTo>
                  <a:pt x="537" y="1311"/>
                  <a:pt x="539" y="1312"/>
                  <a:pt x="542" y="1313"/>
                </a:cubicBezTo>
                <a:cubicBezTo>
                  <a:pt x="539" y="1314"/>
                  <a:pt x="536" y="1315"/>
                  <a:pt x="533" y="1316"/>
                </a:cubicBezTo>
                <a:cubicBezTo>
                  <a:pt x="537" y="1317"/>
                  <a:pt x="539" y="1318"/>
                  <a:pt x="542" y="1319"/>
                </a:cubicBezTo>
                <a:cubicBezTo>
                  <a:pt x="539" y="1320"/>
                  <a:pt x="536" y="1321"/>
                  <a:pt x="533" y="1322"/>
                </a:cubicBezTo>
                <a:cubicBezTo>
                  <a:pt x="536" y="1323"/>
                  <a:pt x="538" y="1324"/>
                  <a:pt x="541" y="1325"/>
                </a:cubicBezTo>
                <a:cubicBezTo>
                  <a:pt x="538" y="1326"/>
                  <a:pt x="536" y="1327"/>
                  <a:pt x="534" y="1328"/>
                </a:cubicBezTo>
                <a:cubicBezTo>
                  <a:pt x="536" y="1329"/>
                  <a:pt x="538" y="1330"/>
                  <a:pt x="540" y="1331"/>
                </a:cubicBezTo>
                <a:cubicBezTo>
                  <a:pt x="537" y="1332"/>
                  <a:pt x="535" y="1333"/>
                  <a:pt x="531" y="1334"/>
                </a:cubicBezTo>
                <a:cubicBezTo>
                  <a:pt x="535" y="1335"/>
                  <a:pt x="537" y="1237"/>
                  <a:pt x="541" y="1239"/>
                </a:cubicBezTo>
                <a:cubicBezTo>
                  <a:pt x="537" y="1239"/>
                  <a:pt x="534" y="1240"/>
                  <a:pt x="531" y="1241"/>
                </a:cubicBezTo>
                <a:cubicBezTo>
                  <a:pt x="535" y="1243"/>
                  <a:pt x="537" y="1243"/>
                  <a:pt x="540" y="1244"/>
                </a:cubicBezTo>
                <a:cubicBezTo>
                  <a:pt x="531" y="1246"/>
                  <a:pt x="530" y="1248"/>
                  <a:pt x="540" y="1250"/>
                </a:cubicBezTo>
                <a:cubicBezTo>
                  <a:pt x="530" y="1252"/>
                  <a:pt x="535" y="1254"/>
                  <a:pt x="535" y="1256"/>
                </a:cubicBezTo>
                <a:cubicBezTo>
                  <a:pt x="536" y="1262"/>
                  <a:pt x="532" y="1267"/>
                  <a:pt x="531" y="1272"/>
                </a:cubicBezTo>
                <a:cubicBezTo>
                  <a:pt x="530" y="1285"/>
                  <a:pt x="530" y="1298"/>
                  <a:pt x="529" y="1310"/>
                </a:cubicBezTo>
                <a:cubicBezTo>
                  <a:pt x="526" y="1340"/>
                  <a:pt x="524" y="1369"/>
                  <a:pt x="521" y="1398"/>
                </a:cubicBezTo>
                <a:cubicBezTo>
                  <a:pt x="520" y="1419"/>
                  <a:pt x="519" y="1440"/>
                  <a:pt x="517" y="1462"/>
                </a:cubicBezTo>
                <a:cubicBezTo>
                  <a:pt x="516" y="1476"/>
                  <a:pt x="514" y="1489"/>
                  <a:pt x="513" y="1503"/>
                </a:cubicBezTo>
                <a:cubicBezTo>
                  <a:pt x="513" y="1504"/>
                  <a:pt x="511" y="1506"/>
                  <a:pt x="511" y="1507"/>
                </a:cubicBezTo>
                <a:cubicBezTo>
                  <a:pt x="509" y="1506"/>
                  <a:pt x="507" y="1504"/>
                  <a:pt x="507" y="1503"/>
                </a:cubicBezTo>
                <a:cubicBezTo>
                  <a:pt x="508" y="1492"/>
                  <a:pt x="508" y="1482"/>
                  <a:pt x="508" y="1471"/>
                </a:cubicBezTo>
                <a:cubicBezTo>
                  <a:pt x="509" y="1450"/>
                  <a:pt x="510" y="1429"/>
                  <a:pt x="510" y="1408"/>
                </a:cubicBezTo>
                <a:cubicBezTo>
                  <a:pt x="510" y="1394"/>
                  <a:pt x="510" y="1380"/>
                  <a:pt x="510" y="1367"/>
                </a:cubicBezTo>
                <a:cubicBezTo>
                  <a:pt x="506" y="1401"/>
                  <a:pt x="503" y="1477"/>
                  <a:pt x="500" y="1511"/>
                </a:cubicBezTo>
                <a:cubicBezTo>
                  <a:pt x="499" y="1529"/>
                  <a:pt x="498" y="1547"/>
                  <a:pt x="497" y="1565"/>
                </a:cubicBezTo>
                <a:cubicBezTo>
                  <a:pt x="497" y="1566"/>
                  <a:pt x="495" y="1567"/>
                  <a:pt x="493" y="1569"/>
                </a:cubicBezTo>
                <a:cubicBezTo>
                  <a:pt x="491" y="1567"/>
                  <a:pt x="490" y="1567"/>
                  <a:pt x="490" y="1566"/>
                </a:cubicBezTo>
                <a:cubicBezTo>
                  <a:pt x="490" y="1561"/>
                  <a:pt x="490" y="1555"/>
                  <a:pt x="489" y="1550"/>
                </a:cubicBezTo>
                <a:cubicBezTo>
                  <a:pt x="487" y="1537"/>
                  <a:pt x="482" y="1525"/>
                  <a:pt x="482" y="1512"/>
                </a:cubicBezTo>
                <a:cubicBezTo>
                  <a:pt x="481" y="1450"/>
                  <a:pt x="463" y="1410"/>
                  <a:pt x="463" y="1404"/>
                </a:cubicBezTo>
                <a:cubicBezTo>
                  <a:pt x="467" y="1292"/>
                  <a:pt x="473" y="1286"/>
                  <a:pt x="476" y="1175"/>
                </a:cubicBezTo>
                <a:cubicBezTo>
                  <a:pt x="480" y="1018"/>
                  <a:pt x="464" y="855"/>
                  <a:pt x="470" y="692"/>
                </a:cubicBezTo>
                <a:cubicBezTo>
                  <a:pt x="469" y="688"/>
                  <a:pt x="474" y="696"/>
                  <a:pt x="473" y="692"/>
                </a:cubicBezTo>
                <a:cubicBezTo>
                  <a:pt x="472" y="692"/>
                  <a:pt x="471" y="692"/>
                  <a:pt x="470" y="692"/>
                </a:cubicBezTo>
                <a:cubicBezTo>
                  <a:pt x="470" y="707"/>
                  <a:pt x="469" y="722"/>
                  <a:pt x="470" y="737"/>
                </a:cubicBezTo>
                <a:cubicBezTo>
                  <a:pt x="470" y="751"/>
                  <a:pt x="472" y="765"/>
                  <a:pt x="473" y="780"/>
                </a:cubicBezTo>
                <a:cubicBezTo>
                  <a:pt x="474" y="827"/>
                  <a:pt x="474" y="874"/>
                  <a:pt x="475" y="920"/>
                </a:cubicBezTo>
                <a:cubicBezTo>
                  <a:pt x="475" y="944"/>
                  <a:pt x="477" y="968"/>
                  <a:pt x="477" y="992"/>
                </a:cubicBezTo>
                <a:cubicBezTo>
                  <a:pt x="478" y="1023"/>
                  <a:pt x="477" y="1054"/>
                  <a:pt x="477" y="1085"/>
                </a:cubicBezTo>
                <a:cubicBezTo>
                  <a:pt x="477" y="1100"/>
                  <a:pt x="477" y="1115"/>
                  <a:pt x="476" y="1130"/>
                </a:cubicBezTo>
                <a:cubicBezTo>
                  <a:pt x="476" y="1145"/>
                  <a:pt x="476" y="1160"/>
                  <a:pt x="476" y="1175"/>
                </a:cubicBezTo>
                <a:cubicBezTo>
                  <a:pt x="476" y="1188"/>
                  <a:pt x="475" y="1200"/>
                  <a:pt x="475" y="1213"/>
                </a:cubicBezTo>
                <a:cubicBezTo>
                  <a:pt x="475" y="1222"/>
                  <a:pt x="475" y="1230"/>
                  <a:pt x="475" y="1239"/>
                </a:cubicBezTo>
                <a:cubicBezTo>
                  <a:pt x="474" y="1246"/>
                  <a:pt x="475" y="1253"/>
                  <a:pt x="474" y="1261"/>
                </a:cubicBezTo>
                <a:cubicBezTo>
                  <a:pt x="474" y="1267"/>
                  <a:pt x="473" y="1274"/>
                  <a:pt x="473" y="1280"/>
                </a:cubicBezTo>
                <a:cubicBezTo>
                  <a:pt x="473" y="1288"/>
                  <a:pt x="472" y="1295"/>
                  <a:pt x="472" y="1303"/>
                </a:cubicBezTo>
                <a:cubicBezTo>
                  <a:pt x="472" y="1307"/>
                  <a:pt x="473" y="1312"/>
                  <a:pt x="473" y="1317"/>
                </a:cubicBezTo>
                <a:cubicBezTo>
                  <a:pt x="473" y="1322"/>
                  <a:pt x="474" y="1326"/>
                  <a:pt x="473" y="1331"/>
                </a:cubicBezTo>
                <a:cubicBezTo>
                  <a:pt x="473" y="1334"/>
                  <a:pt x="471" y="1337"/>
                  <a:pt x="471" y="1340"/>
                </a:cubicBezTo>
                <a:cubicBezTo>
                  <a:pt x="471" y="1342"/>
                  <a:pt x="472" y="1345"/>
                  <a:pt x="473" y="1348"/>
                </a:cubicBezTo>
                <a:cubicBezTo>
                  <a:pt x="473" y="1351"/>
                  <a:pt x="472" y="1353"/>
                  <a:pt x="471" y="1356"/>
                </a:cubicBezTo>
                <a:cubicBezTo>
                  <a:pt x="471" y="1358"/>
                  <a:pt x="470" y="1361"/>
                  <a:pt x="470" y="1364"/>
                </a:cubicBezTo>
                <a:cubicBezTo>
                  <a:pt x="470" y="1367"/>
                  <a:pt x="472" y="1370"/>
                  <a:pt x="472" y="1373"/>
                </a:cubicBezTo>
                <a:cubicBezTo>
                  <a:pt x="472" y="1375"/>
                  <a:pt x="469" y="1280"/>
                  <a:pt x="468" y="1282"/>
                </a:cubicBezTo>
                <a:cubicBezTo>
                  <a:pt x="468" y="1285"/>
                  <a:pt x="471" y="1289"/>
                  <a:pt x="471" y="1292"/>
                </a:cubicBezTo>
                <a:cubicBezTo>
                  <a:pt x="471" y="1296"/>
                  <a:pt x="467" y="1301"/>
                  <a:pt x="469" y="1306"/>
                </a:cubicBezTo>
                <a:cubicBezTo>
                  <a:pt x="471" y="1315"/>
                  <a:pt x="466" y="1324"/>
                  <a:pt x="468" y="1333"/>
                </a:cubicBezTo>
                <a:cubicBezTo>
                  <a:pt x="469" y="1339"/>
                  <a:pt x="466" y="1345"/>
                  <a:pt x="466" y="1351"/>
                </a:cubicBezTo>
                <a:cubicBezTo>
                  <a:pt x="464" y="1363"/>
                  <a:pt x="463" y="1375"/>
                  <a:pt x="461" y="1387"/>
                </a:cubicBezTo>
                <a:cubicBezTo>
                  <a:pt x="460" y="1398"/>
                  <a:pt x="457" y="1409"/>
                  <a:pt x="455" y="1420"/>
                </a:cubicBezTo>
                <a:cubicBezTo>
                  <a:pt x="453" y="1440"/>
                  <a:pt x="452" y="1432"/>
                  <a:pt x="450" y="1453"/>
                </a:cubicBezTo>
                <a:cubicBezTo>
                  <a:pt x="448" y="1473"/>
                  <a:pt x="447" y="1493"/>
                  <a:pt x="445" y="1514"/>
                </a:cubicBezTo>
                <a:cubicBezTo>
                  <a:pt x="444" y="1540"/>
                  <a:pt x="442" y="1567"/>
                  <a:pt x="440" y="1594"/>
                </a:cubicBezTo>
                <a:cubicBezTo>
                  <a:pt x="440" y="1595"/>
                  <a:pt x="439" y="1596"/>
                  <a:pt x="439" y="1598"/>
                </a:cubicBezTo>
                <a:cubicBezTo>
                  <a:pt x="436" y="1597"/>
                  <a:pt x="435" y="1596"/>
                  <a:pt x="435" y="1595"/>
                </a:cubicBezTo>
                <a:cubicBezTo>
                  <a:pt x="435" y="1564"/>
                  <a:pt x="435" y="1532"/>
                  <a:pt x="436" y="1500"/>
                </a:cubicBezTo>
                <a:cubicBezTo>
                  <a:pt x="436" y="1473"/>
                  <a:pt x="439" y="1474"/>
                  <a:pt x="432" y="1447"/>
                </a:cubicBezTo>
                <a:cubicBezTo>
                  <a:pt x="432" y="1446"/>
                  <a:pt x="431" y="1445"/>
                  <a:pt x="431" y="1443"/>
                </a:cubicBezTo>
                <a:cubicBezTo>
                  <a:pt x="428" y="1452"/>
                  <a:pt x="427" y="1432"/>
                  <a:pt x="427" y="1440"/>
                </a:cubicBezTo>
                <a:cubicBezTo>
                  <a:pt x="424" y="1478"/>
                  <a:pt x="422" y="1516"/>
                  <a:pt x="420" y="1554"/>
                </a:cubicBezTo>
                <a:cubicBezTo>
                  <a:pt x="419" y="1559"/>
                  <a:pt x="418" y="1565"/>
                  <a:pt x="416" y="1570"/>
                </a:cubicBezTo>
                <a:cubicBezTo>
                  <a:pt x="415" y="1570"/>
                  <a:pt x="413" y="1570"/>
                  <a:pt x="412" y="1570"/>
                </a:cubicBezTo>
                <a:cubicBezTo>
                  <a:pt x="410" y="1533"/>
                  <a:pt x="408" y="1497"/>
                  <a:pt x="407" y="1460"/>
                </a:cubicBezTo>
                <a:cubicBezTo>
                  <a:pt x="407" y="1423"/>
                  <a:pt x="410" y="1415"/>
                  <a:pt x="411" y="1378"/>
                </a:cubicBezTo>
                <a:cubicBezTo>
                  <a:pt x="410" y="1378"/>
                  <a:pt x="409" y="1378"/>
                  <a:pt x="408" y="1378"/>
                </a:cubicBezTo>
                <a:cubicBezTo>
                  <a:pt x="395" y="1458"/>
                  <a:pt x="395" y="1610"/>
                  <a:pt x="385" y="1690"/>
                </a:cubicBezTo>
                <a:cubicBezTo>
                  <a:pt x="383" y="1690"/>
                  <a:pt x="381" y="1690"/>
                  <a:pt x="379" y="1690"/>
                </a:cubicBezTo>
                <a:cubicBezTo>
                  <a:pt x="383" y="1581"/>
                  <a:pt x="387" y="1500"/>
                  <a:pt x="391" y="1391"/>
                </a:cubicBezTo>
                <a:cubicBezTo>
                  <a:pt x="389" y="1391"/>
                  <a:pt x="388" y="1391"/>
                  <a:pt x="387" y="1391"/>
                </a:cubicBezTo>
                <a:cubicBezTo>
                  <a:pt x="382" y="1466"/>
                  <a:pt x="376" y="1514"/>
                  <a:pt x="370" y="1589"/>
                </a:cubicBezTo>
                <a:cubicBezTo>
                  <a:pt x="368" y="1589"/>
                  <a:pt x="367" y="1589"/>
                  <a:pt x="365" y="1589"/>
                </a:cubicBezTo>
                <a:cubicBezTo>
                  <a:pt x="363" y="1549"/>
                  <a:pt x="361" y="1537"/>
                  <a:pt x="359" y="1497"/>
                </a:cubicBezTo>
                <a:cubicBezTo>
                  <a:pt x="358" y="1497"/>
                  <a:pt x="357" y="1497"/>
                  <a:pt x="356" y="1497"/>
                </a:cubicBezTo>
                <a:cubicBezTo>
                  <a:pt x="355" y="1499"/>
                  <a:pt x="354" y="1501"/>
                  <a:pt x="354" y="1503"/>
                </a:cubicBezTo>
                <a:cubicBezTo>
                  <a:pt x="352" y="1530"/>
                  <a:pt x="350" y="1528"/>
                  <a:pt x="348" y="1554"/>
                </a:cubicBezTo>
                <a:cubicBezTo>
                  <a:pt x="346" y="1577"/>
                  <a:pt x="345" y="1600"/>
                  <a:pt x="343" y="1623"/>
                </a:cubicBezTo>
                <a:cubicBezTo>
                  <a:pt x="343" y="1625"/>
                  <a:pt x="340" y="1627"/>
                  <a:pt x="339" y="1629"/>
                </a:cubicBezTo>
                <a:cubicBezTo>
                  <a:pt x="338" y="1629"/>
                  <a:pt x="336" y="1628"/>
                  <a:pt x="335" y="1628"/>
                </a:cubicBezTo>
                <a:cubicBezTo>
                  <a:pt x="338" y="1549"/>
                  <a:pt x="341" y="1498"/>
                  <a:pt x="344" y="1418"/>
                </a:cubicBezTo>
                <a:cubicBezTo>
                  <a:pt x="342" y="1418"/>
                  <a:pt x="341" y="1418"/>
                  <a:pt x="340" y="1418"/>
                </a:cubicBezTo>
                <a:cubicBezTo>
                  <a:pt x="339" y="1425"/>
                  <a:pt x="338" y="1431"/>
                  <a:pt x="337" y="1438"/>
                </a:cubicBezTo>
                <a:cubicBezTo>
                  <a:pt x="334" y="1471"/>
                  <a:pt x="331" y="1503"/>
                  <a:pt x="329" y="1536"/>
                </a:cubicBezTo>
                <a:cubicBezTo>
                  <a:pt x="324" y="1583"/>
                  <a:pt x="320" y="1602"/>
                  <a:pt x="316" y="1649"/>
                </a:cubicBezTo>
                <a:cubicBezTo>
                  <a:pt x="315" y="1652"/>
                  <a:pt x="314" y="1654"/>
                  <a:pt x="313" y="1656"/>
                </a:cubicBezTo>
                <a:cubicBezTo>
                  <a:pt x="310" y="1656"/>
                  <a:pt x="310" y="1655"/>
                  <a:pt x="310" y="1655"/>
                </a:cubicBezTo>
                <a:cubicBezTo>
                  <a:pt x="311" y="1619"/>
                  <a:pt x="312" y="1583"/>
                  <a:pt x="313" y="1546"/>
                </a:cubicBezTo>
                <a:cubicBezTo>
                  <a:pt x="313" y="1529"/>
                  <a:pt x="314" y="1539"/>
                  <a:pt x="314" y="1521"/>
                </a:cubicBezTo>
                <a:cubicBezTo>
                  <a:pt x="314" y="1518"/>
                  <a:pt x="312" y="1515"/>
                  <a:pt x="310" y="1512"/>
                </a:cubicBezTo>
                <a:cubicBezTo>
                  <a:pt x="309" y="1512"/>
                  <a:pt x="308" y="1512"/>
                  <a:pt x="307" y="1513"/>
                </a:cubicBezTo>
                <a:cubicBezTo>
                  <a:pt x="307" y="1513"/>
                  <a:pt x="306" y="1514"/>
                  <a:pt x="306" y="1514"/>
                </a:cubicBezTo>
                <a:cubicBezTo>
                  <a:pt x="302" y="1531"/>
                  <a:pt x="308" y="1547"/>
                  <a:pt x="295" y="1564"/>
                </a:cubicBezTo>
                <a:cubicBezTo>
                  <a:pt x="291" y="1569"/>
                  <a:pt x="293" y="1548"/>
                  <a:pt x="292" y="1554"/>
                </a:cubicBezTo>
                <a:cubicBezTo>
                  <a:pt x="291" y="1558"/>
                  <a:pt x="291" y="1562"/>
                  <a:pt x="290" y="1565"/>
                </a:cubicBezTo>
                <a:cubicBezTo>
                  <a:pt x="288" y="1565"/>
                  <a:pt x="287" y="1565"/>
                  <a:pt x="285" y="1565"/>
                </a:cubicBezTo>
                <a:cubicBezTo>
                  <a:pt x="281" y="1475"/>
                  <a:pt x="292" y="1413"/>
                  <a:pt x="292" y="1323"/>
                </a:cubicBezTo>
                <a:cubicBezTo>
                  <a:pt x="291" y="1324"/>
                  <a:pt x="291" y="1325"/>
                  <a:pt x="291" y="1326"/>
                </a:cubicBezTo>
                <a:cubicBezTo>
                  <a:pt x="289" y="1360"/>
                  <a:pt x="286" y="1394"/>
                  <a:pt x="284" y="1428"/>
                </a:cubicBezTo>
                <a:cubicBezTo>
                  <a:pt x="282" y="1446"/>
                  <a:pt x="280" y="1464"/>
                  <a:pt x="278" y="1482"/>
                </a:cubicBezTo>
                <a:cubicBezTo>
                  <a:pt x="278" y="1483"/>
                  <a:pt x="277" y="1484"/>
                  <a:pt x="276" y="1485"/>
                </a:cubicBezTo>
                <a:cubicBezTo>
                  <a:pt x="275" y="1485"/>
                  <a:pt x="274" y="1485"/>
                  <a:pt x="273" y="1485"/>
                </a:cubicBezTo>
                <a:cubicBezTo>
                  <a:pt x="273" y="1466"/>
                  <a:pt x="273" y="1448"/>
                  <a:pt x="273" y="1430"/>
                </a:cubicBezTo>
                <a:cubicBezTo>
                  <a:pt x="271" y="1430"/>
                  <a:pt x="270" y="1430"/>
                  <a:pt x="268" y="1430"/>
                </a:cubicBezTo>
                <a:cubicBezTo>
                  <a:pt x="260" y="1523"/>
                  <a:pt x="252" y="1588"/>
                  <a:pt x="244" y="1681"/>
                </a:cubicBezTo>
                <a:cubicBezTo>
                  <a:pt x="243" y="1681"/>
                  <a:pt x="242" y="1681"/>
                  <a:pt x="240" y="1681"/>
                </a:cubicBezTo>
                <a:cubicBezTo>
                  <a:pt x="234" y="1606"/>
                  <a:pt x="244" y="1558"/>
                  <a:pt x="246" y="1483"/>
                </a:cubicBezTo>
                <a:cubicBezTo>
                  <a:pt x="244" y="1491"/>
                  <a:pt x="243" y="1500"/>
                  <a:pt x="243" y="1509"/>
                </a:cubicBezTo>
                <a:cubicBezTo>
                  <a:pt x="240" y="1546"/>
                  <a:pt x="238" y="1555"/>
                  <a:pt x="236" y="1592"/>
                </a:cubicBezTo>
                <a:cubicBezTo>
                  <a:pt x="235" y="1594"/>
                  <a:pt x="234" y="1597"/>
                  <a:pt x="233" y="1600"/>
                </a:cubicBezTo>
                <a:cubicBezTo>
                  <a:pt x="232" y="1600"/>
                  <a:pt x="230" y="1600"/>
                  <a:pt x="229" y="1600"/>
                </a:cubicBezTo>
                <a:cubicBezTo>
                  <a:pt x="224" y="1548"/>
                  <a:pt x="232" y="1524"/>
                  <a:pt x="226" y="1473"/>
                </a:cubicBezTo>
                <a:cubicBezTo>
                  <a:pt x="226" y="1474"/>
                  <a:pt x="226" y="1475"/>
                  <a:pt x="226" y="1476"/>
                </a:cubicBezTo>
                <a:cubicBezTo>
                  <a:pt x="223" y="1514"/>
                  <a:pt x="220" y="1523"/>
                  <a:pt x="217" y="1561"/>
                </a:cubicBezTo>
                <a:cubicBezTo>
                  <a:pt x="215" y="1587"/>
                  <a:pt x="212" y="1613"/>
                  <a:pt x="210" y="1639"/>
                </a:cubicBezTo>
                <a:cubicBezTo>
                  <a:pt x="210" y="1641"/>
                  <a:pt x="207" y="1642"/>
                  <a:pt x="206" y="1644"/>
                </a:cubicBezTo>
                <a:cubicBezTo>
                  <a:pt x="203" y="1641"/>
                  <a:pt x="203" y="1638"/>
                  <a:pt x="203" y="1636"/>
                </a:cubicBezTo>
                <a:cubicBezTo>
                  <a:pt x="203" y="1627"/>
                  <a:pt x="204" y="1617"/>
                  <a:pt x="204" y="1608"/>
                </a:cubicBezTo>
                <a:cubicBezTo>
                  <a:pt x="204" y="1575"/>
                  <a:pt x="204" y="1571"/>
                  <a:pt x="205" y="1538"/>
                </a:cubicBezTo>
                <a:cubicBezTo>
                  <a:pt x="209" y="1448"/>
                  <a:pt x="187" y="1363"/>
                  <a:pt x="191" y="1273"/>
                </a:cubicBezTo>
                <a:cubicBezTo>
                  <a:pt x="196" y="1173"/>
                  <a:pt x="198" y="1063"/>
                  <a:pt x="193" y="963"/>
                </a:cubicBezTo>
                <a:cubicBezTo>
                  <a:pt x="191" y="915"/>
                  <a:pt x="206" y="879"/>
                  <a:pt x="203" y="831"/>
                </a:cubicBezTo>
                <a:cubicBezTo>
                  <a:pt x="202" y="822"/>
                  <a:pt x="204" y="806"/>
                  <a:pt x="203" y="799"/>
                </a:cubicBezTo>
                <a:cubicBezTo>
                  <a:pt x="203" y="812"/>
                  <a:pt x="203" y="827"/>
                  <a:pt x="203" y="842"/>
                </a:cubicBezTo>
                <a:cubicBezTo>
                  <a:pt x="203" y="975"/>
                  <a:pt x="204" y="1108"/>
                  <a:pt x="194" y="1241"/>
                </a:cubicBezTo>
                <a:cubicBezTo>
                  <a:pt x="188" y="1314"/>
                  <a:pt x="184" y="1388"/>
                  <a:pt x="179" y="1462"/>
                </a:cubicBezTo>
                <a:cubicBezTo>
                  <a:pt x="175" y="1520"/>
                  <a:pt x="170" y="1620"/>
                  <a:pt x="166" y="1677"/>
                </a:cubicBezTo>
                <a:cubicBezTo>
                  <a:pt x="165" y="1690"/>
                  <a:pt x="162" y="1702"/>
                  <a:pt x="160" y="1714"/>
                </a:cubicBezTo>
                <a:cubicBezTo>
                  <a:pt x="160" y="1716"/>
                  <a:pt x="159" y="1717"/>
                  <a:pt x="158" y="1718"/>
                </a:cubicBezTo>
                <a:cubicBezTo>
                  <a:pt x="156" y="1718"/>
                  <a:pt x="155" y="1746"/>
                  <a:pt x="154" y="1746"/>
                </a:cubicBezTo>
                <a:cubicBezTo>
                  <a:pt x="154" y="1744"/>
                  <a:pt x="155" y="1743"/>
                  <a:pt x="155" y="1741"/>
                </a:cubicBezTo>
                <a:cubicBezTo>
                  <a:pt x="154" y="1728"/>
                  <a:pt x="153" y="1715"/>
                  <a:pt x="153" y="1702"/>
                </a:cubicBezTo>
                <a:cubicBezTo>
                  <a:pt x="152" y="1645"/>
                  <a:pt x="156" y="1587"/>
                  <a:pt x="156" y="1530"/>
                </a:cubicBezTo>
                <a:cubicBezTo>
                  <a:pt x="156" y="1452"/>
                  <a:pt x="148" y="1320"/>
                  <a:pt x="154" y="1243"/>
                </a:cubicBezTo>
                <a:cubicBezTo>
                  <a:pt x="161" y="1148"/>
                  <a:pt x="149" y="1015"/>
                  <a:pt x="165" y="920"/>
                </a:cubicBezTo>
                <a:cubicBezTo>
                  <a:pt x="165" y="911"/>
                  <a:pt x="168" y="926"/>
                  <a:pt x="167" y="917"/>
                </a:cubicBezTo>
                <a:cubicBezTo>
                  <a:pt x="166" y="918"/>
                  <a:pt x="166" y="919"/>
                  <a:pt x="166" y="921"/>
                </a:cubicBezTo>
                <a:cubicBezTo>
                  <a:pt x="164" y="977"/>
                  <a:pt x="162" y="1034"/>
                  <a:pt x="160" y="1091"/>
                </a:cubicBezTo>
                <a:cubicBezTo>
                  <a:pt x="158" y="1141"/>
                  <a:pt x="158" y="1192"/>
                  <a:pt x="154" y="1243"/>
                </a:cubicBezTo>
                <a:cubicBezTo>
                  <a:pt x="149" y="1314"/>
                  <a:pt x="141" y="1455"/>
                  <a:pt x="134" y="1526"/>
                </a:cubicBezTo>
                <a:cubicBezTo>
                  <a:pt x="132" y="1555"/>
                  <a:pt x="131" y="1583"/>
                  <a:pt x="127" y="1612"/>
                </a:cubicBezTo>
                <a:cubicBezTo>
                  <a:pt x="126" y="1624"/>
                  <a:pt x="115" y="1636"/>
                  <a:pt x="116" y="1649"/>
                </a:cubicBezTo>
                <a:cubicBezTo>
                  <a:pt x="117" y="1650"/>
                  <a:pt x="116" y="1652"/>
                  <a:pt x="115" y="1653"/>
                </a:cubicBezTo>
                <a:cubicBezTo>
                  <a:pt x="114" y="1653"/>
                  <a:pt x="114" y="1653"/>
                  <a:pt x="113" y="1653"/>
                </a:cubicBezTo>
                <a:cubicBezTo>
                  <a:pt x="112" y="1642"/>
                  <a:pt x="110" y="1631"/>
                  <a:pt x="109" y="1620"/>
                </a:cubicBezTo>
                <a:cubicBezTo>
                  <a:pt x="109" y="1620"/>
                  <a:pt x="108" y="1620"/>
                  <a:pt x="107" y="1620"/>
                </a:cubicBezTo>
                <a:cubicBezTo>
                  <a:pt x="105" y="1640"/>
                  <a:pt x="103" y="1661"/>
                  <a:pt x="101" y="1681"/>
                </a:cubicBezTo>
                <a:cubicBezTo>
                  <a:pt x="99" y="1681"/>
                  <a:pt x="97" y="1681"/>
                  <a:pt x="95" y="1681"/>
                </a:cubicBezTo>
                <a:cubicBezTo>
                  <a:pt x="94" y="1597"/>
                  <a:pt x="104" y="1442"/>
                  <a:pt x="106" y="1358"/>
                </a:cubicBezTo>
                <a:cubicBezTo>
                  <a:pt x="104" y="1367"/>
                  <a:pt x="103" y="1376"/>
                  <a:pt x="102" y="1386"/>
                </a:cubicBezTo>
                <a:cubicBezTo>
                  <a:pt x="97" y="1438"/>
                  <a:pt x="93" y="1561"/>
                  <a:pt x="88" y="1614"/>
                </a:cubicBezTo>
                <a:cubicBezTo>
                  <a:pt x="86" y="1634"/>
                  <a:pt x="85" y="1653"/>
                  <a:pt x="83" y="1672"/>
                </a:cubicBezTo>
                <a:cubicBezTo>
                  <a:pt x="83" y="1673"/>
                  <a:pt x="80" y="1675"/>
                  <a:pt x="78" y="1676"/>
                </a:cubicBezTo>
                <a:cubicBezTo>
                  <a:pt x="77" y="1674"/>
                  <a:pt x="74" y="1673"/>
                  <a:pt x="74" y="1672"/>
                </a:cubicBezTo>
                <a:cubicBezTo>
                  <a:pt x="74" y="1667"/>
                  <a:pt x="75" y="1662"/>
                  <a:pt x="75" y="1658"/>
                </a:cubicBezTo>
                <a:cubicBezTo>
                  <a:pt x="76" y="1640"/>
                  <a:pt x="77" y="1623"/>
                  <a:pt x="77" y="1606"/>
                </a:cubicBezTo>
                <a:cubicBezTo>
                  <a:pt x="78" y="1594"/>
                  <a:pt x="78" y="1582"/>
                  <a:pt x="78" y="1571"/>
                </a:cubicBezTo>
                <a:cubicBezTo>
                  <a:pt x="77" y="1576"/>
                  <a:pt x="75" y="1582"/>
                  <a:pt x="74" y="1588"/>
                </a:cubicBezTo>
                <a:cubicBezTo>
                  <a:pt x="73" y="1588"/>
                  <a:pt x="72" y="1588"/>
                  <a:pt x="71" y="1588"/>
                </a:cubicBezTo>
                <a:cubicBezTo>
                  <a:pt x="66" y="1546"/>
                  <a:pt x="70" y="1433"/>
                  <a:pt x="73" y="1390"/>
                </a:cubicBezTo>
                <a:cubicBezTo>
                  <a:pt x="75" y="1347"/>
                  <a:pt x="77" y="1304"/>
                  <a:pt x="80" y="1262"/>
                </a:cubicBezTo>
                <a:cubicBezTo>
                  <a:pt x="79" y="1262"/>
                  <a:pt x="108" y="1262"/>
                  <a:pt x="107" y="1262"/>
                </a:cubicBezTo>
                <a:cubicBezTo>
                  <a:pt x="98" y="1368"/>
                  <a:pt x="59" y="1544"/>
                  <a:pt x="49" y="1650"/>
                </a:cubicBezTo>
                <a:cubicBezTo>
                  <a:pt x="47" y="1650"/>
                  <a:pt x="45" y="1650"/>
                  <a:pt x="44" y="1650"/>
                </a:cubicBezTo>
                <a:cubicBezTo>
                  <a:pt x="44" y="1636"/>
                  <a:pt x="44" y="1623"/>
                  <a:pt x="44" y="1609"/>
                </a:cubicBezTo>
                <a:cubicBezTo>
                  <a:pt x="42" y="1609"/>
                  <a:pt x="41" y="1609"/>
                  <a:pt x="39" y="1609"/>
                </a:cubicBezTo>
                <a:cubicBezTo>
                  <a:pt x="38" y="1611"/>
                  <a:pt x="37" y="1614"/>
                  <a:pt x="35" y="1616"/>
                </a:cubicBezTo>
                <a:cubicBezTo>
                  <a:pt x="34" y="1616"/>
                  <a:pt x="32" y="1616"/>
                  <a:pt x="31" y="1616"/>
                </a:cubicBezTo>
                <a:cubicBezTo>
                  <a:pt x="33" y="1466"/>
                  <a:pt x="83" y="1246"/>
                  <a:pt x="85" y="1096"/>
                </a:cubicBezTo>
                <a:cubicBezTo>
                  <a:pt x="80" y="1153"/>
                  <a:pt x="76" y="1209"/>
                  <a:pt x="71" y="1266"/>
                </a:cubicBezTo>
                <a:cubicBezTo>
                  <a:pt x="65" y="1323"/>
                  <a:pt x="30" y="1450"/>
                  <a:pt x="24" y="1507"/>
                </a:cubicBezTo>
                <a:cubicBezTo>
                  <a:pt x="18" y="1563"/>
                  <a:pt x="12" y="1619"/>
                  <a:pt x="6" y="1675"/>
                </a:cubicBezTo>
                <a:cubicBezTo>
                  <a:pt x="5" y="1675"/>
                  <a:pt x="4" y="1675"/>
                  <a:pt x="2" y="1675"/>
                </a:cubicBezTo>
                <a:cubicBezTo>
                  <a:pt x="2" y="1674"/>
                  <a:pt x="2" y="1673"/>
                  <a:pt x="2" y="1672"/>
                </a:cubicBezTo>
                <a:cubicBezTo>
                  <a:pt x="2" y="1654"/>
                  <a:pt x="0" y="1636"/>
                  <a:pt x="2" y="1618"/>
                </a:cubicBezTo>
                <a:cubicBezTo>
                  <a:pt x="6" y="1558"/>
                  <a:pt x="11" y="1428"/>
                  <a:pt x="16" y="1368"/>
                </a:cubicBezTo>
                <a:cubicBezTo>
                  <a:pt x="22" y="1303"/>
                  <a:pt x="59" y="1238"/>
                  <a:pt x="62" y="1172"/>
                </a:cubicBezTo>
                <a:cubicBezTo>
                  <a:pt x="66" y="1110"/>
                  <a:pt x="67" y="1048"/>
                  <a:pt x="69" y="985"/>
                </a:cubicBezTo>
                <a:cubicBezTo>
                  <a:pt x="70" y="933"/>
                  <a:pt x="85" y="880"/>
                  <a:pt x="86" y="827"/>
                </a:cubicBezTo>
                <a:cubicBezTo>
                  <a:pt x="86" y="752"/>
                  <a:pt x="88" y="676"/>
                  <a:pt x="89" y="600"/>
                </a:cubicBezTo>
                <a:cubicBezTo>
                  <a:pt x="89" y="594"/>
                  <a:pt x="85" y="589"/>
                  <a:pt x="84" y="583"/>
                </a:cubicBezTo>
                <a:cubicBezTo>
                  <a:pt x="84" y="581"/>
                  <a:pt x="84" y="580"/>
                  <a:pt x="84" y="578"/>
                </a:cubicBezTo>
                <a:cubicBezTo>
                  <a:pt x="85" y="576"/>
                  <a:pt x="88" y="574"/>
                  <a:pt x="89" y="572"/>
                </a:cubicBezTo>
                <a:cubicBezTo>
                  <a:pt x="90" y="567"/>
                  <a:pt x="90" y="562"/>
                  <a:pt x="89" y="557"/>
                </a:cubicBezTo>
                <a:cubicBezTo>
                  <a:pt x="86" y="508"/>
                  <a:pt x="85" y="458"/>
                  <a:pt x="80" y="409"/>
                </a:cubicBezTo>
                <a:cubicBezTo>
                  <a:pt x="76" y="370"/>
                  <a:pt x="84" y="331"/>
                  <a:pt x="79" y="292"/>
                </a:cubicBezTo>
                <a:lnTo>
                  <a:pt x="84" y="281"/>
                </a:lnTo>
                <a:close/>
                <a:moveTo>
                  <a:pt x="90" y="1067"/>
                </a:moveTo>
                <a:cubicBezTo>
                  <a:pt x="89" y="1067"/>
                  <a:pt x="89" y="1067"/>
                  <a:pt x="88" y="1067"/>
                </a:cubicBezTo>
                <a:cubicBezTo>
                  <a:pt x="86" y="1104"/>
                  <a:pt x="84" y="1140"/>
                  <a:pt x="83" y="1177"/>
                </a:cubicBezTo>
                <a:cubicBezTo>
                  <a:pt x="83" y="1177"/>
                  <a:pt x="84" y="1177"/>
                  <a:pt x="85" y="1177"/>
                </a:cubicBezTo>
                <a:cubicBezTo>
                  <a:pt x="87" y="1140"/>
                  <a:pt x="88" y="1104"/>
                  <a:pt x="90" y="1067"/>
                </a:cubicBezTo>
                <a:close/>
                <a:moveTo>
                  <a:pt x="82" y="1213"/>
                </a:moveTo>
                <a:cubicBezTo>
                  <a:pt x="82" y="1213"/>
                  <a:pt x="83" y="1213"/>
                  <a:pt x="83" y="1213"/>
                </a:cubicBezTo>
                <a:cubicBezTo>
                  <a:pt x="83" y="1203"/>
                  <a:pt x="83" y="1194"/>
                  <a:pt x="83" y="1185"/>
                </a:cubicBezTo>
                <a:cubicBezTo>
                  <a:pt x="83" y="1185"/>
                  <a:pt x="82" y="1185"/>
                  <a:pt x="82" y="1185"/>
                </a:cubicBezTo>
                <a:cubicBezTo>
                  <a:pt x="82" y="1194"/>
                  <a:pt x="82" y="1203"/>
                  <a:pt x="82" y="1213"/>
                </a:cubicBezTo>
                <a:close/>
              </a:path>
            </a:pathLst>
          </a:custGeom>
          <a:solidFill>
            <a:srgbClr val="34B2E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81;p30">
            <a:extLst>
              <a:ext uri="{FF2B5EF4-FFF2-40B4-BE49-F238E27FC236}">
                <a16:creationId xmlns:a16="http://schemas.microsoft.com/office/drawing/2014/main" id="{BF85CCD9-0A68-4768-A9C9-F76AE98D32F8}"/>
              </a:ext>
            </a:extLst>
          </p:cNvPr>
          <p:cNvSpPr/>
          <p:nvPr/>
        </p:nvSpPr>
        <p:spPr>
          <a:xfrm>
            <a:off x="4827290" y="1050948"/>
            <a:ext cx="1740252" cy="3792480"/>
          </a:xfrm>
          <a:custGeom>
            <a:avLst/>
            <a:gdLst/>
            <a:ahLst/>
            <a:cxnLst/>
            <a:rect l="l" t="t" r="r" b="b"/>
            <a:pathLst>
              <a:path w="615" h="1660" extrusionOk="0">
                <a:moveTo>
                  <a:pt x="608" y="1010"/>
                </a:moveTo>
                <a:cubicBezTo>
                  <a:pt x="607" y="1010"/>
                  <a:pt x="606" y="1010"/>
                  <a:pt x="605" y="1010"/>
                </a:cubicBezTo>
                <a:cubicBezTo>
                  <a:pt x="603" y="1012"/>
                  <a:pt x="600" y="1015"/>
                  <a:pt x="600" y="1017"/>
                </a:cubicBezTo>
                <a:cubicBezTo>
                  <a:pt x="598" y="1027"/>
                  <a:pt x="597" y="1037"/>
                  <a:pt x="597" y="1047"/>
                </a:cubicBezTo>
                <a:cubicBezTo>
                  <a:pt x="597" y="1058"/>
                  <a:pt x="597" y="1069"/>
                  <a:pt x="597" y="1080"/>
                </a:cubicBezTo>
                <a:cubicBezTo>
                  <a:pt x="595" y="1080"/>
                  <a:pt x="594" y="1080"/>
                  <a:pt x="592" y="1080"/>
                </a:cubicBezTo>
                <a:cubicBezTo>
                  <a:pt x="592" y="932"/>
                  <a:pt x="592" y="783"/>
                  <a:pt x="592" y="634"/>
                </a:cubicBezTo>
                <a:cubicBezTo>
                  <a:pt x="591" y="634"/>
                  <a:pt x="589" y="634"/>
                  <a:pt x="588" y="634"/>
                </a:cubicBezTo>
                <a:cubicBezTo>
                  <a:pt x="587" y="822"/>
                  <a:pt x="586" y="1010"/>
                  <a:pt x="585" y="1198"/>
                </a:cubicBezTo>
                <a:cubicBezTo>
                  <a:pt x="587" y="1191"/>
                  <a:pt x="588" y="1184"/>
                  <a:pt x="589" y="1176"/>
                </a:cubicBezTo>
                <a:cubicBezTo>
                  <a:pt x="590" y="1154"/>
                  <a:pt x="592" y="1132"/>
                  <a:pt x="593" y="1109"/>
                </a:cubicBezTo>
                <a:cubicBezTo>
                  <a:pt x="594" y="1103"/>
                  <a:pt x="596" y="1103"/>
                  <a:pt x="609" y="1105"/>
                </a:cubicBezTo>
                <a:cubicBezTo>
                  <a:pt x="605" y="1106"/>
                  <a:pt x="601" y="1107"/>
                  <a:pt x="596" y="1109"/>
                </a:cubicBezTo>
                <a:cubicBezTo>
                  <a:pt x="601" y="1109"/>
                  <a:pt x="604" y="1110"/>
                  <a:pt x="610" y="1110"/>
                </a:cubicBezTo>
                <a:cubicBezTo>
                  <a:pt x="605" y="1112"/>
                  <a:pt x="602" y="1113"/>
                  <a:pt x="599" y="1115"/>
                </a:cubicBezTo>
                <a:cubicBezTo>
                  <a:pt x="602" y="1115"/>
                  <a:pt x="605" y="1116"/>
                  <a:pt x="609" y="1116"/>
                </a:cubicBezTo>
                <a:cubicBezTo>
                  <a:pt x="605" y="1118"/>
                  <a:pt x="602" y="1119"/>
                  <a:pt x="598" y="1120"/>
                </a:cubicBezTo>
                <a:cubicBezTo>
                  <a:pt x="602" y="1121"/>
                  <a:pt x="605" y="1122"/>
                  <a:pt x="609" y="1122"/>
                </a:cubicBezTo>
                <a:cubicBezTo>
                  <a:pt x="605" y="1124"/>
                  <a:pt x="603" y="1125"/>
                  <a:pt x="600" y="1126"/>
                </a:cubicBezTo>
                <a:cubicBezTo>
                  <a:pt x="603" y="1127"/>
                  <a:pt x="605" y="1128"/>
                  <a:pt x="608" y="1128"/>
                </a:cubicBezTo>
                <a:cubicBezTo>
                  <a:pt x="605" y="1130"/>
                  <a:pt x="603" y="1131"/>
                  <a:pt x="601" y="1132"/>
                </a:cubicBezTo>
                <a:cubicBezTo>
                  <a:pt x="613" y="1134"/>
                  <a:pt x="604" y="1136"/>
                  <a:pt x="601" y="1138"/>
                </a:cubicBezTo>
                <a:cubicBezTo>
                  <a:pt x="615" y="1141"/>
                  <a:pt x="601" y="1142"/>
                  <a:pt x="600" y="1144"/>
                </a:cubicBezTo>
                <a:cubicBezTo>
                  <a:pt x="603" y="1145"/>
                  <a:pt x="605" y="1145"/>
                  <a:pt x="609" y="1147"/>
                </a:cubicBezTo>
                <a:cubicBezTo>
                  <a:pt x="605" y="1148"/>
                  <a:pt x="602" y="1149"/>
                  <a:pt x="598" y="1150"/>
                </a:cubicBezTo>
                <a:cubicBezTo>
                  <a:pt x="603" y="1151"/>
                  <a:pt x="605" y="1151"/>
                  <a:pt x="608" y="1152"/>
                </a:cubicBezTo>
                <a:cubicBezTo>
                  <a:pt x="605" y="1153"/>
                  <a:pt x="602" y="1155"/>
                  <a:pt x="599" y="1156"/>
                </a:cubicBezTo>
                <a:cubicBezTo>
                  <a:pt x="602" y="1157"/>
                  <a:pt x="605" y="1157"/>
                  <a:pt x="608" y="1158"/>
                </a:cubicBezTo>
                <a:cubicBezTo>
                  <a:pt x="605" y="1159"/>
                  <a:pt x="602" y="1160"/>
                  <a:pt x="599" y="1162"/>
                </a:cubicBezTo>
                <a:cubicBezTo>
                  <a:pt x="602" y="1163"/>
                  <a:pt x="605" y="1163"/>
                  <a:pt x="609" y="1165"/>
                </a:cubicBezTo>
                <a:cubicBezTo>
                  <a:pt x="604" y="1166"/>
                  <a:pt x="600" y="1166"/>
                  <a:pt x="597" y="1167"/>
                </a:cubicBezTo>
                <a:cubicBezTo>
                  <a:pt x="598" y="1168"/>
                  <a:pt x="599" y="1168"/>
                  <a:pt x="600" y="1169"/>
                </a:cubicBezTo>
                <a:cubicBezTo>
                  <a:pt x="602" y="1169"/>
                  <a:pt x="604" y="1169"/>
                  <a:pt x="607" y="1170"/>
                </a:cubicBezTo>
                <a:cubicBezTo>
                  <a:pt x="595" y="1175"/>
                  <a:pt x="595" y="1180"/>
                  <a:pt x="605" y="1182"/>
                </a:cubicBezTo>
                <a:cubicBezTo>
                  <a:pt x="603" y="1183"/>
                  <a:pt x="598" y="1185"/>
                  <a:pt x="597" y="1187"/>
                </a:cubicBezTo>
                <a:cubicBezTo>
                  <a:pt x="595" y="1190"/>
                  <a:pt x="595" y="1194"/>
                  <a:pt x="594" y="1198"/>
                </a:cubicBezTo>
                <a:cubicBezTo>
                  <a:pt x="593" y="1214"/>
                  <a:pt x="592" y="1230"/>
                  <a:pt x="591" y="1246"/>
                </a:cubicBezTo>
                <a:cubicBezTo>
                  <a:pt x="589" y="1273"/>
                  <a:pt x="587" y="1300"/>
                  <a:pt x="586" y="1327"/>
                </a:cubicBezTo>
                <a:cubicBezTo>
                  <a:pt x="584" y="1352"/>
                  <a:pt x="583" y="1376"/>
                  <a:pt x="581" y="1400"/>
                </a:cubicBezTo>
                <a:cubicBezTo>
                  <a:pt x="581" y="1402"/>
                  <a:pt x="578" y="1403"/>
                  <a:pt x="576" y="1404"/>
                </a:cubicBezTo>
                <a:cubicBezTo>
                  <a:pt x="574" y="1398"/>
                  <a:pt x="575" y="1392"/>
                  <a:pt x="574" y="1387"/>
                </a:cubicBezTo>
                <a:cubicBezTo>
                  <a:pt x="574" y="1380"/>
                  <a:pt x="574" y="1373"/>
                  <a:pt x="573" y="1366"/>
                </a:cubicBezTo>
                <a:cubicBezTo>
                  <a:pt x="573" y="1365"/>
                  <a:pt x="573" y="1364"/>
                  <a:pt x="572" y="1362"/>
                </a:cubicBezTo>
                <a:cubicBezTo>
                  <a:pt x="571" y="1364"/>
                  <a:pt x="569" y="1365"/>
                  <a:pt x="569" y="1366"/>
                </a:cubicBezTo>
                <a:cubicBezTo>
                  <a:pt x="567" y="1382"/>
                  <a:pt x="566" y="1398"/>
                  <a:pt x="565" y="1414"/>
                </a:cubicBezTo>
                <a:cubicBezTo>
                  <a:pt x="563" y="1444"/>
                  <a:pt x="560" y="1473"/>
                  <a:pt x="558" y="1502"/>
                </a:cubicBezTo>
                <a:cubicBezTo>
                  <a:pt x="557" y="1520"/>
                  <a:pt x="556" y="1539"/>
                  <a:pt x="555" y="1557"/>
                </a:cubicBezTo>
                <a:cubicBezTo>
                  <a:pt x="554" y="1566"/>
                  <a:pt x="552" y="1575"/>
                  <a:pt x="552" y="1584"/>
                </a:cubicBezTo>
                <a:cubicBezTo>
                  <a:pt x="551" y="1595"/>
                  <a:pt x="551" y="1606"/>
                  <a:pt x="551" y="1616"/>
                </a:cubicBezTo>
                <a:cubicBezTo>
                  <a:pt x="551" y="1619"/>
                  <a:pt x="551" y="1621"/>
                  <a:pt x="550" y="1624"/>
                </a:cubicBezTo>
                <a:cubicBezTo>
                  <a:pt x="549" y="1624"/>
                  <a:pt x="548" y="1624"/>
                  <a:pt x="547" y="1624"/>
                </a:cubicBezTo>
                <a:cubicBezTo>
                  <a:pt x="546" y="1618"/>
                  <a:pt x="545" y="1613"/>
                  <a:pt x="545" y="1608"/>
                </a:cubicBezTo>
                <a:cubicBezTo>
                  <a:pt x="545" y="1585"/>
                  <a:pt x="541" y="1579"/>
                  <a:pt x="535" y="1535"/>
                </a:cubicBezTo>
                <a:cubicBezTo>
                  <a:pt x="535" y="1519"/>
                  <a:pt x="529" y="1495"/>
                  <a:pt x="530" y="1478"/>
                </a:cubicBezTo>
                <a:cubicBezTo>
                  <a:pt x="532" y="1421"/>
                  <a:pt x="524" y="1396"/>
                  <a:pt x="527" y="1339"/>
                </a:cubicBezTo>
                <a:cubicBezTo>
                  <a:pt x="531" y="1282"/>
                  <a:pt x="540" y="1204"/>
                  <a:pt x="540" y="1147"/>
                </a:cubicBezTo>
                <a:cubicBezTo>
                  <a:pt x="540" y="1043"/>
                  <a:pt x="541" y="940"/>
                  <a:pt x="537" y="835"/>
                </a:cubicBezTo>
                <a:cubicBezTo>
                  <a:pt x="534" y="777"/>
                  <a:pt x="527" y="719"/>
                  <a:pt x="537" y="658"/>
                </a:cubicBezTo>
                <a:cubicBezTo>
                  <a:pt x="537" y="656"/>
                  <a:pt x="536" y="654"/>
                  <a:pt x="536" y="652"/>
                </a:cubicBezTo>
                <a:cubicBezTo>
                  <a:pt x="535" y="650"/>
                  <a:pt x="535" y="648"/>
                  <a:pt x="535" y="646"/>
                </a:cubicBezTo>
                <a:cubicBezTo>
                  <a:pt x="533" y="647"/>
                  <a:pt x="532" y="647"/>
                  <a:pt x="532" y="647"/>
                </a:cubicBezTo>
                <a:cubicBezTo>
                  <a:pt x="534" y="684"/>
                  <a:pt x="536" y="720"/>
                  <a:pt x="537" y="757"/>
                </a:cubicBezTo>
                <a:cubicBezTo>
                  <a:pt x="537" y="769"/>
                  <a:pt x="537" y="782"/>
                  <a:pt x="537" y="794"/>
                </a:cubicBezTo>
                <a:cubicBezTo>
                  <a:pt x="538" y="817"/>
                  <a:pt x="540" y="840"/>
                  <a:pt x="541" y="862"/>
                </a:cubicBezTo>
                <a:cubicBezTo>
                  <a:pt x="541" y="877"/>
                  <a:pt x="540" y="892"/>
                  <a:pt x="540" y="907"/>
                </a:cubicBezTo>
                <a:cubicBezTo>
                  <a:pt x="540" y="913"/>
                  <a:pt x="539" y="920"/>
                  <a:pt x="539" y="926"/>
                </a:cubicBezTo>
                <a:cubicBezTo>
                  <a:pt x="539" y="933"/>
                  <a:pt x="541" y="940"/>
                  <a:pt x="541" y="947"/>
                </a:cubicBezTo>
                <a:cubicBezTo>
                  <a:pt x="541" y="956"/>
                  <a:pt x="541" y="965"/>
                  <a:pt x="541" y="973"/>
                </a:cubicBezTo>
                <a:cubicBezTo>
                  <a:pt x="542" y="982"/>
                  <a:pt x="545" y="991"/>
                  <a:pt x="544" y="999"/>
                </a:cubicBezTo>
                <a:cubicBezTo>
                  <a:pt x="544" y="1002"/>
                  <a:pt x="545" y="1004"/>
                  <a:pt x="544" y="1006"/>
                </a:cubicBezTo>
                <a:cubicBezTo>
                  <a:pt x="543" y="1009"/>
                  <a:pt x="539" y="1013"/>
                  <a:pt x="542" y="1015"/>
                </a:cubicBezTo>
                <a:cubicBezTo>
                  <a:pt x="548" y="1018"/>
                  <a:pt x="543" y="1019"/>
                  <a:pt x="540" y="1021"/>
                </a:cubicBezTo>
                <a:cubicBezTo>
                  <a:pt x="551" y="1023"/>
                  <a:pt x="543" y="1025"/>
                  <a:pt x="539" y="1027"/>
                </a:cubicBezTo>
                <a:cubicBezTo>
                  <a:pt x="551" y="1029"/>
                  <a:pt x="543" y="1031"/>
                  <a:pt x="539" y="1032"/>
                </a:cubicBezTo>
                <a:cubicBezTo>
                  <a:pt x="542" y="1033"/>
                  <a:pt x="544" y="1034"/>
                  <a:pt x="547" y="1035"/>
                </a:cubicBezTo>
                <a:cubicBezTo>
                  <a:pt x="544" y="1036"/>
                  <a:pt x="541" y="1037"/>
                  <a:pt x="538" y="1038"/>
                </a:cubicBezTo>
                <a:cubicBezTo>
                  <a:pt x="541" y="1039"/>
                  <a:pt x="543" y="1040"/>
                  <a:pt x="546" y="1041"/>
                </a:cubicBezTo>
                <a:cubicBezTo>
                  <a:pt x="543" y="1042"/>
                  <a:pt x="541" y="1043"/>
                  <a:pt x="539" y="1044"/>
                </a:cubicBezTo>
                <a:cubicBezTo>
                  <a:pt x="541" y="1045"/>
                  <a:pt x="543" y="1046"/>
                  <a:pt x="546" y="1046"/>
                </a:cubicBezTo>
                <a:cubicBezTo>
                  <a:pt x="543" y="1048"/>
                  <a:pt x="541" y="1049"/>
                  <a:pt x="539" y="1050"/>
                </a:cubicBezTo>
                <a:cubicBezTo>
                  <a:pt x="551" y="1052"/>
                  <a:pt x="540" y="1054"/>
                  <a:pt x="540" y="1056"/>
                </a:cubicBezTo>
                <a:cubicBezTo>
                  <a:pt x="541" y="1058"/>
                  <a:pt x="541" y="1059"/>
                  <a:pt x="541" y="1061"/>
                </a:cubicBezTo>
                <a:cubicBezTo>
                  <a:pt x="541" y="1061"/>
                  <a:pt x="540" y="1062"/>
                  <a:pt x="540" y="1063"/>
                </a:cubicBezTo>
                <a:cubicBezTo>
                  <a:pt x="541" y="1066"/>
                  <a:pt x="542" y="1069"/>
                  <a:pt x="542" y="1072"/>
                </a:cubicBezTo>
                <a:cubicBezTo>
                  <a:pt x="542" y="1075"/>
                  <a:pt x="540" y="1078"/>
                  <a:pt x="540" y="1081"/>
                </a:cubicBezTo>
                <a:cubicBezTo>
                  <a:pt x="540" y="1086"/>
                  <a:pt x="542" y="1091"/>
                  <a:pt x="542" y="1096"/>
                </a:cubicBezTo>
                <a:cubicBezTo>
                  <a:pt x="542" y="1101"/>
                  <a:pt x="541" y="1105"/>
                  <a:pt x="541" y="1110"/>
                </a:cubicBezTo>
                <a:cubicBezTo>
                  <a:pt x="541" y="1115"/>
                  <a:pt x="543" y="1120"/>
                  <a:pt x="542" y="1125"/>
                </a:cubicBezTo>
                <a:cubicBezTo>
                  <a:pt x="542" y="1130"/>
                  <a:pt x="540" y="1134"/>
                  <a:pt x="540" y="1139"/>
                </a:cubicBezTo>
                <a:cubicBezTo>
                  <a:pt x="540" y="1144"/>
                  <a:pt x="543" y="1149"/>
                  <a:pt x="543" y="1154"/>
                </a:cubicBezTo>
                <a:cubicBezTo>
                  <a:pt x="543" y="1162"/>
                  <a:pt x="544" y="1170"/>
                  <a:pt x="542" y="1177"/>
                </a:cubicBezTo>
                <a:cubicBezTo>
                  <a:pt x="542" y="1180"/>
                  <a:pt x="542" y="1182"/>
                  <a:pt x="542" y="1184"/>
                </a:cubicBezTo>
                <a:cubicBezTo>
                  <a:pt x="543" y="1187"/>
                  <a:pt x="538" y="1190"/>
                  <a:pt x="540" y="1193"/>
                </a:cubicBezTo>
                <a:cubicBezTo>
                  <a:pt x="542" y="1197"/>
                  <a:pt x="541" y="1200"/>
                  <a:pt x="540" y="1204"/>
                </a:cubicBezTo>
                <a:cubicBezTo>
                  <a:pt x="539" y="1207"/>
                  <a:pt x="542" y="1210"/>
                  <a:pt x="542" y="1212"/>
                </a:cubicBezTo>
                <a:cubicBezTo>
                  <a:pt x="542" y="1215"/>
                  <a:pt x="541" y="1218"/>
                  <a:pt x="541" y="1221"/>
                </a:cubicBezTo>
                <a:cubicBezTo>
                  <a:pt x="541" y="1224"/>
                  <a:pt x="541" y="1227"/>
                  <a:pt x="541" y="1230"/>
                </a:cubicBezTo>
                <a:cubicBezTo>
                  <a:pt x="540" y="1233"/>
                  <a:pt x="540" y="1237"/>
                  <a:pt x="539" y="1241"/>
                </a:cubicBezTo>
                <a:cubicBezTo>
                  <a:pt x="545" y="1242"/>
                  <a:pt x="540" y="1244"/>
                  <a:pt x="537" y="1246"/>
                </a:cubicBezTo>
                <a:cubicBezTo>
                  <a:pt x="539" y="1247"/>
                  <a:pt x="540" y="1248"/>
                  <a:pt x="542" y="1249"/>
                </a:cubicBezTo>
                <a:cubicBezTo>
                  <a:pt x="540" y="1250"/>
                  <a:pt x="539" y="1251"/>
                  <a:pt x="537" y="1252"/>
                </a:cubicBezTo>
                <a:cubicBezTo>
                  <a:pt x="538" y="1253"/>
                  <a:pt x="541" y="1255"/>
                  <a:pt x="541" y="1255"/>
                </a:cubicBezTo>
                <a:cubicBezTo>
                  <a:pt x="538" y="1257"/>
                  <a:pt x="536" y="1259"/>
                  <a:pt x="541" y="1260"/>
                </a:cubicBezTo>
                <a:cubicBezTo>
                  <a:pt x="536" y="1263"/>
                  <a:pt x="539" y="1265"/>
                  <a:pt x="540" y="1268"/>
                </a:cubicBezTo>
                <a:cubicBezTo>
                  <a:pt x="540" y="1269"/>
                  <a:pt x="539" y="1271"/>
                  <a:pt x="539" y="1271"/>
                </a:cubicBezTo>
                <a:cubicBezTo>
                  <a:pt x="539" y="1275"/>
                  <a:pt x="539" y="1277"/>
                  <a:pt x="539" y="1279"/>
                </a:cubicBezTo>
                <a:cubicBezTo>
                  <a:pt x="540" y="1279"/>
                  <a:pt x="541" y="1279"/>
                  <a:pt x="542" y="1279"/>
                </a:cubicBezTo>
                <a:cubicBezTo>
                  <a:pt x="539" y="1280"/>
                  <a:pt x="537" y="1281"/>
                  <a:pt x="533" y="1281"/>
                </a:cubicBezTo>
                <a:cubicBezTo>
                  <a:pt x="537" y="1283"/>
                  <a:pt x="539" y="1284"/>
                  <a:pt x="543" y="1285"/>
                </a:cubicBezTo>
                <a:cubicBezTo>
                  <a:pt x="539" y="1286"/>
                  <a:pt x="536" y="1287"/>
                  <a:pt x="533" y="1287"/>
                </a:cubicBezTo>
                <a:cubicBezTo>
                  <a:pt x="537" y="1289"/>
                  <a:pt x="539" y="1290"/>
                  <a:pt x="541" y="1291"/>
                </a:cubicBezTo>
                <a:cubicBezTo>
                  <a:pt x="538" y="1292"/>
                  <a:pt x="536" y="1293"/>
                  <a:pt x="533" y="1293"/>
                </a:cubicBezTo>
                <a:cubicBezTo>
                  <a:pt x="537" y="1295"/>
                  <a:pt x="538" y="1296"/>
                  <a:pt x="541" y="1297"/>
                </a:cubicBezTo>
                <a:cubicBezTo>
                  <a:pt x="538" y="1298"/>
                  <a:pt x="536" y="1298"/>
                  <a:pt x="532" y="1299"/>
                </a:cubicBezTo>
                <a:cubicBezTo>
                  <a:pt x="536" y="1301"/>
                  <a:pt x="538" y="1302"/>
                  <a:pt x="540" y="1303"/>
                </a:cubicBezTo>
                <a:cubicBezTo>
                  <a:pt x="538" y="1304"/>
                  <a:pt x="536" y="1304"/>
                  <a:pt x="534" y="1305"/>
                </a:cubicBezTo>
                <a:cubicBezTo>
                  <a:pt x="536" y="1307"/>
                  <a:pt x="537" y="1307"/>
                  <a:pt x="540" y="1309"/>
                </a:cubicBezTo>
                <a:cubicBezTo>
                  <a:pt x="537" y="1310"/>
                  <a:pt x="534" y="1310"/>
                  <a:pt x="531" y="1311"/>
                </a:cubicBezTo>
                <a:cubicBezTo>
                  <a:pt x="535" y="1313"/>
                  <a:pt x="537" y="1313"/>
                  <a:pt x="540" y="1315"/>
                </a:cubicBezTo>
                <a:cubicBezTo>
                  <a:pt x="537" y="1316"/>
                  <a:pt x="534" y="1316"/>
                  <a:pt x="531" y="1317"/>
                </a:cubicBezTo>
                <a:cubicBezTo>
                  <a:pt x="535" y="1319"/>
                  <a:pt x="537" y="1319"/>
                  <a:pt x="540" y="1321"/>
                </a:cubicBezTo>
                <a:cubicBezTo>
                  <a:pt x="531" y="1322"/>
                  <a:pt x="530" y="1324"/>
                  <a:pt x="539" y="1326"/>
                </a:cubicBezTo>
                <a:cubicBezTo>
                  <a:pt x="530" y="1328"/>
                  <a:pt x="535" y="1330"/>
                  <a:pt x="535" y="1333"/>
                </a:cubicBezTo>
                <a:cubicBezTo>
                  <a:pt x="535" y="1338"/>
                  <a:pt x="531" y="1343"/>
                  <a:pt x="531" y="1348"/>
                </a:cubicBezTo>
                <a:cubicBezTo>
                  <a:pt x="530" y="1361"/>
                  <a:pt x="529" y="1374"/>
                  <a:pt x="528" y="1387"/>
                </a:cubicBezTo>
                <a:cubicBezTo>
                  <a:pt x="526" y="1416"/>
                  <a:pt x="524" y="1445"/>
                  <a:pt x="522" y="1474"/>
                </a:cubicBezTo>
                <a:cubicBezTo>
                  <a:pt x="520" y="1495"/>
                  <a:pt x="519" y="1517"/>
                  <a:pt x="517" y="1538"/>
                </a:cubicBezTo>
                <a:cubicBezTo>
                  <a:pt x="516" y="1552"/>
                  <a:pt x="515" y="1565"/>
                  <a:pt x="513" y="1579"/>
                </a:cubicBezTo>
                <a:cubicBezTo>
                  <a:pt x="513" y="1580"/>
                  <a:pt x="512" y="1582"/>
                  <a:pt x="511" y="1583"/>
                </a:cubicBezTo>
                <a:cubicBezTo>
                  <a:pt x="510" y="1582"/>
                  <a:pt x="508" y="1580"/>
                  <a:pt x="508" y="1579"/>
                </a:cubicBezTo>
                <a:cubicBezTo>
                  <a:pt x="508" y="1568"/>
                  <a:pt x="509" y="1558"/>
                  <a:pt x="509" y="1547"/>
                </a:cubicBezTo>
                <a:cubicBezTo>
                  <a:pt x="510" y="1526"/>
                  <a:pt x="510" y="1505"/>
                  <a:pt x="510" y="1484"/>
                </a:cubicBezTo>
                <a:cubicBezTo>
                  <a:pt x="511" y="1470"/>
                  <a:pt x="511" y="1456"/>
                  <a:pt x="511" y="1443"/>
                </a:cubicBezTo>
                <a:cubicBezTo>
                  <a:pt x="507" y="1477"/>
                  <a:pt x="504" y="1511"/>
                  <a:pt x="501" y="1545"/>
                </a:cubicBezTo>
                <a:cubicBezTo>
                  <a:pt x="499" y="1563"/>
                  <a:pt x="499" y="1580"/>
                  <a:pt x="498" y="1598"/>
                </a:cubicBezTo>
                <a:cubicBezTo>
                  <a:pt x="498" y="1600"/>
                  <a:pt x="496" y="1601"/>
                  <a:pt x="494" y="1603"/>
                </a:cubicBezTo>
                <a:cubicBezTo>
                  <a:pt x="492" y="1601"/>
                  <a:pt x="491" y="1601"/>
                  <a:pt x="491" y="1600"/>
                </a:cubicBezTo>
                <a:cubicBezTo>
                  <a:pt x="491" y="1595"/>
                  <a:pt x="491" y="1589"/>
                  <a:pt x="490" y="1583"/>
                </a:cubicBezTo>
                <a:cubicBezTo>
                  <a:pt x="488" y="1571"/>
                  <a:pt x="483" y="1559"/>
                  <a:pt x="483" y="1546"/>
                </a:cubicBezTo>
                <a:cubicBezTo>
                  <a:pt x="483" y="1512"/>
                  <a:pt x="464" y="1472"/>
                  <a:pt x="465" y="1438"/>
                </a:cubicBezTo>
                <a:cubicBezTo>
                  <a:pt x="469" y="1326"/>
                  <a:pt x="475" y="1222"/>
                  <a:pt x="478" y="1110"/>
                </a:cubicBezTo>
                <a:cubicBezTo>
                  <a:pt x="481" y="953"/>
                  <a:pt x="472" y="802"/>
                  <a:pt x="478" y="639"/>
                </a:cubicBezTo>
                <a:cubicBezTo>
                  <a:pt x="477" y="635"/>
                  <a:pt x="476" y="631"/>
                  <a:pt x="475" y="627"/>
                </a:cubicBezTo>
                <a:cubicBezTo>
                  <a:pt x="474" y="627"/>
                  <a:pt x="472" y="627"/>
                  <a:pt x="471" y="627"/>
                </a:cubicBezTo>
                <a:cubicBezTo>
                  <a:pt x="471" y="642"/>
                  <a:pt x="471" y="657"/>
                  <a:pt x="471" y="672"/>
                </a:cubicBezTo>
                <a:cubicBezTo>
                  <a:pt x="472" y="687"/>
                  <a:pt x="474" y="701"/>
                  <a:pt x="474" y="715"/>
                </a:cubicBezTo>
                <a:cubicBezTo>
                  <a:pt x="475" y="762"/>
                  <a:pt x="475" y="809"/>
                  <a:pt x="476" y="856"/>
                </a:cubicBezTo>
                <a:cubicBezTo>
                  <a:pt x="477" y="880"/>
                  <a:pt x="479" y="904"/>
                  <a:pt x="479" y="927"/>
                </a:cubicBezTo>
                <a:cubicBezTo>
                  <a:pt x="479" y="958"/>
                  <a:pt x="478" y="989"/>
                  <a:pt x="478" y="1020"/>
                </a:cubicBezTo>
                <a:cubicBezTo>
                  <a:pt x="478" y="1035"/>
                  <a:pt x="478" y="1051"/>
                  <a:pt x="478" y="1066"/>
                </a:cubicBezTo>
                <a:cubicBezTo>
                  <a:pt x="478" y="1081"/>
                  <a:pt x="478" y="1095"/>
                  <a:pt x="478" y="1110"/>
                </a:cubicBezTo>
                <a:cubicBezTo>
                  <a:pt x="477" y="1123"/>
                  <a:pt x="477" y="1136"/>
                  <a:pt x="476" y="1149"/>
                </a:cubicBezTo>
                <a:cubicBezTo>
                  <a:pt x="476" y="1157"/>
                  <a:pt x="476" y="1166"/>
                  <a:pt x="476" y="1174"/>
                </a:cubicBezTo>
                <a:cubicBezTo>
                  <a:pt x="476" y="1181"/>
                  <a:pt x="476" y="1189"/>
                  <a:pt x="476" y="1196"/>
                </a:cubicBezTo>
                <a:cubicBezTo>
                  <a:pt x="476" y="1202"/>
                  <a:pt x="475" y="1209"/>
                  <a:pt x="474" y="1216"/>
                </a:cubicBezTo>
                <a:cubicBezTo>
                  <a:pt x="474" y="1223"/>
                  <a:pt x="474" y="1231"/>
                  <a:pt x="474" y="1238"/>
                </a:cubicBezTo>
                <a:cubicBezTo>
                  <a:pt x="474" y="1243"/>
                  <a:pt x="474" y="1248"/>
                  <a:pt x="475" y="1252"/>
                </a:cubicBezTo>
                <a:cubicBezTo>
                  <a:pt x="475" y="1257"/>
                  <a:pt x="475" y="1262"/>
                  <a:pt x="475" y="1267"/>
                </a:cubicBezTo>
                <a:cubicBezTo>
                  <a:pt x="474" y="1269"/>
                  <a:pt x="472" y="1272"/>
                  <a:pt x="472" y="1275"/>
                </a:cubicBezTo>
                <a:cubicBezTo>
                  <a:pt x="472" y="1278"/>
                  <a:pt x="474" y="1281"/>
                  <a:pt x="474" y="1283"/>
                </a:cubicBezTo>
                <a:cubicBezTo>
                  <a:pt x="474" y="1286"/>
                  <a:pt x="473" y="1288"/>
                  <a:pt x="473" y="1291"/>
                </a:cubicBezTo>
                <a:cubicBezTo>
                  <a:pt x="472" y="1294"/>
                  <a:pt x="471" y="1296"/>
                  <a:pt x="472" y="1299"/>
                </a:cubicBezTo>
                <a:cubicBezTo>
                  <a:pt x="472" y="1302"/>
                  <a:pt x="474" y="1305"/>
                  <a:pt x="473" y="1308"/>
                </a:cubicBezTo>
                <a:cubicBezTo>
                  <a:pt x="473" y="1311"/>
                  <a:pt x="470" y="1314"/>
                  <a:pt x="470" y="1316"/>
                </a:cubicBezTo>
                <a:cubicBezTo>
                  <a:pt x="470" y="1319"/>
                  <a:pt x="473" y="1322"/>
                  <a:pt x="473" y="1325"/>
                </a:cubicBezTo>
                <a:cubicBezTo>
                  <a:pt x="473" y="1330"/>
                  <a:pt x="469" y="1335"/>
                  <a:pt x="470" y="1340"/>
                </a:cubicBezTo>
                <a:cubicBezTo>
                  <a:pt x="473" y="1349"/>
                  <a:pt x="468" y="1358"/>
                  <a:pt x="469" y="1367"/>
                </a:cubicBezTo>
                <a:cubicBezTo>
                  <a:pt x="470" y="1373"/>
                  <a:pt x="468" y="1379"/>
                  <a:pt x="467" y="1385"/>
                </a:cubicBezTo>
                <a:cubicBezTo>
                  <a:pt x="466" y="1397"/>
                  <a:pt x="465" y="1409"/>
                  <a:pt x="463" y="1421"/>
                </a:cubicBezTo>
                <a:cubicBezTo>
                  <a:pt x="462" y="1432"/>
                  <a:pt x="459" y="1443"/>
                  <a:pt x="458" y="1454"/>
                </a:cubicBezTo>
                <a:cubicBezTo>
                  <a:pt x="455" y="1474"/>
                  <a:pt x="454" y="1494"/>
                  <a:pt x="452" y="1515"/>
                </a:cubicBezTo>
                <a:cubicBezTo>
                  <a:pt x="450" y="1535"/>
                  <a:pt x="449" y="1555"/>
                  <a:pt x="448" y="1576"/>
                </a:cubicBezTo>
                <a:cubicBezTo>
                  <a:pt x="446" y="1602"/>
                  <a:pt x="445" y="1629"/>
                  <a:pt x="443" y="1656"/>
                </a:cubicBezTo>
                <a:cubicBezTo>
                  <a:pt x="443" y="1657"/>
                  <a:pt x="442" y="1658"/>
                  <a:pt x="441" y="1660"/>
                </a:cubicBezTo>
                <a:cubicBezTo>
                  <a:pt x="438" y="1659"/>
                  <a:pt x="438" y="1658"/>
                  <a:pt x="438" y="1657"/>
                </a:cubicBezTo>
                <a:cubicBezTo>
                  <a:pt x="438" y="1626"/>
                  <a:pt x="438" y="1594"/>
                  <a:pt x="438" y="1562"/>
                </a:cubicBezTo>
                <a:cubicBezTo>
                  <a:pt x="439" y="1535"/>
                  <a:pt x="441" y="1366"/>
                  <a:pt x="435" y="1339"/>
                </a:cubicBezTo>
                <a:cubicBezTo>
                  <a:pt x="434" y="1338"/>
                  <a:pt x="434" y="1336"/>
                  <a:pt x="433" y="1335"/>
                </a:cubicBezTo>
                <a:cubicBezTo>
                  <a:pt x="431" y="1344"/>
                  <a:pt x="430" y="1352"/>
                  <a:pt x="429" y="1360"/>
                </a:cubicBezTo>
                <a:cubicBezTo>
                  <a:pt x="427" y="1398"/>
                  <a:pt x="425" y="1436"/>
                  <a:pt x="423" y="1474"/>
                </a:cubicBezTo>
                <a:cubicBezTo>
                  <a:pt x="423" y="1479"/>
                  <a:pt x="421" y="1485"/>
                  <a:pt x="420" y="1490"/>
                </a:cubicBezTo>
                <a:cubicBezTo>
                  <a:pt x="418" y="1490"/>
                  <a:pt x="417" y="1490"/>
                  <a:pt x="415" y="1490"/>
                </a:cubicBezTo>
                <a:cubicBezTo>
                  <a:pt x="414" y="1453"/>
                  <a:pt x="411" y="1417"/>
                  <a:pt x="411" y="1380"/>
                </a:cubicBezTo>
                <a:cubicBezTo>
                  <a:pt x="411" y="1343"/>
                  <a:pt x="413" y="1448"/>
                  <a:pt x="414" y="1412"/>
                </a:cubicBezTo>
                <a:cubicBezTo>
                  <a:pt x="413" y="1412"/>
                  <a:pt x="412" y="1412"/>
                  <a:pt x="411" y="1412"/>
                </a:cubicBezTo>
                <a:cubicBezTo>
                  <a:pt x="398" y="1492"/>
                  <a:pt x="399" y="1431"/>
                  <a:pt x="389" y="1512"/>
                </a:cubicBezTo>
                <a:cubicBezTo>
                  <a:pt x="387" y="1512"/>
                  <a:pt x="385" y="1512"/>
                  <a:pt x="383" y="1512"/>
                </a:cubicBezTo>
                <a:cubicBezTo>
                  <a:pt x="387" y="1402"/>
                  <a:pt x="391" y="1435"/>
                  <a:pt x="395" y="1326"/>
                </a:cubicBezTo>
                <a:cubicBezTo>
                  <a:pt x="394" y="1326"/>
                  <a:pt x="392" y="1326"/>
                  <a:pt x="391" y="1326"/>
                </a:cubicBezTo>
                <a:cubicBezTo>
                  <a:pt x="386" y="1402"/>
                  <a:pt x="380" y="1335"/>
                  <a:pt x="375" y="1411"/>
                </a:cubicBezTo>
                <a:cubicBezTo>
                  <a:pt x="373" y="1411"/>
                  <a:pt x="371" y="1411"/>
                  <a:pt x="370" y="1411"/>
                </a:cubicBezTo>
                <a:cubicBezTo>
                  <a:pt x="368" y="1371"/>
                  <a:pt x="366" y="1473"/>
                  <a:pt x="364" y="1433"/>
                </a:cubicBezTo>
                <a:cubicBezTo>
                  <a:pt x="363" y="1433"/>
                  <a:pt x="362" y="1433"/>
                  <a:pt x="361" y="1433"/>
                </a:cubicBezTo>
                <a:cubicBezTo>
                  <a:pt x="360" y="1435"/>
                  <a:pt x="359" y="1437"/>
                  <a:pt x="359" y="1439"/>
                </a:cubicBezTo>
                <a:cubicBezTo>
                  <a:pt x="357" y="1465"/>
                  <a:pt x="355" y="1349"/>
                  <a:pt x="353" y="1375"/>
                </a:cubicBezTo>
                <a:cubicBezTo>
                  <a:pt x="351" y="1398"/>
                  <a:pt x="350" y="1421"/>
                  <a:pt x="348" y="1444"/>
                </a:cubicBezTo>
                <a:cubicBezTo>
                  <a:pt x="348" y="1446"/>
                  <a:pt x="346" y="1448"/>
                  <a:pt x="345" y="1450"/>
                </a:cubicBezTo>
                <a:cubicBezTo>
                  <a:pt x="343" y="1450"/>
                  <a:pt x="342" y="1450"/>
                  <a:pt x="340" y="1450"/>
                </a:cubicBezTo>
                <a:cubicBezTo>
                  <a:pt x="343" y="1370"/>
                  <a:pt x="346" y="1433"/>
                  <a:pt x="349" y="1354"/>
                </a:cubicBezTo>
                <a:cubicBezTo>
                  <a:pt x="348" y="1354"/>
                  <a:pt x="347" y="1354"/>
                  <a:pt x="346" y="1354"/>
                </a:cubicBezTo>
                <a:cubicBezTo>
                  <a:pt x="345" y="1360"/>
                  <a:pt x="343" y="1367"/>
                  <a:pt x="343" y="1373"/>
                </a:cubicBezTo>
                <a:cubicBezTo>
                  <a:pt x="340" y="1406"/>
                  <a:pt x="337" y="1297"/>
                  <a:pt x="334" y="1330"/>
                </a:cubicBezTo>
                <a:cubicBezTo>
                  <a:pt x="330" y="1377"/>
                  <a:pt x="326" y="1424"/>
                  <a:pt x="322" y="1471"/>
                </a:cubicBezTo>
                <a:cubicBezTo>
                  <a:pt x="322" y="1473"/>
                  <a:pt x="320" y="1475"/>
                  <a:pt x="320" y="1478"/>
                </a:cubicBezTo>
                <a:cubicBezTo>
                  <a:pt x="317" y="1477"/>
                  <a:pt x="316" y="1477"/>
                  <a:pt x="316" y="1476"/>
                </a:cubicBezTo>
                <a:cubicBezTo>
                  <a:pt x="317" y="1440"/>
                  <a:pt x="318" y="1404"/>
                  <a:pt x="319" y="1368"/>
                </a:cubicBezTo>
                <a:cubicBezTo>
                  <a:pt x="320" y="1350"/>
                  <a:pt x="320" y="1474"/>
                  <a:pt x="320" y="1456"/>
                </a:cubicBezTo>
                <a:cubicBezTo>
                  <a:pt x="320" y="1454"/>
                  <a:pt x="318" y="1451"/>
                  <a:pt x="317" y="1448"/>
                </a:cubicBezTo>
                <a:cubicBezTo>
                  <a:pt x="316" y="1448"/>
                  <a:pt x="315" y="1448"/>
                  <a:pt x="314" y="1448"/>
                </a:cubicBezTo>
                <a:cubicBezTo>
                  <a:pt x="313" y="1449"/>
                  <a:pt x="313" y="1449"/>
                  <a:pt x="312" y="1450"/>
                </a:cubicBezTo>
                <a:cubicBezTo>
                  <a:pt x="308" y="1466"/>
                  <a:pt x="314" y="1341"/>
                  <a:pt x="302" y="1357"/>
                </a:cubicBezTo>
                <a:cubicBezTo>
                  <a:pt x="298" y="1363"/>
                  <a:pt x="300" y="1369"/>
                  <a:pt x="299" y="1375"/>
                </a:cubicBezTo>
                <a:cubicBezTo>
                  <a:pt x="298" y="1379"/>
                  <a:pt x="297" y="1383"/>
                  <a:pt x="297" y="1387"/>
                </a:cubicBezTo>
                <a:cubicBezTo>
                  <a:pt x="295" y="1387"/>
                  <a:pt x="294" y="1387"/>
                  <a:pt x="292" y="1387"/>
                </a:cubicBezTo>
                <a:cubicBezTo>
                  <a:pt x="288" y="1297"/>
                  <a:pt x="299" y="1349"/>
                  <a:pt x="299" y="1259"/>
                </a:cubicBezTo>
                <a:cubicBezTo>
                  <a:pt x="298" y="1259"/>
                  <a:pt x="298" y="1260"/>
                  <a:pt x="298" y="1261"/>
                </a:cubicBezTo>
                <a:cubicBezTo>
                  <a:pt x="296" y="1295"/>
                  <a:pt x="293" y="1329"/>
                  <a:pt x="291" y="1363"/>
                </a:cubicBezTo>
                <a:cubicBezTo>
                  <a:pt x="289" y="1381"/>
                  <a:pt x="287" y="1399"/>
                  <a:pt x="285" y="1417"/>
                </a:cubicBezTo>
                <a:cubicBezTo>
                  <a:pt x="285" y="1418"/>
                  <a:pt x="284" y="1419"/>
                  <a:pt x="283" y="1420"/>
                </a:cubicBezTo>
                <a:cubicBezTo>
                  <a:pt x="282" y="1420"/>
                  <a:pt x="281" y="1420"/>
                  <a:pt x="280" y="1420"/>
                </a:cubicBezTo>
                <a:cubicBezTo>
                  <a:pt x="280" y="1402"/>
                  <a:pt x="280" y="1384"/>
                  <a:pt x="280" y="1366"/>
                </a:cubicBezTo>
                <a:cubicBezTo>
                  <a:pt x="279" y="1366"/>
                  <a:pt x="277" y="1366"/>
                  <a:pt x="276" y="1366"/>
                </a:cubicBezTo>
                <a:cubicBezTo>
                  <a:pt x="268" y="1459"/>
                  <a:pt x="260" y="1410"/>
                  <a:pt x="252" y="1503"/>
                </a:cubicBezTo>
                <a:cubicBezTo>
                  <a:pt x="251" y="1503"/>
                  <a:pt x="250" y="1503"/>
                  <a:pt x="249" y="1503"/>
                </a:cubicBezTo>
                <a:cubicBezTo>
                  <a:pt x="243" y="1427"/>
                  <a:pt x="253" y="1494"/>
                  <a:pt x="254" y="1418"/>
                </a:cubicBezTo>
                <a:cubicBezTo>
                  <a:pt x="253" y="1427"/>
                  <a:pt x="251" y="1435"/>
                  <a:pt x="251" y="1444"/>
                </a:cubicBezTo>
                <a:cubicBezTo>
                  <a:pt x="249" y="1481"/>
                  <a:pt x="246" y="1376"/>
                  <a:pt x="244" y="1413"/>
                </a:cubicBezTo>
                <a:cubicBezTo>
                  <a:pt x="244" y="1416"/>
                  <a:pt x="242" y="1419"/>
                  <a:pt x="242" y="1421"/>
                </a:cubicBezTo>
                <a:cubicBezTo>
                  <a:pt x="240" y="1421"/>
                  <a:pt x="239" y="1421"/>
                  <a:pt x="238" y="1421"/>
                </a:cubicBezTo>
                <a:cubicBezTo>
                  <a:pt x="233" y="1369"/>
                  <a:pt x="240" y="1460"/>
                  <a:pt x="235" y="1408"/>
                </a:cubicBezTo>
                <a:cubicBezTo>
                  <a:pt x="235" y="1409"/>
                  <a:pt x="234" y="1410"/>
                  <a:pt x="234" y="1411"/>
                </a:cubicBezTo>
                <a:cubicBezTo>
                  <a:pt x="232" y="1449"/>
                  <a:pt x="229" y="1345"/>
                  <a:pt x="226" y="1383"/>
                </a:cubicBezTo>
                <a:cubicBezTo>
                  <a:pt x="224" y="1409"/>
                  <a:pt x="221" y="1435"/>
                  <a:pt x="219" y="1461"/>
                </a:cubicBezTo>
                <a:cubicBezTo>
                  <a:pt x="219" y="1462"/>
                  <a:pt x="217" y="1464"/>
                  <a:pt x="216" y="1465"/>
                </a:cubicBezTo>
                <a:cubicBezTo>
                  <a:pt x="213" y="1462"/>
                  <a:pt x="212" y="1460"/>
                  <a:pt x="212" y="1457"/>
                </a:cubicBezTo>
                <a:cubicBezTo>
                  <a:pt x="213" y="1448"/>
                  <a:pt x="213" y="1439"/>
                  <a:pt x="213" y="1430"/>
                </a:cubicBezTo>
                <a:cubicBezTo>
                  <a:pt x="214" y="1397"/>
                  <a:pt x="213" y="1364"/>
                  <a:pt x="214" y="1331"/>
                </a:cubicBezTo>
                <a:cubicBezTo>
                  <a:pt x="218" y="1242"/>
                  <a:pt x="197" y="1298"/>
                  <a:pt x="201" y="1209"/>
                </a:cubicBezTo>
                <a:cubicBezTo>
                  <a:pt x="206" y="1108"/>
                  <a:pt x="208" y="999"/>
                  <a:pt x="203" y="898"/>
                </a:cubicBezTo>
                <a:cubicBezTo>
                  <a:pt x="201" y="851"/>
                  <a:pt x="219" y="807"/>
                  <a:pt x="215" y="759"/>
                </a:cubicBezTo>
                <a:cubicBezTo>
                  <a:pt x="215" y="750"/>
                  <a:pt x="214" y="741"/>
                  <a:pt x="213" y="735"/>
                </a:cubicBezTo>
                <a:cubicBezTo>
                  <a:pt x="213" y="747"/>
                  <a:pt x="213" y="762"/>
                  <a:pt x="213" y="777"/>
                </a:cubicBezTo>
                <a:cubicBezTo>
                  <a:pt x="213" y="910"/>
                  <a:pt x="213" y="1043"/>
                  <a:pt x="203" y="1176"/>
                </a:cubicBezTo>
                <a:cubicBezTo>
                  <a:pt x="198" y="1250"/>
                  <a:pt x="194" y="1324"/>
                  <a:pt x="189" y="1398"/>
                </a:cubicBezTo>
                <a:cubicBezTo>
                  <a:pt x="185" y="1455"/>
                  <a:pt x="181" y="1371"/>
                  <a:pt x="176" y="1428"/>
                </a:cubicBezTo>
                <a:cubicBezTo>
                  <a:pt x="175" y="1441"/>
                  <a:pt x="173" y="1453"/>
                  <a:pt x="171" y="1465"/>
                </a:cubicBezTo>
                <a:cubicBezTo>
                  <a:pt x="171" y="1467"/>
                  <a:pt x="169" y="1610"/>
                  <a:pt x="168" y="1611"/>
                </a:cubicBezTo>
                <a:cubicBezTo>
                  <a:pt x="167" y="1611"/>
                  <a:pt x="166" y="1611"/>
                  <a:pt x="165" y="1611"/>
                </a:cubicBezTo>
                <a:cubicBezTo>
                  <a:pt x="165" y="1609"/>
                  <a:pt x="166" y="1608"/>
                  <a:pt x="166" y="1606"/>
                </a:cubicBezTo>
                <a:cubicBezTo>
                  <a:pt x="165" y="1593"/>
                  <a:pt x="164" y="1580"/>
                  <a:pt x="164" y="1567"/>
                </a:cubicBezTo>
                <a:cubicBezTo>
                  <a:pt x="163" y="1510"/>
                  <a:pt x="167" y="1452"/>
                  <a:pt x="167" y="1395"/>
                </a:cubicBezTo>
                <a:cubicBezTo>
                  <a:pt x="166" y="1317"/>
                  <a:pt x="159" y="1256"/>
                  <a:pt x="165" y="1178"/>
                </a:cubicBezTo>
                <a:cubicBezTo>
                  <a:pt x="171" y="1084"/>
                  <a:pt x="165" y="974"/>
                  <a:pt x="180" y="879"/>
                </a:cubicBezTo>
                <a:cubicBezTo>
                  <a:pt x="180" y="870"/>
                  <a:pt x="179" y="861"/>
                  <a:pt x="178" y="852"/>
                </a:cubicBezTo>
                <a:cubicBezTo>
                  <a:pt x="176" y="854"/>
                  <a:pt x="176" y="855"/>
                  <a:pt x="176" y="856"/>
                </a:cubicBezTo>
                <a:cubicBezTo>
                  <a:pt x="174" y="913"/>
                  <a:pt x="173" y="970"/>
                  <a:pt x="171" y="1026"/>
                </a:cubicBezTo>
                <a:cubicBezTo>
                  <a:pt x="169" y="1077"/>
                  <a:pt x="168" y="1127"/>
                  <a:pt x="165" y="1178"/>
                </a:cubicBezTo>
                <a:cubicBezTo>
                  <a:pt x="160" y="1249"/>
                  <a:pt x="152" y="1320"/>
                  <a:pt x="146" y="1391"/>
                </a:cubicBezTo>
                <a:cubicBezTo>
                  <a:pt x="143" y="1420"/>
                  <a:pt x="143" y="1448"/>
                  <a:pt x="139" y="1477"/>
                </a:cubicBezTo>
                <a:cubicBezTo>
                  <a:pt x="137" y="1489"/>
                  <a:pt x="127" y="1501"/>
                  <a:pt x="128" y="1514"/>
                </a:cubicBezTo>
                <a:cubicBezTo>
                  <a:pt x="129" y="1515"/>
                  <a:pt x="128" y="1517"/>
                  <a:pt x="127" y="1518"/>
                </a:cubicBezTo>
                <a:cubicBezTo>
                  <a:pt x="127" y="1518"/>
                  <a:pt x="126" y="1518"/>
                  <a:pt x="125" y="1518"/>
                </a:cubicBezTo>
                <a:cubicBezTo>
                  <a:pt x="124" y="1507"/>
                  <a:pt x="123" y="1496"/>
                  <a:pt x="121" y="1485"/>
                </a:cubicBezTo>
                <a:cubicBezTo>
                  <a:pt x="121" y="1485"/>
                  <a:pt x="120" y="1485"/>
                  <a:pt x="120" y="1485"/>
                </a:cubicBezTo>
                <a:cubicBezTo>
                  <a:pt x="118" y="1505"/>
                  <a:pt x="116" y="1526"/>
                  <a:pt x="114" y="1546"/>
                </a:cubicBezTo>
                <a:cubicBezTo>
                  <a:pt x="112" y="1546"/>
                  <a:pt x="110" y="1546"/>
                  <a:pt x="108" y="1546"/>
                </a:cubicBezTo>
                <a:cubicBezTo>
                  <a:pt x="106" y="1462"/>
                  <a:pt x="117" y="1378"/>
                  <a:pt x="118" y="1293"/>
                </a:cubicBezTo>
                <a:cubicBezTo>
                  <a:pt x="116" y="1303"/>
                  <a:pt x="115" y="1312"/>
                  <a:pt x="115" y="1321"/>
                </a:cubicBezTo>
                <a:cubicBezTo>
                  <a:pt x="110" y="1374"/>
                  <a:pt x="106" y="1426"/>
                  <a:pt x="101" y="1479"/>
                </a:cubicBezTo>
                <a:cubicBezTo>
                  <a:pt x="99" y="1499"/>
                  <a:pt x="98" y="1518"/>
                  <a:pt x="96" y="1537"/>
                </a:cubicBezTo>
                <a:cubicBezTo>
                  <a:pt x="96" y="1539"/>
                  <a:pt x="93" y="1540"/>
                  <a:pt x="92" y="1541"/>
                </a:cubicBezTo>
                <a:cubicBezTo>
                  <a:pt x="90" y="1539"/>
                  <a:pt x="87" y="1538"/>
                  <a:pt x="87" y="1537"/>
                </a:cubicBezTo>
                <a:cubicBezTo>
                  <a:pt x="87" y="1532"/>
                  <a:pt x="88" y="1527"/>
                  <a:pt x="89" y="1523"/>
                </a:cubicBezTo>
                <a:cubicBezTo>
                  <a:pt x="89" y="1505"/>
                  <a:pt x="90" y="1488"/>
                  <a:pt x="91" y="1471"/>
                </a:cubicBezTo>
                <a:cubicBezTo>
                  <a:pt x="91" y="1459"/>
                  <a:pt x="91" y="1447"/>
                  <a:pt x="91" y="1436"/>
                </a:cubicBezTo>
                <a:cubicBezTo>
                  <a:pt x="90" y="1441"/>
                  <a:pt x="88" y="1447"/>
                  <a:pt x="87" y="1453"/>
                </a:cubicBezTo>
                <a:cubicBezTo>
                  <a:pt x="86" y="1453"/>
                  <a:pt x="85" y="1453"/>
                  <a:pt x="84" y="1453"/>
                </a:cubicBezTo>
                <a:cubicBezTo>
                  <a:pt x="79" y="1411"/>
                  <a:pt x="84" y="1368"/>
                  <a:pt x="86" y="1325"/>
                </a:cubicBezTo>
                <a:cubicBezTo>
                  <a:pt x="88" y="1283"/>
                  <a:pt x="91" y="1240"/>
                  <a:pt x="93" y="1197"/>
                </a:cubicBezTo>
                <a:cubicBezTo>
                  <a:pt x="92" y="1197"/>
                  <a:pt x="91" y="1197"/>
                  <a:pt x="90" y="1197"/>
                </a:cubicBezTo>
                <a:cubicBezTo>
                  <a:pt x="81" y="1303"/>
                  <a:pt x="72" y="1409"/>
                  <a:pt x="63" y="1515"/>
                </a:cubicBezTo>
                <a:cubicBezTo>
                  <a:pt x="62" y="1515"/>
                  <a:pt x="60" y="1515"/>
                  <a:pt x="58" y="1515"/>
                </a:cubicBezTo>
                <a:cubicBezTo>
                  <a:pt x="58" y="1502"/>
                  <a:pt x="58" y="1488"/>
                  <a:pt x="58" y="1474"/>
                </a:cubicBezTo>
                <a:cubicBezTo>
                  <a:pt x="56" y="1474"/>
                  <a:pt x="55" y="1474"/>
                  <a:pt x="54" y="1474"/>
                </a:cubicBezTo>
                <a:cubicBezTo>
                  <a:pt x="52" y="1476"/>
                  <a:pt x="51" y="1479"/>
                  <a:pt x="50" y="1481"/>
                </a:cubicBezTo>
                <a:cubicBezTo>
                  <a:pt x="48" y="1481"/>
                  <a:pt x="47" y="1481"/>
                  <a:pt x="46" y="1481"/>
                </a:cubicBezTo>
                <a:cubicBezTo>
                  <a:pt x="47" y="1331"/>
                  <a:pt x="66" y="1181"/>
                  <a:pt x="69" y="1032"/>
                </a:cubicBezTo>
                <a:cubicBezTo>
                  <a:pt x="64" y="1088"/>
                  <a:pt x="60" y="1145"/>
                  <a:pt x="55" y="1201"/>
                </a:cubicBezTo>
                <a:cubicBezTo>
                  <a:pt x="50" y="1258"/>
                  <a:pt x="44" y="1315"/>
                  <a:pt x="39" y="1372"/>
                </a:cubicBezTo>
                <a:cubicBezTo>
                  <a:pt x="33" y="1428"/>
                  <a:pt x="27" y="1484"/>
                  <a:pt x="21" y="1540"/>
                </a:cubicBezTo>
                <a:cubicBezTo>
                  <a:pt x="20" y="1540"/>
                  <a:pt x="19" y="1540"/>
                  <a:pt x="18" y="1540"/>
                </a:cubicBezTo>
                <a:cubicBezTo>
                  <a:pt x="18" y="1539"/>
                  <a:pt x="17" y="1538"/>
                  <a:pt x="17" y="1538"/>
                </a:cubicBezTo>
                <a:cubicBezTo>
                  <a:pt x="17" y="1519"/>
                  <a:pt x="16" y="1501"/>
                  <a:pt x="17" y="1483"/>
                </a:cubicBezTo>
                <a:cubicBezTo>
                  <a:pt x="21" y="1423"/>
                  <a:pt x="27" y="1364"/>
                  <a:pt x="31" y="1304"/>
                </a:cubicBezTo>
                <a:cubicBezTo>
                  <a:pt x="37" y="1238"/>
                  <a:pt x="43" y="1173"/>
                  <a:pt x="47" y="1108"/>
                </a:cubicBezTo>
                <a:cubicBezTo>
                  <a:pt x="50" y="1045"/>
                  <a:pt x="52" y="983"/>
                  <a:pt x="53" y="921"/>
                </a:cubicBezTo>
                <a:cubicBezTo>
                  <a:pt x="54" y="868"/>
                  <a:pt x="54" y="815"/>
                  <a:pt x="55" y="763"/>
                </a:cubicBezTo>
                <a:cubicBezTo>
                  <a:pt x="56" y="687"/>
                  <a:pt x="57" y="611"/>
                  <a:pt x="58" y="536"/>
                </a:cubicBezTo>
                <a:cubicBezTo>
                  <a:pt x="58" y="530"/>
                  <a:pt x="54" y="524"/>
                  <a:pt x="53" y="518"/>
                </a:cubicBezTo>
                <a:cubicBezTo>
                  <a:pt x="53" y="517"/>
                  <a:pt x="53" y="515"/>
                  <a:pt x="54" y="514"/>
                </a:cubicBezTo>
                <a:cubicBezTo>
                  <a:pt x="55" y="511"/>
                  <a:pt x="57" y="509"/>
                  <a:pt x="58" y="507"/>
                </a:cubicBezTo>
                <a:cubicBezTo>
                  <a:pt x="59" y="502"/>
                  <a:pt x="59" y="497"/>
                  <a:pt x="58" y="492"/>
                </a:cubicBezTo>
                <a:cubicBezTo>
                  <a:pt x="55" y="443"/>
                  <a:pt x="54" y="394"/>
                  <a:pt x="49" y="345"/>
                </a:cubicBezTo>
                <a:cubicBezTo>
                  <a:pt x="46" y="306"/>
                  <a:pt x="39" y="267"/>
                  <a:pt x="33" y="228"/>
                </a:cubicBezTo>
                <a:cubicBezTo>
                  <a:pt x="29" y="199"/>
                  <a:pt x="24" y="214"/>
                  <a:pt x="19" y="185"/>
                </a:cubicBezTo>
                <a:cubicBezTo>
                  <a:pt x="14" y="151"/>
                  <a:pt x="10" y="136"/>
                  <a:pt x="6" y="102"/>
                </a:cubicBezTo>
                <a:cubicBezTo>
                  <a:pt x="3" y="82"/>
                  <a:pt x="2" y="61"/>
                  <a:pt x="0" y="41"/>
                </a:cubicBezTo>
                <a:cubicBezTo>
                  <a:pt x="0" y="37"/>
                  <a:pt x="3" y="4"/>
                  <a:pt x="4" y="0"/>
                </a:cubicBezTo>
                <a:cubicBezTo>
                  <a:pt x="5" y="0"/>
                  <a:pt x="6" y="0"/>
                  <a:pt x="8" y="0"/>
                </a:cubicBezTo>
                <a:cubicBezTo>
                  <a:pt x="10" y="1"/>
                  <a:pt x="13" y="3"/>
                  <a:pt x="14" y="4"/>
                </a:cubicBezTo>
                <a:cubicBezTo>
                  <a:pt x="22" y="18"/>
                  <a:pt x="32" y="61"/>
                  <a:pt x="38" y="75"/>
                </a:cubicBezTo>
                <a:cubicBezTo>
                  <a:pt x="44" y="86"/>
                  <a:pt x="45" y="98"/>
                  <a:pt x="49" y="109"/>
                </a:cubicBezTo>
                <a:cubicBezTo>
                  <a:pt x="49" y="111"/>
                  <a:pt x="51" y="113"/>
                  <a:pt x="53" y="114"/>
                </a:cubicBezTo>
                <a:cubicBezTo>
                  <a:pt x="54" y="114"/>
                  <a:pt x="55" y="114"/>
                  <a:pt x="56" y="114"/>
                </a:cubicBezTo>
                <a:cubicBezTo>
                  <a:pt x="56" y="112"/>
                  <a:pt x="56" y="110"/>
                  <a:pt x="56" y="108"/>
                </a:cubicBezTo>
                <a:cubicBezTo>
                  <a:pt x="57" y="92"/>
                  <a:pt x="58" y="75"/>
                  <a:pt x="59" y="58"/>
                </a:cubicBezTo>
                <a:cubicBezTo>
                  <a:pt x="60" y="56"/>
                  <a:pt x="61" y="55"/>
                  <a:pt x="62" y="53"/>
                </a:cubicBezTo>
                <a:cubicBezTo>
                  <a:pt x="64" y="53"/>
                  <a:pt x="65" y="53"/>
                  <a:pt x="66" y="53"/>
                </a:cubicBezTo>
                <a:cubicBezTo>
                  <a:pt x="67" y="55"/>
                  <a:pt x="69" y="57"/>
                  <a:pt x="70" y="59"/>
                </a:cubicBezTo>
                <a:cubicBezTo>
                  <a:pt x="72" y="73"/>
                  <a:pt x="74" y="87"/>
                  <a:pt x="76" y="101"/>
                </a:cubicBezTo>
                <a:cubicBezTo>
                  <a:pt x="77" y="105"/>
                  <a:pt x="74" y="109"/>
                  <a:pt x="85" y="109"/>
                </a:cubicBezTo>
                <a:cubicBezTo>
                  <a:pt x="86" y="109"/>
                  <a:pt x="87" y="111"/>
                  <a:pt x="88" y="112"/>
                </a:cubicBezTo>
                <a:cubicBezTo>
                  <a:pt x="89" y="115"/>
                  <a:pt x="91" y="118"/>
                  <a:pt x="92" y="121"/>
                </a:cubicBezTo>
                <a:cubicBezTo>
                  <a:pt x="108" y="158"/>
                  <a:pt x="113" y="177"/>
                  <a:pt x="118" y="215"/>
                </a:cubicBezTo>
                <a:cubicBezTo>
                  <a:pt x="119" y="221"/>
                  <a:pt x="126" y="225"/>
                  <a:pt x="133" y="229"/>
                </a:cubicBezTo>
                <a:cubicBezTo>
                  <a:pt x="133" y="224"/>
                  <a:pt x="132" y="220"/>
                  <a:pt x="131" y="215"/>
                </a:cubicBezTo>
                <a:cubicBezTo>
                  <a:pt x="129" y="200"/>
                  <a:pt x="126" y="185"/>
                  <a:pt x="125" y="170"/>
                </a:cubicBezTo>
                <a:cubicBezTo>
                  <a:pt x="122" y="140"/>
                  <a:pt x="120" y="130"/>
                  <a:pt x="118" y="101"/>
                </a:cubicBezTo>
                <a:cubicBezTo>
                  <a:pt x="117" y="99"/>
                  <a:pt x="119" y="97"/>
                  <a:pt x="120" y="95"/>
                </a:cubicBezTo>
                <a:cubicBezTo>
                  <a:pt x="121" y="95"/>
                  <a:pt x="122" y="95"/>
                  <a:pt x="123" y="95"/>
                </a:cubicBezTo>
                <a:cubicBezTo>
                  <a:pt x="125" y="97"/>
                  <a:pt x="127" y="99"/>
                  <a:pt x="128" y="101"/>
                </a:cubicBezTo>
                <a:cubicBezTo>
                  <a:pt x="132" y="115"/>
                  <a:pt x="138" y="111"/>
                  <a:pt x="141" y="125"/>
                </a:cubicBezTo>
                <a:cubicBezTo>
                  <a:pt x="148" y="157"/>
                  <a:pt x="155" y="190"/>
                  <a:pt x="160" y="223"/>
                </a:cubicBezTo>
                <a:cubicBezTo>
                  <a:pt x="166" y="253"/>
                  <a:pt x="171" y="239"/>
                  <a:pt x="174" y="270"/>
                </a:cubicBezTo>
                <a:cubicBezTo>
                  <a:pt x="178" y="301"/>
                  <a:pt x="182" y="332"/>
                  <a:pt x="193" y="363"/>
                </a:cubicBezTo>
                <a:cubicBezTo>
                  <a:pt x="195" y="368"/>
                  <a:pt x="197" y="373"/>
                  <a:pt x="199" y="378"/>
                </a:cubicBezTo>
                <a:cubicBezTo>
                  <a:pt x="200" y="378"/>
                  <a:pt x="201" y="378"/>
                  <a:pt x="202" y="378"/>
                </a:cubicBezTo>
                <a:cubicBezTo>
                  <a:pt x="201" y="375"/>
                  <a:pt x="201" y="372"/>
                  <a:pt x="200" y="368"/>
                </a:cubicBezTo>
                <a:cubicBezTo>
                  <a:pt x="197" y="356"/>
                  <a:pt x="194" y="344"/>
                  <a:pt x="191" y="332"/>
                </a:cubicBezTo>
                <a:cubicBezTo>
                  <a:pt x="188" y="317"/>
                  <a:pt x="185" y="302"/>
                  <a:pt x="182" y="287"/>
                </a:cubicBezTo>
                <a:cubicBezTo>
                  <a:pt x="179" y="274"/>
                  <a:pt x="177" y="262"/>
                  <a:pt x="175" y="250"/>
                </a:cubicBezTo>
                <a:cubicBezTo>
                  <a:pt x="172" y="231"/>
                  <a:pt x="168" y="256"/>
                  <a:pt x="166" y="237"/>
                </a:cubicBezTo>
                <a:cubicBezTo>
                  <a:pt x="164" y="217"/>
                  <a:pt x="163" y="197"/>
                  <a:pt x="162" y="176"/>
                </a:cubicBezTo>
                <a:cubicBezTo>
                  <a:pt x="162" y="174"/>
                  <a:pt x="163" y="173"/>
                  <a:pt x="164" y="171"/>
                </a:cubicBezTo>
                <a:cubicBezTo>
                  <a:pt x="165" y="171"/>
                  <a:pt x="166" y="171"/>
                  <a:pt x="167" y="171"/>
                </a:cubicBezTo>
                <a:cubicBezTo>
                  <a:pt x="169" y="173"/>
                  <a:pt x="171" y="175"/>
                  <a:pt x="172" y="177"/>
                </a:cubicBezTo>
                <a:cubicBezTo>
                  <a:pt x="175" y="184"/>
                  <a:pt x="178" y="163"/>
                  <a:pt x="180" y="170"/>
                </a:cubicBezTo>
                <a:cubicBezTo>
                  <a:pt x="181" y="174"/>
                  <a:pt x="184" y="176"/>
                  <a:pt x="192" y="176"/>
                </a:cubicBezTo>
                <a:cubicBezTo>
                  <a:pt x="192" y="174"/>
                  <a:pt x="192" y="173"/>
                  <a:pt x="192" y="171"/>
                </a:cubicBezTo>
                <a:cubicBezTo>
                  <a:pt x="190" y="155"/>
                  <a:pt x="189" y="140"/>
                  <a:pt x="187" y="124"/>
                </a:cubicBezTo>
                <a:cubicBezTo>
                  <a:pt x="187" y="122"/>
                  <a:pt x="186" y="120"/>
                  <a:pt x="188" y="118"/>
                </a:cubicBezTo>
                <a:cubicBezTo>
                  <a:pt x="195" y="114"/>
                  <a:pt x="193" y="110"/>
                  <a:pt x="193" y="105"/>
                </a:cubicBezTo>
                <a:cubicBezTo>
                  <a:pt x="193" y="103"/>
                  <a:pt x="195" y="101"/>
                  <a:pt x="196" y="100"/>
                </a:cubicBezTo>
                <a:cubicBezTo>
                  <a:pt x="197" y="100"/>
                  <a:pt x="198" y="100"/>
                  <a:pt x="200" y="100"/>
                </a:cubicBezTo>
                <a:cubicBezTo>
                  <a:pt x="201" y="103"/>
                  <a:pt x="204" y="91"/>
                  <a:pt x="205" y="95"/>
                </a:cubicBezTo>
                <a:cubicBezTo>
                  <a:pt x="212" y="127"/>
                  <a:pt x="222" y="110"/>
                  <a:pt x="227" y="143"/>
                </a:cubicBezTo>
                <a:cubicBezTo>
                  <a:pt x="236" y="200"/>
                  <a:pt x="245" y="257"/>
                  <a:pt x="263" y="313"/>
                </a:cubicBezTo>
                <a:cubicBezTo>
                  <a:pt x="264" y="318"/>
                  <a:pt x="267" y="323"/>
                  <a:pt x="269" y="328"/>
                </a:cubicBezTo>
                <a:cubicBezTo>
                  <a:pt x="270" y="327"/>
                  <a:pt x="271" y="326"/>
                  <a:pt x="270" y="324"/>
                </a:cubicBezTo>
                <a:cubicBezTo>
                  <a:pt x="268" y="306"/>
                  <a:pt x="265" y="288"/>
                  <a:pt x="263" y="270"/>
                </a:cubicBezTo>
                <a:cubicBezTo>
                  <a:pt x="261" y="256"/>
                  <a:pt x="261" y="242"/>
                  <a:pt x="258" y="227"/>
                </a:cubicBezTo>
                <a:cubicBezTo>
                  <a:pt x="254" y="196"/>
                  <a:pt x="248" y="165"/>
                  <a:pt x="244" y="134"/>
                </a:cubicBezTo>
                <a:cubicBezTo>
                  <a:pt x="243" y="130"/>
                  <a:pt x="246" y="125"/>
                  <a:pt x="247" y="121"/>
                </a:cubicBezTo>
                <a:cubicBezTo>
                  <a:pt x="247" y="120"/>
                  <a:pt x="248" y="119"/>
                  <a:pt x="248" y="118"/>
                </a:cubicBezTo>
                <a:cubicBezTo>
                  <a:pt x="246" y="109"/>
                  <a:pt x="245" y="101"/>
                  <a:pt x="243" y="93"/>
                </a:cubicBezTo>
                <a:cubicBezTo>
                  <a:pt x="241" y="80"/>
                  <a:pt x="238" y="117"/>
                  <a:pt x="236" y="105"/>
                </a:cubicBezTo>
                <a:cubicBezTo>
                  <a:pt x="236" y="102"/>
                  <a:pt x="237" y="100"/>
                  <a:pt x="238" y="98"/>
                </a:cubicBezTo>
                <a:cubicBezTo>
                  <a:pt x="239" y="98"/>
                  <a:pt x="241" y="98"/>
                  <a:pt x="242" y="98"/>
                </a:cubicBezTo>
                <a:cubicBezTo>
                  <a:pt x="243" y="100"/>
                  <a:pt x="245" y="102"/>
                  <a:pt x="246" y="104"/>
                </a:cubicBezTo>
                <a:cubicBezTo>
                  <a:pt x="248" y="114"/>
                  <a:pt x="250" y="73"/>
                  <a:pt x="253" y="82"/>
                </a:cubicBezTo>
                <a:cubicBezTo>
                  <a:pt x="259" y="100"/>
                  <a:pt x="266" y="118"/>
                  <a:pt x="272" y="136"/>
                </a:cubicBezTo>
                <a:cubicBezTo>
                  <a:pt x="276" y="150"/>
                  <a:pt x="279" y="164"/>
                  <a:pt x="283" y="178"/>
                </a:cubicBezTo>
                <a:cubicBezTo>
                  <a:pt x="283" y="169"/>
                  <a:pt x="282" y="159"/>
                  <a:pt x="280" y="150"/>
                </a:cubicBezTo>
                <a:cubicBezTo>
                  <a:pt x="277" y="131"/>
                  <a:pt x="273" y="113"/>
                  <a:pt x="270" y="95"/>
                </a:cubicBezTo>
                <a:cubicBezTo>
                  <a:pt x="269" y="93"/>
                  <a:pt x="270" y="91"/>
                  <a:pt x="271" y="88"/>
                </a:cubicBezTo>
                <a:cubicBezTo>
                  <a:pt x="272" y="88"/>
                  <a:pt x="274" y="88"/>
                  <a:pt x="275" y="88"/>
                </a:cubicBezTo>
                <a:cubicBezTo>
                  <a:pt x="277" y="92"/>
                  <a:pt x="280" y="96"/>
                  <a:pt x="281" y="100"/>
                </a:cubicBezTo>
                <a:cubicBezTo>
                  <a:pt x="289" y="135"/>
                  <a:pt x="297" y="170"/>
                  <a:pt x="305" y="205"/>
                </a:cubicBezTo>
                <a:cubicBezTo>
                  <a:pt x="311" y="231"/>
                  <a:pt x="318" y="257"/>
                  <a:pt x="324" y="282"/>
                </a:cubicBezTo>
                <a:cubicBezTo>
                  <a:pt x="327" y="292"/>
                  <a:pt x="330" y="301"/>
                  <a:pt x="333" y="310"/>
                </a:cubicBezTo>
                <a:cubicBezTo>
                  <a:pt x="335" y="307"/>
                  <a:pt x="334" y="305"/>
                  <a:pt x="334" y="302"/>
                </a:cubicBezTo>
                <a:cubicBezTo>
                  <a:pt x="334" y="293"/>
                  <a:pt x="329" y="284"/>
                  <a:pt x="335" y="275"/>
                </a:cubicBezTo>
                <a:cubicBezTo>
                  <a:pt x="338" y="270"/>
                  <a:pt x="334" y="265"/>
                  <a:pt x="333" y="260"/>
                </a:cubicBezTo>
                <a:cubicBezTo>
                  <a:pt x="326" y="226"/>
                  <a:pt x="320" y="192"/>
                  <a:pt x="313" y="159"/>
                </a:cubicBezTo>
                <a:cubicBezTo>
                  <a:pt x="309" y="142"/>
                  <a:pt x="304" y="125"/>
                  <a:pt x="300" y="107"/>
                </a:cubicBezTo>
                <a:cubicBezTo>
                  <a:pt x="300" y="105"/>
                  <a:pt x="296" y="101"/>
                  <a:pt x="306" y="98"/>
                </a:cubicBezTo>
                <a:cubicBezTo>
                  <a:pt x="330" y="152"/>
                  <a:pt x="341" y="205"/>
                  <a:pt x="360" y="258"/>
                </a:cubicBezTo>
                <a:cubicBezTo>
                  <a:pt x="362" y="251"/>
                  <a:pt x="356" y="244"/>
                  <a:pt x="363" y="237"/>
                </a:cubicBezTo>
                <a:cubicBezTo>
                  <a:pt x="376" y="259"/>
                  <a:pt x="379" y="164"/>
                  <a:pt x="388" y="186"/>
                </a:cubicBezTo>
                <a:cubicBezTo>
                  <a:pt x="391" y="185"/>
                  <a:pt x="394" y="183"/>
                  <a:pt x="393" y="181"/>
                </a:cubicBezTo>
                <a:cubicBezTo>
                  <a:pt x="388" y="157"/>
                  <a:pt x="382" y="250"/>
                  <a:pt x="377" y="226"/>
                </a:cubicBezTo>
                <a:cubicBezTo>
                  <a:pt x="372" y="208"/>
                  <a:pt x="368" y="189"/>
                  <a:pt x="364" y="171"/>
                </a:cubicBezTo>
                <a:cubicBezTo>
                  <a:pt x="363" y="169"/>
                  <a:pt x="364" y="167"/>
                  <a:pt x="364" y="164"/>
                </a:cubicBezTo>
                <a:cubicBezTo>
                  <a:pt x="365" y="164"/>
                  <a:pt x="367" y="164"/>
                  <a:pt x="368" y="164"/>
                </a:cubicBezTo>
                <a:cubicBezTo>
                  <a:pt x="370" y="166"/>
                  <a:pt x="372" y="168"/>
                  <a:pt x="373" y="170"/>
                </a:cubicBezTo>
                <a:cubicBezTo>
                  <a:pt x="377" y="179"/>
                  <a:pt x="380" y="188"/>
                  <a:pt x="383" y="197"/>
                </a:cubicBezTo>
                <a:cubicBezTo>
                  <a:pt x="394" y="222"/>
                  <a:pt x="404" y="130"/>
                  <a:pt x="415" y="155"/>
                </a:cubicBezTo>
                <a:cubicBezTo>
                  <a:pt x="415" y="157"/>
                  <a:pt x="416" y="159"/>
                  <a:pt x="418" y="160"/>
                </a:cubicBezTo>
                <a:cubicBezTo>
                  <a:pt x="430" y="161"/>
                  <a:pt x="429" y="166"/>
                  <a:pt x="431" y="170"/>
                </a:cubicBezTo>
                <a:cubicBezTo>
                  <a:pt x="437" y="182"/>
                  <a:pt x="442" y="176"/>
                  <a:pt x="448" y="188"/>
                </a:cubicBezTo>
                <a:cubicBezTo>
                  <a:pt x="453" y="198"/>
                  <a:pt x="457" y="208"/>
                  <a:pt x="461" y="218"/>
                </a:cubicBezTo>
                <a:cubicBezTo>
                  <a:pt x="464" y="226"/>
                  <a:pt x="466" y="235"/>
                  <a:pt x="468" y="243"/>
                </a:cubicBezTo>
                <a:cubicBezTo>
                  <a:pt x="467" y="228"/>
                  <a:pt x="464" y="213"/>
                  <a:pt x="461" y="199"/>
                </a:cubicBezTo>
                <a:cubicBezTo>
                  <a:pt x="457" y="183"/>
                  <a:pt x="452" y="166"/>
                  <a:pt x="448" y="150"/>
                </a:cubicBezTo>
                <a:cubicBezTo>
                  <a:pt x="447" y="148"/>
                  <a:pt x="448" y="146"/>
                  <a:pt x="448" y="143"/>
                </a:cubicBezTo>
                <a:cubicBezTo>
                  <a:pt x="449" y="143"/>
                  <a:pt x="451" y="143"/>
                  <a:pt x="452" y="143"/>
                </a:cubicBezTo>
                <a:cubicBezTo>
                  <a:pt x="454" y="145"/>
                  <a:pt x="456" y="147"/>
                  <a:pt x="457" y="149"/>
                </a:cubicBezTo>
                <a:cubicBezTo>
                  <a:pt x="461" y="159"/>
                  <a:pt x="464" y="170"/>
                  <a:pt x="468" y="180"/>
                </a:cubicBezTo>
                <a:cubicBezTo>
                  <a:pt x="470" y="185"/>
                  <a:pt x="472" y="191"/>
                  <a:pt x="474" y="196"/>
                </a:cubicBezTo>
                <a:cubicBezTo>
                  <a:pt x="476" y="194"/>
                  <a:pt x="476" y="192"/>
                  <a:pt x="475" y="191"/>
                </a:cubicBezTo>
                <a:cubicBezTo>
                  <a:pt x="468" y="163"/>
                  <a:pt x="461" y="135"/>
                  <a:pt x="455" y="108"/>
                </a:cubicBezTo>
                <a:cubicBezTo>
                  <a:pt x="454" y="105"/>
                  <a:pt x="455" y="102"/>
                  <a:pt x="455" y="99"/>
                </a:cubicBezTo>
                <a:cubicBezTo>
                  <a:pt x="456" y="99"/>
                  <a:pt x="458" y="99"/>
                  <a:pt x="459" y="99"/>
                </a:cubicBezTo>
                <a:cubicBezTo>
                  <a:pt x="461" y="102"/>
                  <a:pt x="464" y="105"/>
                  <a:pt x="465" y="108"/>
                </a:cubicBezTo>
                <a:cubicBezTo>
                  <a:pt x="474" y="131"/>
                  <a:pt x="482" y="155"/>
                  <a:pt x="492" y="178"/>
                </a:cubicBezTo>
                <a:cubicBezTo>
                  <a:pt x="497" y="189"/>
                  <a:pt x="502" y="200"/>
                  <a:pt x="517" y="209"/>
                </a:cubicBezTo>
                <a:cubicBezTo>
                  <a:pt x="523" y="214"/>
                  <a:pt x="528" y="220"/>
                  <a:pt x="530" y="225"/>
                </a:cubicBezTo>
                <a:cubicBezTo>
                  <a:pt x="535" y="242"/>
                  <a:pt x="541" y="154"/>
                  <a:pt x="540" y="171"/>
                </a:cubicBezTo>
                <a:cubicBezTo>
                  <a:pt x="540" y="188"/>
                  <a:pt x="555" y="203"/>
                  <a:pt x="560" y="220"/>
                </a:cubicBezTo>
                <a:cubicBezTo>
                  <a:pt x="561" y="219"/>
                  <a:pt x="562" y="217"/>
                  <a:pt x="562" y="216"/>
                </a:cubicBezTo>
                <a:cubicBezTo>
                  <a:pt x="560" y="196"/>
                  <a:pt x="560" y="176"/>
                  <a:pt x="557" y="156"/>
                </a:cubicBezTo>
                <a:cubicBezTo>
                  <a:pt x="555" y="139"/>
                  <a:pt x="552" y="122"/>
                  <a:pt x="549" y="105"/>
                </a:cubicBezTo>
                <a:cubicBezTo>
                  <a:pt x="549" y="102"/>
                  <a:pt x="550" y="99"/>
                  <a:pt x="550" y="97"/>
                </a:cubicBezTo>
                <a:cubicBezTo>
                  <a:pt x="552" y="97"/>
                  <a:pt x="553" y="97"/>
                  <a:pt x="555" y="96"/>
                </a:cubicBezTo>
                <a:cubicBezTo>
                  <a:pt x="556" y="99"/>
                  <a:pt x="559" y="102"/>
                  <a:pt x="559" y="105"/>
                </a:cubicBezTo>
                <a:cubicBezTo>
                  <a:pt x="563" y="118"/>
                  <a:pt x="565" y="131"/>
                  <a:pt x="568" y="144"/>
                </a:cubicBezTo>
                <a:cubicBezTo>
                  <a:pt x="569" y="147"/>
                  <a:pt x="570" y="149"/>
                  <a:pt x="571" y="151"/>
                </a:cubicBezTo>
                <a:cubicBezTo>
                  <a:pt x="572" y="151"/>
                  <a:pt x="573" y="151"/>
                  <a:pt x="574" y="151"/>
                </a:cubicBezTo>
                <a:cubicBezTo>
                  <a:pt x="574" y="146"/>
                  <a:pt x="574" y="140"/>
                  <a:pt x="574" y="135"/>
                </a:cubicBezTo>
                <a:cubicBezTo>
                  <a:pt x="575" y="135"/>
                  <a:pt x="577" y="135"/>
                  <a:pt x="578" y="135"/>
                </a:cubicBezTo>
                <a:cubicBezTo>
                  <a:pt x="579" y="137"/>
                  <a:pt x="582" y="140"/>
                  <a:pt x="583" y="142"/>
                </a:cubicBezTo>
                <a:cubicBezTo>
                  <a:pt x="589" y="166"/>
                  <a:pt x="597" y="190"/>
                  <a:pt x="601" y="215"/>
                </a:cubicBezTo>
                <a:cubicBezTo>
                  <a:pt x="606" y="246"/>
                  <a:pt x="608" y="277"/>
                  <a:pt x="609" y="308"/>
                </a:cubicBezTo>
                <a:cubicBezTo>
                  <a:pt x="610" y="339"/>
                  <a:pt x="609" y="660"/>
                  <a:pt x="608" y="691"/>
                </a:cubicBezTo>
                <a:cubicBezTo>
                  <a:pt x="608" y="724"/>
                  <a:pt x="608" y="757"/>
                  <a:pt x="608" y="789"/>
                </a:cubicBezTo>
                <a:cubicBezTo>
                  <a:pt x="608" y="812"/>
                  <a:pt x="608" y="835"/>
                  <a:pt x="608" y="858"/>
                </a:cubicBezTo>
                <a:cubicBezTo>
                  <a:pt x="608" y="867"/>
                  <a:pt x="609" y="876"/>
                  <a:pt x="610" y="885"/>
                </a:cubicBezTo>
                <a:cubicBezTo>
                  <a:pt x="610" y="889"/>
                  <a:pt x="611" y="893"/>
                  <a:pt x="610" y="897"/>
                </a:cubicBezTo>
                <a:cubicBezTo>
                  <a:pt x="610" y="901"/>
                  <a:pt x="608" y="905"/>
                  <a:pt x="607" y="909"/>
                </a:cubicBezTo>
                <a:cubicBezTo>
                  <a:pt x="607" y="911"/>
                  <a:pt x="611" y="914"/>
                  <a:pt x="610" y="915"/>
                </a:cubicBezTo>
                <a:cubicBezTo>
                  <a:pt x="604" y="918"/>
                  <a:pt x="607" y="919"/>
                  <a:pt x="611" y="921"/>
                </a:cubicBezTo>
                <a:cubicBezTo>
                  <a:pt x="605" y="923"/>
                  <a:pt x="605" y="925"/>
                  <a:pt x="612" y="927"/>
                </a:cubicBezTo>
                <a:cubicBezTo>
                  <a:pt x="611" y="927"/>
                  <a:pt x="609" y="927"/>
                  <a:pt x="608" y="927"/>
                </a:cubicBezTo>
                <a:cubicBezTo>
                  <a:pt x="608" y="929"/>
                  <a:pt x="609" y="931"/>
                  <a:pt x="609" y="933"/>
                </a:cubicBezTo>
                <a:cubicBezTo>
                  <a:pt x="604" y="935"/>
                  <a:pt x="605" y="936"/>
                  <a:pt x="608" y="938"/>
                </a:cubicBezTo>
                <a:cubicBezTo>
                  <a:pt x="608" y="962"/>
                  <a:pt x="608" y="986"/>
                  <a:pt x="608" y="1010"/>
                </a:cubicBezTo>
                <a:close/>
                <a:moveTo>
                  <a:pt x="293" y="487"/>
                </a:moveTo>
                <a:cubicBezTo>
                  <a:pt x="294" y="521"/>
                  <a:pt x="299" y="601"/>
                  <a:pt x="301" y="635"/>
                </a:cubicBezTo>
                <a:cubicBezTo>
                  <a:pt x="302" y="655"/>
                  <a:pt x="300" y="677"/>
                  <a:pt x="299" y="697"/>
                </a:cubicBezTo>
                <a:cubicBezTo>
                  <a:pt x="298" y="726"/>
                  <a:pt x="300" y="767"/>
                  <a:pt x="300" y="795"/>
                </a:cubicBezTo>
                <a:cubicBezTo>
                  <a:pt x="301" y="842"/>
                  <a:pt x="299" y="896"/>
                  <a:pt x="300" y="943"/>
                </a:cubicBezTo>
                <a:cubicBezTo>
                  <a:pt x="300" y="993"/>
                  <a:pt x="296" y="1021"/>
                  <a:pt x="296" y="1071"/>
                </a:cubicBezTo>
                <a:cubicBezTo>
                  <a:pt x="296" y="1091"/>
                  <a:pt x="287" y="1125"/>
                  <a:pt x="289" y="1145"/>
                </a:cubicBezTo>
                <a:cubicBezTo>
                  <a:pt x="306" y="1103"/>
                  <a:pt x="303" y="502"/>
                  <a:pt x="286" y="423"/>
                </a:cubicBezTo>
                <a:cubicBezTo>
                  <a:pt x="285" y="424"/>
                  <a:pt x="284" y="424"/>
                  <a:pt x="283" y="424"/>
                </a:cubicBezTo>
                <a:cubicBezTo>
                  <a:pt x="282" y="448"/>
                  <a:pt x="291" y="463"/>
                  <a:pt x="293" y="487"/>
                </a:cubicBezTo>
                <a:close/>
                <a:moveTo>
                  <a:pt x="419" y="786"/>
                </a:moveTo>
                <a:cubicBezTo>
                  <a:pt x="421" y="876"/>
                  <a:pt x="423" y="966"/>
                  <a:pt x="425" y="1056"/>
                </a:cubicBezTo>
                <a:cubicBezTo>
                  <a:pt x="426" y="1056"/>
                  <a:pt x="427" y="1056"/>
                  <a:pt x="428" y="1056"/>
                </a:cubicBezTo>
                <a:cubicBezTo>
                  <a:pt x="430" y="966"/>
                  <a:pt x="425" y="876"/>
                  <a:pt x="419" y="786"/>
                </a:cubicBezTo>
                <a:close/>
                <a:moveTo>
                  <a:pt x="175" y="504"/>
                </a:moveTo>
                <a:cubicBezTo>
                  <a:pt x="176" y="466"/>
                  <a:pt x="172" y="427"/>
                  <a:pt x="154" y="388"/>
                </a:cubicBezTo>
                <a:cubicBezTo>
                  <a:pt x="161" y="427"/>
                  <a:pt x="169" y="466"/>
                  <a:pt x="175" y="504"/>
                </a:cubicBezTo>
                <a:close/>
                <a:moveTo>
                  <a:pt x="254" y="1053"/>
                </a:moveTo>
                <a:cubicBezTo>
                  <a:pt x="254" y="1053"/>
                  <a:pt x="255" y="1053"/>
                  <a:pt x="255" y="1053"/>
                </a:cubicBezTo>
                <a:cubicBezTo>
                  <a:pt x="255" y="995"/>
                  <a:pt x="255" y="936"/>
                  <a:pt x="255" y="877"/>
                </a:cubicBezTo>
                <a:cubicBezTo>
                  <a:pt x="255" y="877"/>
                  <a:pt x="254" y="877"/>
                  <a:pt x="254" y="877"/>
                </a:cubicBezTo>
                <a:cubicBezTo>
                  <a:pt x="254" y="936"/>
                  <a:pt x="254" y="995"/>
                  <a:pt x="254" y="1053"/>
                </a:cubicBezTo>
                <a:close/>
                <a:moveTo>
                  <a:pt x="217" y="452"/>
                </a:moveTo>
                <a:cubicBezTo>
                  <a:pt x="216" y="452"/>
                  <a:pt x="215" y="452"/>
                  <a:pt x="214" y="452"/>
                </a:cubicBezTo>
                <a:cubicBezTo>
                  <a:pt x="205" y="480"/>
                  <a:pt x="219" y="508"/>
                  <a:pt x="222" y="536"/>
                </a:cubicBezTo>
                <a:cubicBezTo>
                  <a:pt x="221" y="508"/>
                  <a:pt x="219" y="480"/>
                  <a:pt x="217" y="452"/>
                </a:cubicBezTo>
                <a:close/>
                <a:moveTo>
                  <a:pt x="410" y="625"/>
                </a:moveTo>
                <a:cubicBezTo>
                  <a:pt x="410" y="625"/>
                  <a:pt x="409" y="625"/>
                  <a:pt x="409" y="625"/>
                </a:cubicBezTo>
                <a:cubicBezTo>
                  <a:pt x="409" y="644"/>
                  <a:pt x="409" y="664"/>
                  <a:pt x="409" y="683"/>
                </a:cubicBezTo>
                <a:cubicBezTo>
                  <a:pt x="410" y="683"/>
                  <a:pt x="412" y="683"/>
                  <a:pt x="414" y="683"/>
                </a:cubicBezTo>
                <a:cubicBezTo>
                  <a:pt x="412" y="664"/>
                  <a:pt x="411" y="644"/>
                  <a:pt x="410" y="625"/>
                </a:cubicBezTo>
                <a:close/>
                <a:moveTo>
                  <a:pt x="103" y="1002"/>
                </a:moveTo>
                <a:cubicBezTo>
                  <a:pt x="102" y="1002"/>
                  <a:pt x="102" y="1002"/>
                  <a:pt x="101" y="1002"/>
                </a:cubicBezTo>
                <a:cubicBezTo>
                  <a:pt x="99" y="1039"/>
                  <a:pt x="98" y="1076"/>
                  <a:pt x="96" y="1112"/>
                </a:cubicBezTo>
                <a:cubicBezTo>
                  <a:pt x="96" y="1112"/>
                  <a:pt x="97" y="1112"/>
                  <a:pt x="98" y="1112"/>
                </a:cubicBezTo>
                <a:cubicBezTo>
                  <a:pt x="100" y="1076"/>
                  <a:pt x="101" y="1039"/>
                  <a:pt x="103" y="1002"/>
                </a:cubicBezTo>
                <a:close/>
                <a:moveTo>
                  <a:pt x="424" y="1167"/>
                </a:moveTo>
                <a:cubicBezTo>
                  <a:pt x="424" y="1167"/>
                  <a:pt x="424" y="1167"/>
                  <a:pt x="424" y="1167"/>
                </a:cubicBezTo>
                <a:cubicBezTo>
                  <a:pt x="425" y="1136"/>
                  <a:pt x="426" y="1105"/>
                  <a:pt x="427" y="1074"/>
                </a:cubicBezTo>
                <a:cubicBezTo>
                  <a:pt x="426" y="1074"/>
                  <a:pt x="425" y="1074"/>
                  <a:pt x="424" y="1074"/>
                </a:cubicBezTo>
                <a:cubicBezTo>
                  <a:pt x="424" y="1105"/>
                  <a:pt x="424" y="1136"/>
                  <a:pt x="424" y="1167"/>
                </a:cubicBezTo>
                <a:close/>
                <a:moveTo>
                  <a:pt x="253" y="771"/>
                </a:moveTo>
                <a:cubicBezTo>
                  <a:pt x="253" y="771"/>
                  <a:pt x="252" y="771"/>
                  <a:pt x="252" y="771"/>
                </a:cubicBezTo>
                <a:cubicBezTo>
                  <a:pt x="252" y="796"/>
                  <a:pt x="252" y="821"/>
                  <a:pt x="252" y="846"/>
                </a:cubicBezTo>
                <a:cubicBezTo>
                  <a:pt x="252" y="846"/>
                  <a:pt x="253" y="846"/>
                  <a:pt x="253" y="846"/>
                </a:cubicBezTo>
                <a:cubicBezTo>
                  <a:pt x="253" y="821"/>
                  <a:pt x="253" y="796"/>
                  <a:pt x="253" y="771"/>
                </a:cubicBezTo>
                <a:close/>
                <a:moveTo>
                  <a:pt x="356" y="443"/>
                </a:moveTo>
                <a:cubicBezTo>
                  <a:pt x="351" y="448"/>
                  <a:pt x="352" y="458"/>
                  <a:pt x="360" y="474"/>
                </a:cubicBezTo>
                <a:cubicBezTo>
                  <a:pt x="359" y="464"/>
                  <a:pt x="357" y="454"/>
                  <a:pt x="356" y="443"/>
                </a:cubicBezTo>
                <a:close/>
                <a:moveTo>
                  <a:pt x="95" y="1148"/>
                </a:moveTo>
                <a:cubicBezTo>
                  <a:pt x="95" y="1148"/>
                  <a:pt x="96" y="1148"/>
                  <a:pt x="96" y="1148"/>
                </a:cubicBezTo>
                <a:cubicBezTo>
                  <a:pt x="96" y="1139"/>
                  <a:pt x="96" y="1129"/>
                  <a:pt x="96" y="1120"/>
                </a:cubicBezTo>
                <a:cubicBezTo>
                  <a:pt x="96" y="1120"/>
                  <a:pt x="95" y="1120"/>
                  <a:pt x="95" y="1120"/>
                </a:cubicBezTo>
                <a:cubicBezTo>
                  <a:pt x="95" y="1129"/>
                  <a:pt x="95" y="1139"/>
                  <a:pt x="95" y="1148"/>
                </a:cubicBezTo>
                <a:close/>
              </a:path>
            </a:pathLst>
          </a:custGeom>
          <a:solidFill>
            <a:srgbClr val="0762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82;p30">
            <a:extLst>
              <a:ext uri="{FF2B5EF4-FFF2-40B4-BE49-F238E27FC236}">
                <a16:creationId xmlns:a16="http://schemas.microsoft.com/office/drawing/2014/main" id="{2FF2F96E-4D9E-40E3-A024-A740262509FC}"/>
              </a:ext>
            </a:extLst>
          </p:cNvPr>
          <p:cNvSpPr/>
          <p:nvPr/>
        </p:nvSpPr>
        <p:spPr>
          <a:xfrm>
            <a:off x="6976685" y="962425"/>
            <a:ext cx="1754360" cy="3842135"/>
          </a:xfrm>
          <a:custGeom>
            <a:avLst/>
            <a:gdLst/>
            <a:ahLst/>
            <a:cxnLst/>
            <a:rect l="l" t="t" r="r" b="b"/>
            <a:pathLst>
              <a:path w="620" h="1682" extrusionOk="0">
                <a:moveTo>
                  <a:pt x="613" y="653"/>
                </a:moveTo>
                <a:cubicBezTo>
                  <a:pt x="610" y="655"/>
                  <a:pt x="609" y="657"/>
                  <a:pt x="614" y="658"/>
                </a:cubicBezTo>
                <a:cubicBezTo>
                  <a:pt x="614" y="661"/>
                  <a:pt x="613" y="663"/>
                  <a:pt x="613" y="665"/>
                </a:cubicBezTo>
                <a:cubicBezTo>
                  <a:pt x="614" y="665"/>
                  <a:pt x="616" y="665"/>
                  <a:pt x="617" y="665"/>
                </a:cubicBezTo>
                <a:cubicBezTo>
                  <a:pt x="610" y="667"/>
                  <a:pt x="610" y="669"/>
                  <a:pt x="617" y="671"/>
                </a:cubicBezTo>
                <a:cubicBezTo>
                  <a:pt x="613" y="673"/>
                  <a:pt x="609" y="674"/>
                  <a:pt x="615" y="676"/>
                </a:cubicBezTo>
                <a:cubicBezTo>
                  <a:pt x="616" y="677"/>
                  <a:pt x="612" y="681"/>
                  <a:pt x="612" y="683"/>
                </a:cubicBezTo>
                <a:cubicBezTo>
                  <a:pt x="613" y="687"/>
                  <a:pt x="615" y="691"/>
                  <a:pt x="615" y="694"/>
                </a:cubicBezTo>
                <a:cubicBezTo>
                  <a:pt x="616" y="698"/>
                  <a:pt x="615" y="702"/>
                  <a:pt x="615" y="706"/>
                </a:cubicBezTo>
                <a:cubicBezTo>
                  <a:pt x="614" y="715"/>
                  <a:pt x="613" y="724"/>
                  <a:pt x="613" y="733"/>
                </a:cubicBezTo>
                <a:cubicBezTo>
                  <a:pt x="613" y="756"/>
                  <a:pt x="613" y="779"/>
                  <a:pt x="613" y="802"/>
                </a:cubicBezTo>
                <a:cubicBezTo>
                  <a:pt x="613" y="834"/>
                  <a:pt x="613" y="866"/>
                  <a:pt x="613" y="899"/>
                </a:cubicBezTo>
                <a:cubicBezTo>
                  <a:pt x="614" y="930"/>
                  <a:pt x="616" y="1249"/>
                  <a:pt x="614" y="1280"/>
                </a:cubicBezTo>
                <a:cubicBezTo>
                  <a:pt x="613" y="1311"/>
                  <a:pt x="611" y="1342"/>
                  <a:pt x="606" y="1373"/>
                </a:cubicBezTo>
                <a:cubicBezTo>
                  <a:pt x="602" y="1397"/>
                  <a:pt x="594" y="1421"/>
                  <a:pt x="587" y="1445"/>
                </a:cubicBezTo>
                <a:cubicBezTo>
                  <a:pt x="587" y="1448"/>
                  <a:pt x="584" y="1450"/>
                  <a:pt x="583" y="1452"/>
                </a:cubicBezTo>
                <a:cubicBezTo>
                  <a:pt x="581" y="1452"/>
                  <a:pt x="580" y="1452"/>
                  <a:pt x="579" y="1452"/>
                </a:cubicBezTo>
                <a:cubicBezTo>
                  <a:pt x="579" y="1447"/>
                  <a:pt x="579" y="1442"/>
                  <a:pt x="579" y="1436"/>
                </a:cubicBezTo>
                <a:cubicBezTo>
                  <a:pt x="578" y="1436"/>
                  <a:pt x="577" y="1436"/>
                  <a:pt x="575" y="1436"/>
                </a:cubicBezTo>
                <a:cubicBezTo>
                  <a:pt x="575" y="1438"/>
                  <a:pt x="573" y="1441"/>
                  <a:pt x="573" y="1443"/>
                </a:cubicBezTo>
                <a:cubicBezTo>
                  <a:pt x="570" y="1456"/>
                  <a:pt x="567" y="1469"/>
                  <a:pt x="564" y="1482"/>
                </a:cubicBezTo>
                <a:cubicBezTo>
                  <a:pt x="564" y="1485"/>
                  <a:pt x="561" y="1488"/>
                  <a:pt x="560" y="1490"/>
                </a:cubicBezTo>
                <a:cubicBezTo>
                  <a:pt x="558" y="1490"/>
                  <a:pt x="556" y="1490"/>
                  <a:pt x="555" y="1490"/>
                </a:cubicBezTo>
                <a:cubicBezTo>
                  <a:pt x="554" y="1487"/>
                  <a:pt x="553" y="1485"/>
                  <a:pt x="554" y="1482"/>
                </a:cubicBezTo>
                <a:cubicBezTo>
                  <a:pt x="556" y="1465"/>
                  <a:pt x="560" y="1448"/>
                  <a:pt x="562" y="1431"/>
                </a:cubicBezTo>
                <a:cubicBezTo>
                  <a:pt x="564" y="1411"/>
                  <a:pt x="565" y="1391"/>
                  <a:pt x="566" y="1371"/>
                </a:cubicBezTo>
                <a:cubicBezTo>
                  <a:pt x="567" y="1370"/>
                  <a:pt x="566" y="1369"/>
                  <a:pt x="564" y="1368"/>
                </a:cubicBezTo>
                <a:cubicBezTo>
                  <a:pt x="560" y="1384"/>
                  <a:pt x="545" y="1400"/>
                  <a:pt x="545" y="1417"/>
                </a:cubicBezTo>
                <a:cubicBezTo>
                  <a:pt x="545" y="1433"/>
                  <a:pt x="539" y="1346"/>
                  <a:pt x="534" y="1363"/>
                </a:cubicBezTo>
                <a:cubicBezTo>
                  <a:pt x="533" y="1368"/>
                  <a:pt x="528" y="1374"/>
                  <a:pt x="521" y="1378"/>
                </a:cubicBezTo>
                <a:cubicBezTo>
                  <a:pt x="506" y="1388"/>
                  <a:pt x="501" y="1455"/>
                  <a:pt x="496" y="1465"/>
                </a:cubicBezTo>
                <a:cubicBezTo>
                  <a:pt x="486" y="1488"/>
                  <a:pt x="478" y="1581"/>
                  <a:pt x="469" y="1605"/>
                </a:cubicBezTo>
                <a:cubicBezTo>
                  <a:pt x="468" y="1608"/>
                  <a:pt x="465" y="1611"/>
                  <a:pt x="463" y="1614"/>
                </a:cubicBezTo>
                <a:cubicBezTo>
                  <a:pt x="462" y="1614"/>
                  <a:pt x="460" y="1614"/>
                  <a:pt x="459" y="1613"/>
                </a:cubicBezTo>
                <a:cubicBezTo>
                  <a:pt x="459" y="1611"/>
                  <a:pt x="458" y="1608"/>
                  <a:pt x="459" y="1605"/>
                </a:cubicBezTo>
                <a:cubicBezTo>
                  <a:pt x="465" y="1578"/>
                  <a:pt x="472" y="1550"/>
                  <a:pt x="479" y="1523"/>
                </a:cubicBezTo>
                <a:cubicBezTo>
                  <a:pt x="480" y="1521"/>
                  <a:pt x="480" y="1519"/>
                  <a:pt x="478" y="1517"/>
                </a:cubicBezTo>
                <a:cubicBezTo>
                  <a:pt x="476" y="1523"/>
                  <a:pt x="474" y="1528"/>
                  <a:pt x="472" y="1534"/>
                </a:cubicBezTo>
                <a:cubicBezTo>
                  <a:pt x="468" y="1544"/>
                  <a:pt x="465" y="1554"/>
                  <a:pt x="461" y="1564"/>
                </a:cubicBezTo>
                <a:cubicBezTo>
                  <a:pt x="460" y="1566"/>
                  <a:pt x="458" y="1568"/>
                  <a:pt x="456" y="1570"/>
                </a:cubicBezTo>
                <a:cubicBezTo>
                  <a:pt x="455" y="1570"/>
                  <a:pt x="453" y="1570"/>
                  <a:pt x="451" y="1570"/>
                </a:cubicBezTo>
                <a:cubicBezTo>
                  <a:pt x="451" y="1568"/>
                  <a:pt x="451" y="1565"/>
                  <a:pt x="451" y="1563"/>
                </a:cubicBezTo>
                <a:cubicBezTo>
                  <a:pt x="456" y="1547"/>
                  <a:pt x="461" y="1531"/>
                  <a:pt x="465" y="1515"/>
                </a:cubicBezTo>
                <a:cubicBezTo>
                  <a:pt x="468" y="1500"/>
                  <a:pt x="471" y="1486"/>
                  <a:pt x="472" y="1471"/>
                </a:cubicBezTo>
                <a:cubicBezTo>
                  <a:pt x="470" y="1479"/>
                  <a:pt x="468" y="1487"/>
                  <a:pt x="465" y="1495"/>
                </a:cubicBezTo>
                <a:cubicBezTo>
                  <a:pt x="461" y="1505"/>
                  <a:pt x="457" y="1515"/>
                  <a:pt x="452" y="1525"/>
                </a:cubicBezTo>
                <a:cubicBezTo>
                  <a:pt x="446" y="1537"/>
                  <a:pt x="440" y="1531"/>
                  <a:pt x="434" y="1543"/>
                </a:cubicBezTo>
                <a:cubicBezTo>
                  <a:pt x="432" y="1547"/>
                  <a:pt x="434" y="1552"/>
                  <a:pt x="422" y="1553"/>
                </a:cubicBezTo>
                <a:cubicBezTo>
                  <a:pt x="420" y="1554"/>
                  <a:pt x="419" y="1556"/>
                  <a:pt x="418" y="1558"/>
                </a:cubicBezTo>
                <a:cubicBezTo>
                  <a:pt x="408" y="1583"/>
                  <a:pt x="397" y="1491"/>
                  <a:pt x="387" y="1517"/>
                </a:cubicBezTo>
                <a:cubicBezTo>
                  <a:pt x="383" y="1525"/>
                  <a:pt x="380" y="1534"/>
                  <a:pt x="376" y="1543"/>
                </a:cubicBezTo>
                <a:cubicBezTo>
                  <a:pt x="376" y="1545"/>
                  <a:pt x="373" y="1547"/>
                  <a:pt x="372" y="1549"/>
                </a:cubicBezTo>
                <a:cubicBezTo>
                  <a:pt x="370" y="1549"/>
                  <a:pt x="369" y="1549"/>
                  <a:pt x="367" y="1549"/>
                </a:cubicBezTo>
                <a:cubicBezTo>
                  <a:pt x="367" y="1547"/>
                  <a:pt x="367" y="1544"/>
                  <a:pt x="367" y="1542"/>
                </a:cubicBezTo>
                <a:cubicBezTo>
                  <a:pt x="371" y="1524"/>
                  <a:pt x="376" y="1506"/>
                  <a:pt x="380" y="1488"/>
                </a:cubicBezTo>
                <a:cubicBezTo>
                  <a:pt x="386" y="1463"/>
                  <a:pt x="392" y="1556"/>
                  <a:pt x="397" y="1532"/>
                </a:cubicBezTo>
                <a:cubicBezTo>
                  <a:pt x="397" y="1530"/>
                  <a:pt x="395" y="1528"/>
                  <a:pt x="392" y="1527"/>
                </a:cubicBezTo>
                <a:cubicBezTo>
                  <a:pt x="382" y="1549"/>
                  <a:pt x="379" y="1455"/>
                  <a:pt x="366" y="1477"/>
                </a:cubicBezTo>
                <a:cubicBezTo>
                  <a:pt x="359" y="1470"/>
                  <a:pt x="365" y="1463"/>
                  <a:pt x="363" y="1456"/>
                </a:cubicBezTo>
                <a:cubicBezTo>
                  <a:pt x="344" y="1508"/>
                  <a:pt x="333" y="1604"/>
                  <a:pt x="309" y="1656"/>
                </a:cubicBezTo>
                <a:cubicBezTo>
                  <a:pt x="299" y="1654"/>
                  <a:pt x="302" y="1650"/>
                  <a:pt x="303" y="1647"/>
                </a:cubicBezTo>
                <a:cubicBezTo>
                  <a:pt x="307" y="1630"/>
                  <a:pt x="312" y="1613"/>
                  <a:pt x="316" y="1596"/>
                </a:cubicBezTo>
                <a:cubicBezTo>
                  <a:pt x="323" y="1563"/>
                  <a:pt x="329" y="1529"/>
                  <a:pt x="336" y="1496"/>
                </a:cubicBezTo>
                <a:cubicBezTo>
                  <a:pt x="337" y="1491"/>
                  <a:pt x="341" y="1485"/>
                  <a:pt x="338" y="1481"/>
                </a:cubicBezTo>
                <a:cubicBezTo>
                  <a:pt x="332" y="1472"/>
                  <a:pt x="337" y="1463"/>
                  <a:pt x="337" y="1454"/>
                </a:cubicBezTo>
                <a:cubicBezTo>
                  <a:pt x="337" y="1451"/>
                  <a:pt x="338" y="1448"/>
                  <a:pt x="336" y="1446"/>
                </a:cubicBezTo>
                <a:cubicBezTo>
                  <a:pt x="333" y="1455"/>
                  <a:pt x="330" y="1464"/>
                  <a:pt x="327" y="1473"/>
                </a:cubicBezTo>
                <a:cubicBezTo>
                  <a:pt x="321" y="1499"/>
                  <a:pt x="314" y="1525"/>
                  <a:pt x="308" y="1550"/>
                </a:cubicBezTo>
                <a:cubicBezTo>
                  <a:pt x="300" y="1585"/>
                  <a:pt x="292" y="1620"/>
                  <a:pt x="283" y="1655"/>
                </a:cubicBezTo>
                <a:cubicBezTo>
                  <a:pt x="282" y="1659"/>
                  <a:pt x="280" y="1663"/>
                  <a:pt x="278" y="1666"/>
                </a:cubicBezTo>
                <a:cubicBezTo>
                  <a:pt x="276" y="1666"/>
                  <a:pt x="275" y="1666"/>
                  <a:pt x="273" y="1666"/>
                </a:cubicBezTo>
                <a:cubicBezTo>
                  <a:pt x="273" y="1664"/>
                  <a:pt x="272" y="1662"/>
                  <a:pt x="272" y="1659"/>
                </a:cubicBezTo>
                <a:cubicBezTo>
                  <a:pt x="276" y="1641"/>
                  <a:pt x="279" y="1623"/>
                  <a:pt x="283" y="1605"/>
                </a:cubicBezTo>
                <a:cubicBezTo>
                  <a:pt x="284" y="1596"/>
                  <a:pt x="286" y="1587"/>
                  <a:pt x="286" y="1577"/>
                </a:cubicBezTo>
                <a:cubicBezTo>
                  <a:pt x="282" y="1591"/>
                  <a:pt x="279" y="1605"/>
                  <a:pt x="274" y="1619"/>
                </a:cubicBezTo>
                <a:cubicBezTo>
                  <a:pt x="269" y="1637"/>
                  <a:pt x="262" y="1655"/>
                  <a:pt x="256" y="1672"/>
                </a:cubicBezTo>
                <a:cubicBezTo>
                  <a:pt x="253" y="1682"/>
                  <a:pt x="251" y="1641"/>
                  <a:pt x="248" y="1650"/>
                </a:cubicBezTo>
                <a:cubicBezTo>
                  <a:pt x="247" y="1653"/>
                  <a:pt x="245" y="1655"/>
                  <a:pt x="244" y="1657"/>
                </a:cubicBezTo>
                <a:cubicBezTo>
                  <a:pt x="243" y="1657"/>
                  <a:pt x="242" y="1657"/>
                  <a:pt x="240" y="1657"/>
                </a:cubicBezTo>
                <a:cubicBezTo>
                  <a:pt x="240" y="1655"/>
                  <a:pt x="238" y="1652"/>
                  <a:pt x="239" y="1650"/>
                </a:cubicBezTo>
                <a:cubicBezTo>
                  <a:pt x="241" y="1638"/>
                  <a:pt x="243" y="1674"/>
                  <a:pt x="245" y="1662"/>
                </a:cubicBezTo>
                <a:cubicBezTo>
                  <a:pt x="247" y="1654"/>
                  <a:pt x="249" y="1645"/>
                  <a:pt x="250" y="1637"/>
                </a:cubicBezTo>
                <a:cubicBezTo>
                  <a:pt x="250" y="1636"/>
                  <a:pt x="250" y="1635"/>
                  <a:pt x="250" y="1634"/>
                </a:cubicBezTo>
                <a:cubicBezTo>
                  <a:pt x="248" y="1630"/>
                  <a:pt x="245" y="1625"/>
                  <a:pt x="246" y="1621"/>
                </a:cubicBezTo>
                <a:cubicBezTo>
                  <a:pt x="251" y="1590"/>
                  <a:pt x="256" y="1559"/>
                  <a:pt x="261" y="1528"/>
                </a:cubicBezTo>
                <a:cubicBezTo>
                  <a:pt x="263" y="1514"/>
                  <a:pt x="263" y="1500"/>
                  <a:pt x="265" y="1485"/>
                </a:cubicBezTo>
                <a:cubicBezTo>
                  <a:pt x="267" y="1467"/>
                  <a:pt x="270" y="1450"/>
                  <a:pt x="273" y="1432"/>
                </a:cubicBezTo>
                <a:cubicBezTo>
                  <a:pt x="273" y="1430"/>
                  <a:pt x="273" y="1429"/>
                  <a:pt x="271" y="1428"/>
                </a:cubicBezTo>
                <a:cubicBezTo>
                  <a:pt x="269" y="1433"/>
                  <a:pt x="267" y="1438"/>
                  <a:pt x="265" y="1443"/>
                </a:cubicBezTo>
                <a:cubicBezTo>
                  <a:pt x="247" y="1499"/>
                  <a:pt x="238" y="1555"/>
                  <a:pt x="229" y="1612"/>
                </a:cubicBezTo>
                <a:cubicBezTo>
                  <a:pt x="224" y="1644"/>
                  <a:pt x="214" y="1572"/>
                  <a:pt x="207" y="1604"/>
                </a:cubicBezTo>
                <a:cubicBezTo>
                  <a:pt x="206" y="1608"/>
                  <a:pt x="203" y="1596"/>
                  <a:pt x="202" y="1599"/>
                </a:cubicBezTo>
                <a:cubicBezTo>
                  <a:pt x="200" y="1599"/>
                  <a:pt x="199" y="1599"/>
                  <a:pt x="198" y="1599"/>
                </a:cubicBezTo>
                <a:cubicBezTo>
                  <a:pt x="197" y="1597"/>
                  <a:pt x="195" y="1596"/>
                  <a:pt x="195" y="1594"/>
                </a:cubicBezTo>
                <a:cubicBezTo>
                  <a:pt x="195" y="1589"/>
                  <a:pt x="197" y="1515"/>
                  <a:pt x="190" y="1511"/>
                </a:cubicBezTo>
                <a:cubicBezTo>
                  <a:pt x="188" y="1509"/>
                  <a:pt x="189" y="1507"/>
                  <a:pt x="189" y="1505"/>
                </a:cubicBezTo>
                <a:cubicBezTo>
                  <a:pt x="191" y="1489"/>
                  <a:pt x="192" y="1544"/>
                  <a:pt x="194" y="1528"/>
                </a:cubicBezTo>
                <a:cubicBezTo>
                  <a:pt x="194" y="1526"/>
                  <a:pt x="194" y="1525"/>
                  <a:pt x="194" y="1523"/>
                </a:cubicBezTo>
                <a:cubicBezTo>
                  <a:pt x="185" y="1523"/>
                  <a:pt x="183" y="1455"/>
                  <a:pt x="182" y="1459"/>
                </a:cubicBezTo>
                <a:cubicBezTo>
                  <a:pt x="180" y="1466"/>
                  <a:pt x="177" y="1445"/>
                  <a:pt x="174" y="1452"/>
                </a:cubicBezTo>
                <a:cubicBezTo>
                  <a:pt x="173" y="1454"/>
                  <a:pt x="171" y="1456"/>
                  <a:pt x="169" y="1458"/>
                </a:cubicBezTo>
                <a:cubicBezTo>
                  <a:pt x="168" y="1458"/>
                  <a:pt x="167" y="1458"/>
                  <a:pt x="166" y="1458"/>
                </a:cubicBezTo>
                <a:cubicBezTo>
                  <a:pt x="165" y="1457"/>
                  <a:pt x="164" y="1455"/>
                  <a:pt x="164" y="1453"/>
                </a:cubicBezTo>
                <a:cubicBezTo>
                  <a:pt x="165" y="1433"/>
                  <a:pt x="166" y="1413"/>
                  <a:pt x="168" y="1392"/>
                </a:cubicBezTo>
                <a:cubicBezTo>
                  <a:pt x="170" y="1373"/>
                  <a:pt x="174" y="1357"/>
                  <a:pt x="177" y="1338"/>
                </a:cubicBezTo>
                <a:cubicBezTo>
                  <a:pt x="179" y="1326"/>
                  <a:pt x="181" y="1314"/>
                  <a:pt x="184" y="1301"/>
                </a:cubicBezTo>
                <a:cubicBezTo>
                  <a:pt x="187" y="1286"/>
                  <a:pt x="190" y="1271"/>
                  <a:pt x="193" y="1256"/>
                </a:cubicBezTo>
                <a:cubicBezTo>
                  <a:pt x="196" y="1244"/>
                  <a:pt x="199" y="1302"/>
                  <a:pt x="202" y="1290"/>
                </a:cubicBezTo>
                <a:cubicBezTo>
                  <a:pt x="203" y="1287"/>
                  <a:pt x="203" y="1284"/>
                  <a:pt x="204" y="1280"/>
                </a:cubicBezTo>
                <a:cubicBezTo>
                  <a:pt x="203" y="1280"/>
                  <a:pt x="202" y="1280"/>
                  <a:pt x="201" y="1280"/>
                </a:cubicBezTo>
                <a:cubicBezTo>
                  <a:pt x="199" y="1285"/>
                  <a:pt x="197" y="1290"/>
                  <a:pt x="195" y="1295"/>
                </a:cubicBezTo>
                <a:cubicBezTo>
                  <a:pt x="184" y="1326"/>
                  <a:pt x="180" y="1287"/>
                  <a:pt x="176" y="1318"/>
                </a:cubicBezTo>
                <a:cubicBezTo>
                  <a:pt x="173" y="1348"/>
                  <a:pt x="167" y="1376"/>
                  <a:pt x="162" y="1407"/>
                </a:cubicBezTo>
                <a:cubicBezTo>
                  <a:pt x="156" y="1439"/>
                  <a:pt x="150" y="1472"/>
                  <a:pt x="143" y="1504"/>
                </a:cubicBezTo>
                <a:cubicBezTo>
                  <a:pt x="140" y="1518"/>
                  <a:pt x="134" y="1472"/>
                  <a:pt x="129" y="1486"/>
                </a:cubicBezTo>
                <a:cubicBezTo>
                  <a:pt x="128" y="1488"/>
                  <a:pt x="126" y="1490"/>
                  <a:pt x="125" y="1492"/>
                </a:cubicBezTo>
                <a:cubicBezTo>
                  <a:pt x="124" y="1491"/>
                  <a:pt x="123" y="1491"/>
                  <a:pt x="121" y="1491"/>
                </a:cubicBezTo>
                <a:cubicBezTo>
                  <a:pt x="121" y="1490"/>
                  <a:pt x="119" y="1488"/>
                  <a:pt x="119" y="1486"/>
                </a:cubicBezTo>
                <a:cubicBezTo>
                  <a:pt x="121" y="1457"/>
                  <a:pt x="123" y="1447"/>
                  <a:pt x="126" y="1418"/>
                </a:cubicBezTo>
                <a:cubicBezTo>
                  <a:pt x="128" y="1403"/>
                  <a:pt x="130" y="1430"/>
                  <a:pt x="133" y="1415"/>
                </a:cubicBezTo>
                <a:cubicBezTo>
                  <a:pt x="133" y="1410"/>
                  <a:pt x="134" y="1405"/>
                  <a:pt x="134" y="1400"/>
                </a:cubicBezTo>
                <a:cubicBezTo>
                  <a:pt x="127" y="1405"/>
                  <a:pt x="121" y="1367"/>
                  <a:pt x="120" y="1373"/>
                </a:cubicBezTo>
                <a:cubicBezTo>
                  <a:pt x="114" y="1410"/>
                  <a:pt x="109" y="1429"/>
                  <a:pt x="93" y="1466"/>
                </a:cubicBezTo>
                <a:cubicBezTo>
                  <a:pt x="92" y="1469"/>
                  <a:pt x="91" y="1472"/>
                  <a:pt x="89" y="1475"/>
                </a:cubicBezTo>
                <a:cubicBezTo>
                  <a:pt x="88" y="1476"/>
                  <a:pt x="87" y="1478"/>
                  <a:pt x="86" y="1478"/>
                </a:cubicBezTo>
                <a:cubicBezTo>
                  <a:pt x="75" y="1478"/>
                  <a:pt x="78" y="1482"/>
                  <a:pt x="77" y="1485"/>
                </a:cubicBezTo>
                <a:cubicBezTo>
                  <a:pt x="75" y="1500"/>
                  <a:pt x="73" y="1514"/>
                  <a:pt x="71" y="1528"/>
                </a:cubicBezTo>
                <a:cubicBezTo>
                  <a:pt x="70" y="1530"/>
                  <a:pt x="68" y="1532"/>
                  <a:pt x="67" y="1534"/>
                </a:cubicBezTo>
                <a:cubicBezTo>
                  <a:pt x="66" y="1534"/>
                  <a:pt x="65" y="1534"/>
                  <a:pt x="63" y="1534"/>
                </a:cubicBezTo>
                <a:cubicBezTo>
                  <a:pt x="62" y="1532"/>
                  <a:pt x="61" y="1530"/>
                  <a:pt x="60" y="1528"/>
                </a:cubicBezTo>
                <a:cubicBezTo>
                  <a:pt x="59" y="1512"/>
                  <a:pt x="58" y="1495"/>
                  <a:pt x="57" y="1479"/>
                </a:cubicBezTo>
                <a:cubicBezTo>
                  <a:pt x="57" y="1477"/>
                  <a:pt x="57" y="1475"/>
                  <a:pt x="57" y="1473"/>
                </a:cubicBezTo>
                <a:cubicBezTo>
                  <a:pt x="56" y="1473"/>
                  <a:pt x="55" y="1473"/>
                  <a:pt x="53" y="1473"/>
                </a:cubicBezTo>
                <a:cubicBezTo>
                  <a:pt x="52" y="1474"/>
                  <a:pt x="50" y="1476"/>
                  <a:pt x="50" y="1478"/>
                </a:cubicBezTo>
                <a:cubicBezTo>
                  <a:pt x="46" y="1489"/>
                  <a:pt x="44" y="1501"/>
                  <a:pt x="39" y="1511"/>
                </a:cubicBezTo>
                <a:cubicBezTo>
                  <a:pt x="32" y="1526"/>
                  <a:pt x="23" y="1568"/>
                  <a:pt x="14" y="1582"/>
                </a:cubicBezTo>
                <a:cubicBezTo>
                  <a:pt x="13" y="1584"/>
                  <a:pt x="10" y="1585"/>
                  <a:pt x="8" y="1587"/>
                </a:cubicBezTo>
                <a:cubicBezTo>
                  <a:pt x="7" y="1587"/>
                  <a:pt x="6" y="1587"/>
                  <a:pt x="4" y="1586"/>
                </a:cubicBezTo>
                <a:cubicBezTo>
                  <a:pt x="3" y="1582"/>
                  <a:pt x="0" y="1550"/>
                  <a:pt x="1" y="1546"/>
                </a:cubicBezTo>
                <a:cubicBezTo>
                  <a:pt x="2" y="1525"/>
                  <a:pt x="4" y="1505"/>
                  <a:pt x="6" y="1485"/>
                </a:cubicBezTo>
                <a:cubicBezTo>
                  <a:pt x="10" y="1451"/>
                  <a:pt x="15" y="1436"/>
                  <a:pt x="20" y="1402"/>
                </a:cubicBezTo>
                <a:cubicBezTo>
                  <a:pt x="24" y="1373"/>
                  <a:pt x="30" y="1389"/>
                  <a:pt x="34" y="1360"/>
                </a:cubicBezTo>
                <a:cubicBezTo>
                  <a:pt x="40" y="1321"/>
                  <a:pt x="47" y="1282"/>
                  <a:pt x="50" y="1244"/>
                </a:cubicBezTo>
                <a:cubicBezTo>
                  <a:pt x="55" y="1195"/>
                  <a:pt x="56" y="1146"/>
                  <a:pt x="59" y="1097"/>
                </a:cubicBezTo>
                <a:cubicBezTo>
                  <a:pt x="59" y="1092"/>
                  <a:pt x="59" y="1087"/>
                  <a:pt x="59" y="1082"/>
                </a:cubicBezTo>
                <a:cubicBezTo>
                  <a:pt x="58" y="1080"/>
                  <a:pt x="55" y="1078"/>
                  <a:pt x="54" y="1076"/>
                </a:cubicBezTo>
                <a:cubicBezTo>
                  <a:pt x="54" y="1074"/>
                  <a:pt x="54" y="1072"/>
                  <a:pt x="54" y="1071"/>
                </a:cubicBezTo>
                <a:cubicBezTo>
                  <a:pt x="55" y="1065"/>
                  <a:pt x="59" y="1060"/>
                  <a:pt x="58" y="1054"/>
                </a:cubicBezTo>
                <a:cubicBezTo>
                  <a:pt x="58" y="979"/>
                  <a:pt x="56" y="903"/>
                  <a:pt x="56" y="828"/>
                </a:cubicBezTo>
                <a:cubicBezTo>
                  <a:pt x="55" y="776"/>
                  <a:pt x="55" y="723"/>
                  <a:pt x="54" y="671"/>
                </a:cubicBezTo>
                <a:cubicBezTo>
                  <a:pt x="53" y="609"/>
                  <a:pt x="51" y="547"/>
                  <a:pt x="48" y="485"/>
                </a:cubicBezTo>
                <a:cubicBezTo>
                  <a:pt x="44" y="420"/>
                  <a:pt x="37" y="355"/>
                  <a:pt x="32" y="290"/>
                </a:cubicBezTo>
                <a:cubicBezTo>
                  <a:pt x="27" y="231"/>
                  <a:pt x="22" y="171"/>
                  <a:pt x="18" y="112"/>
                </a:cubicBezTo>
                <a:cubicBezTo>
                  <a:pt x="16" y="94"/>
                  <a:pt x="18" y="76"/>
                  <a:pt x="18" y="57"/>
                </a:cubicBezTo>
                <a:cubicBezTo>
                  <a:pt x="18" y="57"/>
                  <a:pt x="18" y="56"/>
                  <a:pt x="19" y="55"/>
                </a:cubicBezTo>
                <a:cubicBezTo>
                  <a:pt x="20" y="55"/>
                  <a:pt x="21" y="55"/>
                  <a:pt x="22" y="55"/>
                </a:cubicBezTo>
                <a:cubicBezTo>
                  <a:pt x="28" y="111"/>
                  <a:pt x="34" y="166"/>
                  <a:pt x="40" y="222"/>
                </a:cubicBezTo>
                <a:cubicBezTo>
                  <a:pt x="45" y="279"/>
                  <a:pt x="51" y="335"/>
                  <a:pt x="56" y="392"/>
                </a:cubicBezTo>
                <a:cubicBezTo>
                  <a:pt x="61" y="448"/>
                  <a:pt x="65" y="504"/>
                  <a:pt x="70" y="561"/>
                </a:cubicBezTo>
                <a:cubicBezTo>
                  <a:pt x="67" y="412"/>
                  <a:pt x="48" y="263"/>
                  <a:pt x="47" y="114"/>
                </a:cubicBezTo>
                <a:cubicBezTo>
                  <a:pt x="48" y="114"/>
                  <a:pt x="49" y="114"/>
                  <a:pt x="51" y="114"/>
                </a:cubicBezTo>
                <a:cubicBezTo>
                  <a:pt x="52" y="116"/>
                  <a:pt x="53" y="118"/>
                  <a:pt x="55" y="121"/>
                </a:cubicBezTo>
                <a:cubicBezTo>
                  <a:pt x="56" y="121"/>
                  <a:pt x="57" y="121"/>
                  <a:pt x="59" y="121"/>
                </a:cubicBezTo>
                <a:cubicBezTo>
                  <a:pt x="59" y="107"/>
                  <a:pt x="59" y="93"/>
                  <a:pt x="59" y="80"/>
                </a:cubicBezTo>
                <a:cubicBezTo>
                  <a:pt x="61" y="80"/>
                  <a:pt x="62" y="80"/>
                  <a:pt x="64" y="80"/>
                </a:cubicBezTo>
                <a:cubicBezTo>
                  <a:pt x="73" y="185"/>
                  <a:pt x="82" y="290"/>
                  <a:pt x="91" y="396"/>
                </a:cubicBezTo>
                <a:cubicBezTo>
                  <a:pt x="92" y="396"/>
                  <a:pt x="93" y="396"/>
                  <a:pt x="94" y="396"/>
                </a:cubicBezTo>
                <a:cubicBezTo>
                  <a:pt x="92" y="353"/>
                  <a:pt x="89" y="311"/>
                  <a:pt x="87" y="268"/>
                </a:cubicBezTo>
                <a:cubicBezTo>
                  <a:pt x="85" y="226"/>
                  <a:pt x="81" y="240"/>
                  <a:pt x="85" y="197"/>
                </a:cubicBezTo>
                <a:cubicBezTo>
                  <a:pt x="86" y="197"/>
                  <a:pt x="87" y="197"/>
                  <a:pt x="88" y="197"/>
                </a:cubicBezTo>
                <a:cubicBezTo>
                  <a:pt x="90" y="203"/>
                  <a:pt x="91" y="154"/>
                  <a:pt x="92" y="158"/>
                </a:cubicBezTo>
                <a:cubicBezTo>
                  <a:pt x="92" y="148"/>
                  <a:pt x="92" y="192"/>
                  <a:pt x="92" y="179"/>
                </a:cubicBezTo>
                <a:cubicBezTo>
                  <a:pt x="91" y="162"/>
                  <a:pt x="91" y="145"/>
                  <a:pt x="90" y="128"/>
                </a:cubicBezTo>
                <a:cubicBezTo>
                  <a:pt x="90" y="124"/>
                  <a:pt x="89" y="119"/>
                  <a:pt x="89" y="114"/>
                </a:cubicBezTo>
                <a:cubicBezTo>
                  <a:pt x="89" y="113"/>
                  <a:pt x="91" y="112"/>
                  <a:pt x="93" y="110"/>
                </a:cubicBezTo>
                <a:cubicBezTo>
                  <a:pt x="94" y="111"/>
                  <a:pt x="97" y="112"/>
                  <a:pt x="97" y="114"/>
                </a:cubicBezTo>
                <a:cubicBezTo>
                  <a:pt x="99" y="133"/>
                  <a:pt x="101" y="152"/>
                  <a:pt x="102" y="172"/>
                </a:cubicBezTo>
                <a:cubicBezTo>
                  <a:pt x="107" y="224"/>
                  <a:pt x="111" y="220"/>
                  <a:pt x="116" y="273"/>
                </a:cubicBezTo>
                <a:cubicBezTo>
                  <a:pt x="117" y="282"/>
                  <a:pt x="118" y="291"/>
                  <a:pt x="119" y="300"/>
                </a:cubicBezTo>
                <a:cubicBezTo>
                  <a:pt x="118" y="217"/>
                  <a:pt x="108" y="189"/>
                  <a:pt x="109" y="105"/>
                </a:cubicBezTo>
                <a:cubicBezTo>
                  <a:pt x="111" y="105"/>
                  <a:pt x="113" y="105"/>
                  <a:pt x="115" y="105"/>
                </a:cubicBezTo>
                <a:cubicBezTo>
                  <a:pt x="117" y="125"/>
                  <a:pt x="119" y="146"/>
                  <a:pt x="121" y="166"/>
                </a:cubicBezTo>
                <a:cubicBezTo>
                  <a:pt x="122" y="166"/>
                  <a:pt x="122" y="166"/>
                  <a:pt x="123" y="166"/>
                </a:cubicBezTo>
                <a:cubicBezTo>
                  <a:pt x="124" y="155"/>
                  <a:pt x="125" y="144"/>
                  <a:pt x="126" y="133"/>
                </a:cubicBezTo>
                <a:cubicBezTo>
                  <a:pt x="127" y="133"/>
                  <a:pt x="128" y="133"/>
                  <a:pt x="129" y="133"/>
                </a:cubicBezTo>
                <a:cubicBezTo>
                  <a:pt x="129" y="134"/>
                  <a:pt x="130" y="136"/>
                  <a:pt x="130" y="137"/>
                </a:cubicBezTo>
                <a:cubicBezTo>
                  <a:pt x="129" y="150"/>
                  <a:pt x="139" y="162"/>
                  <a:pt x="141" y="174"/>
                </a:cubicBezTo>
                <a:cubicBezTo>
                  <a:pt x="144" y="202"/>
                  <a:pt x="145" y="175"/>
                  <a:pt x="148" y="203"/>
                </a:cubicBezTo>
                <a:cubicBezTo>
                  <a:pt x="154" y="274"/>
                  <a:pt x="162" y="344"/>
                  <a:pt x="167" y="415"/>
                </a:cubicBezTo>
                <a:cubicBezTo>
                  <a:pt x="170" y="465"/>
                  <a:pt x="171" y="516"/>
                  <a:pt x="172" y="566"/>
                </a:cubicBezTo>
                <a:cubicBezTo>
                  <a:pt x="174" y="622"/>
                  <a:pt x="176" y="679"/>
                  <a:pt x="178" y="735"/>
                </a:cubicBezTo>
                <a:cubicBezTo>
                  <a:pt x="178" y="736"/>
                  <a:pt x="178" y="738"/>
                  <a:pt x="180" y="739"/>
                </a:cubicBezTo>
                <a:cubicBezTo>
                  <a:pt x="180" y="730"/>
                  <a:pt x="177" y="722"/>
                  <a:pt x="177" y="713"/>
                </a:cubicBezTo>
                <a:cubicBezTo>
                  <a:pt x="162" y="618"/>
                  <a:pt x="173" y="509"/>
                  <a:pt x="167" y="415"/>
                </a:cubicBezTo>
                <a:cubicBezTo>
                  <a:pt x="161" y="338"/>
                  <a:pt x="168" y="277"/>
                  <a:pt x="169" y="199"/>
                </a:cubicBezTo>
                <a:cubicBezTo>
                  <a:pt x="169" y="142"/>
                  <a:pt x="165" y="239"/>
                  <a:pt x="166" y="182"/>
                </a:cubicBezTo>
                <a:cubicBezTo>
                  <a:pt x="166" y="169"/>
                  <a:pt x="167" y="212"/>
                  <a:pt x="168" y="199"/>
                </a:cubicBezTo>
                <a:cubicBezTo>
                  <a:pt x="168" y="197"/>
                  <a:pt x="167" y="196"/>
                  <a:pt x="167" y="194"/>
                </a:cubicBezTo>
                <a:cubicBezTo>
                  <a:pt x="168" y="194"/>
                  <a:pt x="169" y="194"/>
                  <a:pt x="170" y="194"/>
                </a:cubicBezTo>
                <a:cubicBezTo>
                  <a:pt x="171" y="195"/>
                  <a:pt x="173" y="196"/>
                  <a:pt x="173" y="198"/>
                </a:cubicBezTo>
                <a:cubicBezTo>
                  <a:pt x="175" y="210"/>
                  <a:pt x="177" y="166"/>
                  <a:pt x="178" y="179"/>
                </a:cubicBezTo>
                <a:cubicBezTo>
                  <a:pt x="183" y="236"/>
                  <a:pt x="187" y="139"/>
                  <a:pt x="191" y="197"/>
                </a:cubicBezTo>
                <a:cubicBezTo>
                  <a:pt x="196" y="270"/>
                  <a:pt x="200" y="344"/>
                  <a:pt x="205" y="417"/>
                </a:cubicBezTo>
                <a:cubicBezTo>
                  <a:pt x="215" y="549"/>
                  <a:pt x="215" y="681"/>
                  <a:pt x="215" y="814"/>
                </a:cubicBezTo>
                <a:cubicBezTo>
                  <a:pt x="215" y="829"/>
                  <a:pt x="215" y="843"/>
                  <a:pt x="215" y="856"/>
                </a:cubicBezTo>
                <a:cubicBezTo>
                  <a:pt x="216" y="849"/>
                  <a:pt x="215" y="831"/>
                  <a:pt x="216" y="822"/>
                </a:cubicBezTo>
                <a:cubicBezTo>
                  <a:pt x="219" y="775"/>
                  <a:pt x="203" y="741"/>
                  <a:pt x="205" y="693"/>
                </a:cubicBezTo>
                <a:cubicBezTo>
                  <a:pt x="210" y="593"/>
                  <a:pt x="208" y="484"/>
                  <a:pt x="203" y="384"/>
                </a:cubicBezTo>
                <a:cubicBezTo>
                  <a:pt x="199" y="295"/>
                  <a:pt x="220" y="364"/>
                  <a:pt x="217" y="275"/>
                </a:cubicBezTo>
                <a:cubicBezTo>
                  <a:pt x="215" y="243"/>
                  <a:pt x="216" y="210"/>
                  <a:pt x="216" y="177"/>
                </a:cubicBezTo>
                <a:cubicBezTo>
                  <a:pt x="215" y="168"/>
                  <a:pt x="215" y="159"/>
                  <a:pt x="214" y="150"/>
                </a:cubicBezTo>
                <a:cubicBezTo>
                  <a:pt x="214" y="147"/>
                  <a:pt x="215" y="145"/>
                  <a:pt x="218" y="142"/>
                </a:cubicBezTo>
                <a:cubicBezTo>
                  <a:pt x="219" y="143"/>
                  <a:pt x="221" y="145"/>
                  <a:pt x="221" y="147"/>
                </a:cubicBezTo>
                <a:cubicBezTo>
                  <a:pt x="224" y="172"/>
                  <a:pt x="226" y="198"/>
                  <a:pt x="228" y="224"/>
                </a:cubicBezTo>
                <a:cubicBezTo>
                  <a:pt x="231" y="262"/>
                  <a:pt x="234" y="299"/>
                  <a:pt x="237" y="337"/>
                </a:cubicBezTo>
                <a:cubicBezTo>
                  <a:pt x="237" y="338"/>
                  <a:pt x="237" y="339"/>
                  <a:pt x="237" y="340"/>
                </a:cubicBezTo>
                <a:cubicBezTo>
                  <a:pt x="243" y="289"/>
                  <a:pt x="235" y="237"/>
                  <a:pt x="240" y="186"/>
                </a:cubicBezTo>
                <a:cubicBezTo>
                  <a:pt x="241" y="186"/>
                  <a:pt x="243" y="186"/>
                  <a:pt x="244" y="186"/>
                </a:cubicBezTo>
                <a:cubicBezTo>
                  <a:pt x="245" y="188"/>
                  <a:pt x="246" y="191"/>
                  <a:pt x="246" y="194"/>
                </a:cubicBezTo>
                <a:cubicBezTo>
                  <a:pt x="249" y="231"/>
                  <a:pt x="251" y="267"/>
                  <a:pt x="253" y="304"/>
                </a:cubicBezTo>
                <a:cubicBezTo>
                  <a:pt x="254" y="313"/>
                  <a:pt x="255" y="321"/>
                  <a:pt x="256" y="330"/>
                </a:cubicBezTo>
                <a:cubicBezTo>
                  <a:pt x="255" y="255"/>
                  <a:pt x="245" y="180"/>
                  <a:pt x="251" y="105"/>
                </a:cubicBezTo>
                <a:cubicBezTo>
                  <a:pt x="252" y="105"/>
                  <a:pt x="253" y="105"/>
                  <a:pt x="254" y="105"/>
                </a:cubicBezTo>
                <a:cubicBezTo>
                  <a:pt x="262" y="197"/>
                  <a:pt x="270" y="136"/>
                  <a:pt x="278" y="228"/>
                </a:cubicBezTo>
                <a:cubicBezTo>
                  <a:pt x="280" y="228"/>
                  <a:pt x="281" y="228"/>
                  <a:pt x="283" y="228"/>
                </a:cubicBezTo>
                <a:cubicBezTo>
                  <a:pt x="283" y="210"/>
                  <a:pt x="283" y="346"/>
                  <a:pt x="283" y="328"/>
                </a:cubicBezTo>
                <a:cubicBezTo>
                  <a:pt x="284" y="328"/>
                  <a:pt x="285" y="328"/>
                  <a:pt x="286" y="328"/>
                </a:cubicBezTo>
                <a:cubicBezTo>
                  <a:pt x="287" y="329"/>
                  <a:pt x="288" y="330"/>
                  <a:pt x="288" y="331"/>
                </a:cubicBezTo>
                <a:cubicBezTo>
                  <a:pt x="290" y="349"/>
                  <a:pt x="292" y="213"/>
                  <a:pt x="294" y="231"/>
                </a:cubicBezTo>
                <a:cubicBezTo>
                  <a:pt x="296" y="265"/>
                  <a:pt x="298" y="299"/>
                  <a:pt x="301" y="333"/>
                </a:cubicBezTo>
                <a:cubicBezTo>
                  <a:pt x="301" y="333"/>
                  <a:pt x="301" y="334"/>
                  <a:pt x="302" y="335"/>
                </a:cubicBezTo>
                <a:cubicBezTo>
                  <a:pt x="302" y="245"/>
                  <a:pt x="291" y="310"/>
                  <a:pt x="295" y="220"/>
                </a:cubicBezTo>
                <a:cubicBezTo>
                  <a:pt x="296" y="220"/>
                  <a:pt x="298" y="220"/>
                  <a:pt x="299" y="220"/>
                </a:cubicBezTo>
                <a:cubicBezTo>
                  <a:pt x="300" y="224"/>
                  <a:pt x="301" y="228"/>
                  <a:pt x="302" y="232"/>
                </a:cubicBezTo>
                <a:cubicBezTo>
                  <a:pt x="303" y="238"/>
                  <a:pt x="301" y="244"/>
                  <a:pt x="305" y="250"/>
                </a:cubicBezTo>
                <a:cubicBezTo>
                  <a:pt x="317" y="266"/>
                  <a:pt x="311" y="282"/>
                  <a:pt x="315" y="299"/>
                </a:cubicBezTo>
                <a:cubicBezTo>
                  <a:pt x="315" y="299"/>
                  <a:pt x="316" y="300"/>
                  <a:pt x="316" y="300"/>
                </a:cubicBezTo>
                <a:cubicBezTo>
                  <a:pt x="317" y="301"/>
                  <a:pt x="319" y="301"/>
                  <a:pt x="320" y="301"/>
                </a:cubicBezTo>
                <a:cubicBezTo>
                  <a:pt x="321" y="298"/>
                  <a:pt x="323" y="295"/>
                  <a:pt x="323" y="292"/>
                </a:cubicBezTo>
                <a:cubicBezTo>
                  <a:pt x="323" y="274"/>
                  <a:pt x="322" y="256"/>
                  <a:pt x="322" y="239"/>
                </a:cubicBezTo>
                <a:cubicBezTo>
                  <a:pt x="321" y="203"/>
                  <a:pt x="320" y="167"/>
                  <a:pt x="319" y="131"/>
                </a:cubicBezTo>
                <a:cubicBezTo>
                  <a:pt x="319" y="131"/>
                  <a:pt x="320" y="130"/>
                  <a:pt x="323" y="130"/>
                </a:cubicBezTo>
                <a:cubicBezTo>
                  <a:pt x="323" y="132"/>
                  <a:pt x="325" y="134"/>
                  <a:pt x="325" y="137"/>
                </a:cubicBezTo>
                <a:cubicBezTo>
                  <a:pt x="329" y="183"/>
                  <a:pt x="333" y="230"/>
                  <a:pt x="337" y="277"/>
                </a:cubicBezTo>
                <a:cubicBezTo>
                  <a:pt x="340" y="309"/>
                  <a:pt x="343" y="188"/>
                  <a:pt x="346" y="221"/>
                </a:cubicBezTo>
                <a:cubicBezTo>
                  <a:pt x="347" y="227"/>
                  <a:pt x="348" y="234"/>
                  <a:pt x="349" y="240"/>
                </a:cubicBezTo>
                <a:cubicBezTo>
                  <a:pt x="350" y="240"/>
                  <a:pt x="351" y="240"/>
                  <a:pt x="352" y="240"/>
                </a:cubicBezTo>
                <a:cubicBezTo>
                  <a:pt x="349" y="161"/>
                  <a:pt x="346" y="236"/>
                  <a:pt x="343" y="157"/>
                </a:cubicBezTo>
                <a:cubicBezTo>
                  <a:pt x="345" y="157"/>
                  <a:pt x="346" y="157"/>
                  <a:pt x="348" y="157"/>
                </a:cubicBezTo>
                <a:cubicBezTo>
                  <a:pt x="349" y="159"/>
                  <a:pt x="351" y="161"/>
                  <a:pt x="351" y="163"/>
                </a:cubicBezTo>
                <a:cubicBezTo>
                  <a:pt x="353" y="186"/>
                  <a:pt x="354" y="208"/>
                  <a:pt x="356" y="231"/>
                </a:cubicBezTo>
                <a:cubicBezTo>
                  <a:pt x="358" y="257"/>
                  <a:pt x="360" y="283"/>
                  <a:pt x="362" y="310"/>
                </a:cubicBezTo>
                <a:cubicBezTo>
                  <a:pt x="362" y="312"/>
                  <a:pt x="363" y="314"/>
                  <a:pt x="364" y="316"/>
                </a:cubicBezTo>
                <a:cubicBezTo>
                  <a:pt x="365" y="316"/>
                  <a:pt x="366" y="316"/>
                  <a:pt x="367" y="316"/>
                </a:cubicBezTo>
                <a:cubicBezTo>
                  <a:pt x="369" y="276"/>
                  <a:pt x="371" y="236"/>
                  <a:pt x="373" y="196"/>
                </a:cubicBezTo>
                <a:cubicBezTo>
                  <a:pt x="375" y="196"/>
                  <a:pt x="376" y="196"/>
                  <a:pt x="378" y="196"/>
                </a:cubicBezTo>
                <a:cubicBezTo>
                  <a:pt x="384" y="271"/>
                  <a:pt x="389" y="192"/>
                  <a:pt x="395" y="268"/>
                </a:cubicBezTo>
                <a:cubicBezTo>
                  <a:pt x="396" y="268"/>
                  <a:pt x="397" y="268"/>
                  <a:pt x="398" y="268"/>
                </a:cubicBezTo>
                <a:cubicBezTo>
                  <a:pt x="394" y="159"/>
                  <a:pt x="391" y="204"/>
                  <a:pt x="387" y="96"/>
                </a:cubicBezTo>
                <a:cubicBezTo>
                  <a:pt x="389" y="96"/>
                  <a:pt x="390" y="96"/>
                  <a:pt x="392" y="96"/>
                </a:cubicBezTo>
                <a:cubicBezTo>
                  <a:pt x="403" y="176"/>
                  <a:pt x="402" y="256"/>
                  <a:pt x="415" y="337"/>
                </a:cubicBezTo>
                <a:cubicBezTo>
                  <a:pt x="416" y="337"/>
                  <a:pt x="417" y="337"/>
                  <a:pt x="418" y="337"/>
                </a:cubicBezTo>
                <a:cubicBezTo>
                  <a:pt x="417" y="300"/>
                  <a:pt x="414" y="263"/>
                  <a:pt x="414" y="227"/>
                </a:cubicBezTo>
                <a:cubicBezTo>
                  <a:pt x="415" y="190"/>
                  <a:pt x="417" y="154"/>
                  <a:pt x="419" y="117"/>
                </a:cubicBezTo>
                <a:cubicBezTo>
                  <a:pt x="420" y="117"/>
                  <a:pt x="422" y="117"/>
                  <a:pt x="423" y="117"/>
                </a:cubicBezTo>
                <a:cubicBezTo>
                  <a:pt x="424" y="123"/>
                  <a:pt x="426" y="128"/>
                  <a:pt x="427" y="134"/>
                </a:cubicBezTo>
                <a:cubicBezTo>
                  <a:pt x="429" y="171"/>
                  <a:pt x="431" y="209"/>
                  <a:pt x="433" y="247"/>
                </a:cubicBezTo>
                <a:cubicBezTo>
                  <a:pt x="434" y="255"/>
                  <a:pt x="435" y="263"/>
                  <a:pt x="437" y="271"/>
                </a:cubicBezTo>
                <a:cubicBezTo>
                  <a:pt x="438" y="270"/>
                  <a:pt x="438" y="269"/>
                  <a:pt x="438" y="268"/>
                </a:cubicBezTo>
                <a:cubicBezTo>
                  <a:pt x="445" y="241"/>
                  <a:pt x="443" y="214"/>
                  <a:pt x="442" y="187"/>
                </a:cubicBezTo>
                <a:cubicBezTo>
                  <a:pt x="441" y="156"/>
                  <a:pt x="442" y="124"/>
                  <a:pt x="441" y="92"/>
                </a:cubicBezTo>
                <a:cubicBezTo>
                  <a:pt x="441" y="91"/>
                  <a:pt x="442" y="91"/>
                  <a:pt x="445" y="90"/>
                </a:cubicBezTo>
                <a:cubicBezTo>
                  <a:pt x="446" y="91"/>
                  <a:pt x="447" y="93"/>
                  <a:pt x="447" y="94"/>
                </a:cubicBezTo>
                <a:cubicBezTo>
                  <a:pt x="448" y="120"/>
                  <a:pt x="450" y="147"/>
                  <a:pt x="452" y="173"/>
                </a:cubicBezTo>
                <a:cubicBezTo>
                  <a:pt x="453" y="194"/>
                  <a:pt x="454" y="214"/>
                  <a:pt x="456" y="234"/>
                </a:cubicBezTo>
                <a:cubicBezTo>
                  <a:pt x="458" y="254"/>
                  <a:pt x="459" y="275"/>
                  <a:pt x="462" y="295"/>
                </a:cubicBezTo>
                <a:cubicBezTo>
                  <a:pt x="463" y="306"/>
                  <a:pt x="466" y="316"/>
                  <a:pt x="467" y="327"/>
                </a:cubicBezTo>
                <a:cubicBezTo>
                  <a:pt x="469" y="339"/>
                  <a:pt x="470" y="197"/>
                  <a:pt x="471" y="209"/>
                </a:cubicBezTo>
                <a:cubicBezTo>
                  <a:pt x="472" y="215"/>
                  <a:pt x="474" y="221"/>
                  <a:pt x="473" y="227"/>
                </a:cubicBezTo>
                <a:cubicBezTo>
                  <a:pt x="472" y="236"/>
                  <a:pt x="477" y="245"/>
                  <a:pt x="474" y="254"/>
                </a:cubicBezTo>
                <a:cubicBezTo>
                  <a:pt x="473" y="259"/>
                  <a:pt x="477" y="264"/>
                  <a:pt x="477" y="268"/>
                </a:cubicBezTo>
                <a:cubicBezTo>
                  <a:pt x="477" y="271"/>
                  <a:pt x="474" y="274"/>
                  <a:pt x="474" y="277"/>
                </a:cubicBezTo>
                <a:cubicBezTo>
                  <a:pt x="474" y="280"/>
                  <a:pt x="477" y="283"/>
                  <a:pt x="477" y="286"/>
                </a:cubicBezTo>
                <a:cubicBezTo>
                  <a:pt x="478" y="289"/>
                  <a:pt x="476" y="292"/>
                  <a:pt x="476" y="295"/>
                </a:cubicBezTo>
                <a:cubicBezTo>
                  <a:pt x="476" y="297"/>
                  <a:pt x="476" y="300"/>
                  <a:pt x="477" y="303"/>
                </a:cubicBezTo>
                <a:cubicBezTo>
                  <a:pt x="477" y="305"/>
                  <a:pt x="478" y="308"/>
                  <a:pt x="478" y="310"/>
                </a:cubicBezTo>
                <a:cubicBezTo>
                  <a:pt x="478" y="313"/>
                  <a:pt x="476" y="316"/>
                  <a:pt x="476" y="319"/>
                </a:cubicBezTo>
                <a:cubicBezTo>
                  <a:pt x="477" y="321"/>
                  <a:pt x="479" y="324"/>
                  <a:pt x="479" y="327"/>
                </a:cubicBezTo>
                <a:cubicBezTo>
                  <a:pt x="479" y="332"/>
                  <a:pt x="479" y="336"/>
                  <a:pt x="479" y="341"/>
                </a:cubicBezTo>
                <a:cubicBezTo>
                  <a:pt x="479" y="346"/>
                  <a:pt x="478" y="351"/>
                  <a:pt x="478" y="355"/>
                </a:cubicBezTo>
                <a:cubicBezTo>
                  <a:pt x="478" y="363"/>
                  <a:pt x="478" y="370"/>
                  <a:pt x="479" y="378"/>
                </a:cubicBezTo>
                <a:cubicBezTo>
                  <a:pt x="479" y="384"/>
                  <a:pt x="480" y="391"/>
                  <a:pt x="480" y="397"/>
                </a:cubicBezTo>
                <a:cubicBezTo>
                  <a:pt x="480" y="404"/>
                  <a:pt x="480" y="412"/>
                  <a:pt x="480" y="419"/>
                </a:cubicBezTo>
                <a:cubicBezTo>
                  <a:pt x="480" y="427"/>
                  <a:pt x="480" y="436"/>
                  <a:pt x="480" y="444"/>
                </a:cubicBezTo>
                <a:cubicBezTo>
                  <a:pt x="481" y="457"/>
                  <a:pt x="482" y="470"/>
                  <a:pt x="482" y="483"/>
                </a:cubicBezTo>
                <a:cubicBezTo>
                  <a:pt x="482" y="497"/>
                  <a:pt x="482" y="512"/>
                  <a:pt x="482" y="526"/>
                </a:cubicBezTo>
                <a:cubicBezTo>
                  <a:pt x="482" y="542"/>
                  <a:pt x="482" y="557"/>
                  <a:pt x="482" y="572"/>
                </a:cubicBezTo>
                <a:cubicBezTo>
                  <a:pt x="482" y="603"/>
                  <a:pt x="483" y="634"/>
                  <a:pt x="483" y="664"/>
                </a:cubicBezTo>
                <a:cubicBezTo>
                  <a:pt x="483" y="688"/>
                  <a:pt x="481" y="712"/>
                  <a:pt x="480" y="735"/>
                </a:cubicBezTo>
                <a:cubicBezTo>
                  <a:pt x="480" y="782"/>
                  <a:pt x="479" y="829"/>
                  <a:pt x="478" y="875"/>
                </a:cubicBezTo>
                <a:cubicBezTo>
                  <a:pt x="478" y="889"/>
                  <a:pt x="476" y="904"/>
                  <a:pt x="475" y="918"/>
                </a:cubicBezTo>
                <a:cubicBezTo>
                  <a:pt x="475" y="933"/>
                  <a:pt x="475" y="948"/>
                  <a:pt x="475" y="963"/>
                </a:cubicBezTo>
                <a:cubicBezTo>
                  <a:pt x="477" y="963"/>
                  <a:pt x="474" y="960"/>
                  <a:pt x="476" y="960"/>
                </a:cubicBezTo>
                <a:cubicBezTo>
                  <a:pt x="477" y="956"/>
                  <a:pt x="474" y="948"/>
                  <a:pt x="475" y="944"/>
                </a:cubicBezTo>
                <a:cubicBezTo>
                  <a:pt x="469" y="782"/>
                  <a:pt x="486" y="638"/>
                  <a:pt x="482" y="483"/>
                </a:cubicBezTo>
                <a:cubicBezTo>
                  <a:pt x="479" y="372"/>
                  <a:pt x="473" y="422"/>
                  <a:pt x="469" y="310"/>
                </a:cubicBezTo>
                <a:cubicBezTo>
                  <a:pt x="468" y="277"/>
                  <a:pt x="487" y="83"/>
                  <a:pt x="487" y="49"/>
                </a:cubicBezTo>
                <a:cubicBezTo>
                  <a:pt x="487" y="36"/>
                  <a:pt x="492" y="52"/>
                  <a:pt x="494" y="40"/>
                </a:cubicBezTo>
                <a:cubicBezTo>
                  <a:pt x="495" y="34"/>
                  <a:pt x="495" y="29"/>
                  <a:pt x="496" y="23"/>
                </a:cubicBezTo>
                <a:cubicBezTo>
                  <a:pt x="496" y="23"/>
                  <a:pt x="497" y="22"/>
                  <a:pt x="499" y="20"/>
                </a:cubicBezTo>
                <a:cubicBezTo>
                  <a:pt x="501" y="22"/>
                  <a:pt x="502" y="24"/>
                  <a:pt x="502" y="25"/>
                </a:cubicBezTo>
                <a:cubicBezTo>
                  <a:pt x="503" y="43"/>
                  <a:pt x="504" y="33"/>
                  <a:pt x="505" y="50"/>
                </a:cubicBezTo>
                <a:cubicBezTo>
                  <a:pt x="508" y="84"/>
                  <a:pt x="511" y="118"/>
                  <a:pt x="515" y="152"/>
                </a:cubicBezTo>
                <a:cubicBezTo>
                  <a:pt x="515" y="138"/>
                  <a:pt x="515" y="125"/>
                  <a:pt x="515" y="111"/>
                </a:cubicBezTo>
                <a:cubicBezTo>
                  <a:pt x="514" y="90"/>
                  <a:pt x="514" y="69"/>
                  <a:pt x="513" y="48"/>
                </a:cubicBezTo>
                <a:cubicBezTo>
                  <a:pt x="513" y="37"/>
                  <a:pt x="512" y="55"/>
                  <a:pt x="512" y="44"/>
                </a:cubicBezTo>
                <a:cubicBezTo>
                  <a:pt x="512" y="43"/>
                  <a:pt x="514" y="42"/>
                  <a:pt x="515" y="40"/>
                </a:cubicBezTo>
                <a:cubicBezTo>
                  <a:pt x="516" y="42"/>
                  <a:pt x="517" y="43"/>
                  <a:pt x="518" y="44"/>
                </a:cubicBezTo>
                <a:cubicBezTo>
                  <a:pt x="519" y="58"/>
                  <a:pt x="521" y="43"/>
                  <a:pt x="522" y="57"/>
                </a:cubicBezTo>
                <a:cubicBezTo>
                  <a:pt x="523" y="78"/>
                  <a:pt x="524" y="100"/>
                  <a:pt x="526" y="121"/>
                </a:cubicBezTo>
                <a:cubicBezTo>
                  <a:pt x="528" y="150"/>
                  <a:pt x="531" y="179"/>
                  <a:pt x="533" y="208"/>
                </a:cubicBezTo>
                <a:cubicBezTo>
                  <a:pt x="534" y="220"/>
                  <a:pt x="534" y="233"/>
                  <a:pt x="535" y="246"/>
                </a:cubicBezTo>
                <a:cubicBezTo>
                  <a:pt x="536" y="251"/>
                  <a:pt x="540" y="256"/>
                  <a:pt x="540" y="261"/>
                </a:cubicBezTo>
                <a:cubicBezTo>
                  <a:pt x="540" y="264"/>
                  <a:pt x="535" y="266"/>
                  <a:pt x="544" y="267"/>
                </a:cubicBezTo>
                <a:cubicBezTo>
                  <a:pt x="534" y="270"/>
                  <a:pt x="536" y="272"/>
                  <a:pt x="544" y="273"/>
                </a:cubicBezTo>
                <a:cubicBezTo>
                  <a:pt x="541" y="274"/>
                  <a:pt x="539" y="275"/>
                  <a:pt x="535" y="277"/>
                </a:cubicBezTo>
                <a:cubicBezTo>
                  <a:pt x="539" y="278"/>
                  <a:pt x="541" y="278"/>
                  <a:pt x="545" y="279"/>
                </a:cubicBezTo>
                <a:cubicBezTo>
                  <a:pt x="541" y="280"/>
                  <a:pt x="539" y="281"/>
                  <a:pt x="535" y="283"/>
                </a:cubicBezTo>
                <a:cubicBezTo>
                  <a:pt x="539" y="283"/>
                  <a:pt x="541" y="284"/>
                  <a:pt x="544" y="285"/>
                </a:cubicBezTo>
                <a:cubicBezTo>
                  <a:pt x="542" y="286"/>
                  <a:pt x="540" y="287"/>
                  <a:pt x="538" y="288"/>
                </a:cubicBezTo>
                <a:cubicBezTo>
                  <a:pt x="540" y="289"/>
                  <a:pt x="542" y="290"/>
                  <a:pt x="545" y="291"/>
                </a:cubicBezTo>
                <a:cubicBezTo>
                  <a:pt x="543" y="292"/>
                  <a:pt x="541" y="293"/>
                  <a:pt x="537" y="294"/>
                </a:cubicBezTo>
                <a:cubicBezTo>
                  <a:pt x="540" y="295"/>
                  <a:pt x="543" y="296"/>
                  <a:pt x="546" y="297"/>
                </a:cubicBezTo>
                <a:cubicBezTo>
                  <a:pt x="543" y="298"/>
                  <a:pt x="541" y="299"/>
                  <a:pt x="538" y="300"/>
                </a:cubicBezTo>
                <a:cubicBezTo>
                  <a:pt x="541" y="301"/>
                  <a:pt x="543" y="302"/>
                  <a:pt x="546" y="303"/>
                </a:cubicBezTo>
                <a:cubicBezTo>
                  <a:pt x="543" y="304"/>
                  <a:pt x="542" y="305"/>
                  <a:pt x="538" y="306"/>
                </a:cubicBezTo>
                <a:cubicBezTo>
                  <a:pt x="541" y="307"/>
                  <a:pt x="544" y="308"/>
                  <a:pt x="547" y="308"/>
                </a:cubicBezTo>
                <a:cubicBezTo>
                  <a:pt x="544" y="310"/>
                  <a:pt x="542" y="311"/>
                  <a:pt x="538" y="312"/>
                </a:cubicBezTo>
                <a:cubicBezTo>
                  <a:pt x="541" y="313"/>
                  <a:pt x="544" y="313"/>
                  <a:pt x="547" y="314"/>
                </a:cubicBezTo>
                <a:cubicBezTo>
                  <a:pt x="546" y="314"/>
                  <a:pt x="544" y="315"/>
                  <a:pt x="543" y="315"/>
                </a:cubicBezTo>
                <a:cubicBezTo>
                  <a:pt x="543" y="317"/>
                  <a:pt x="543" y="319"/>
                  <a:pt x="543" y="322"/>
                </a:cubicBezTo>
                <a:cubicBezTo>
                  <a:pt x="543" y="322"/>
                  <a:pt x="545" y="324"/>
                  <a:pt x="544" y="326"/>
                </a:cubicBezTo>
                <a:cubicBezTo>
                  <a:pt x="544" y="328"/>
                  <a:pt x="541" y="331"/>
                  <a:pt x="545" y="333"/>
                </a:cubicBezTo>
                <a:cubicBezTo>
                  <a:pt x="541" y="335"/>
                  <a:pt x="542" y="336"/>
                  <a:pt x="545" y="338"/>
                </a:cubicBezTo>
                <a:cubicBezTo>
                  <a:pt x="546" y="339"/>
                  <a:pt x="543" y="340"/>
                  <a:pt x="541" y="341"/>
                </a:cubicBezTo>
                <a:cubicBezTo>
                  <a:pt x="543" y="342"/>
                  <a:pt x="545" y="343"/>
                  <a:pt x="547" y="344"/>
                </a:cubicBezTo>
                <a:cubicBezTo>
                  <a:pt x="545" y="345"/>
                  <a:pt x="543" y="346"/>
                  <a:pt x="541" y="347"/>
                </a:cubicBezTo>
                <a:cubicBezTo>
                  <a:pt x="545" y="349"/>
                  <a:pt x="550" y="351"/>
                  <a:pt x="544" y="352"/>
                </a:cubicBezTo>
                <a:cubicBezTo>
                  <a:pt x="544" y="356"/>
                  <a:pt x="545" y="360"/>
                  <a:pt x="545" y="363"/>
                </a:cubicBezTo>
                <a:cubicBezTo>
                  <a:pt x="546" y="366"/>
                  <a:pt x="546" y="370"/>
                  <a:pt x="546" y="373"/>
                </a:cubicBezTo>
                <a:cubicBezTo>
                  <a:pt x="546" y="375"/>
                  <a:pt x="547" y="378"/>
                  <a:pt x="546" y="381"/>
                </a:cubicBezTo>
                <a:cubicBezTo>
                  <a:pt x="546" y="384"/>
                  <a:pt x="543" y="387"/>
                  <a:pt x="544" y="389"/>
                </a:cubicBezTo>
                <a:cubicBezTo>
                  <a:pt x="546" y="393"/>
                  <a:pt x="547" y="396"/>
                  <a:pt x="544" y="400"/>
                </a:cubicBezTo>
                <a:cubicBezTo>
                  <a:pt x="543" y="403"/>
                  <a:pt x="547" y="406"/>
                  <a:pt x="547" y="409"/>
                </a:cubicBezTo>
                <a:cubicBezTo>
                  <a:pt x="546" y="411"/>
                  <a:pt x="547" y="413"/>
                  <a:pt x="547" y="416"/>
                </a:cubicBezTo>
                <a:cubicBezTo>
                  <a:pt x="548" y="423"/>
                  <a:pt x="548" y="431"/>
                  <a:pt x="547" y="439"/>
                </a:cubicBezTo>
                <a:cubicBezTo>
                  <a:pt x="547" y="444"/>
                  <a:pt x="544" y="449"/>
                  <a:pt x="544" y="453"/>
                </a:cubicBezTo>
                <a:cubicBezTo>
                  <a:pt x="544" y="458"/>
                  <a:pt x="547" y="463"/>
                  <a:pt x="547" y="468"/>
                </a:cubicBezTo>
                <a:cubicBezTo>
                  <a:pt x="547" y="473"/>
                  <a:pt x="546" y="478"/>
                  <a:pt x="545" y="482"/>
                </a:cubicBezTo>
                <a:cubicBezTo>
                  <a:pt x="545" y="487"/>
                  <a:pt x="546" y="492"/>
                  <a:pt x="546" y="497"/>
                </a:cubicBezTo>
                <a:cubicBezTo>
                  <a:pt x="546" y="502"/>
                  <a:pt x="545" y="507"/>
                  <a:pt x="545" y="512"/>
                </a:cubicBezTo>
                <a:cubicBezTo>
                  <a:pt x="545" y="515"/>
                  <a:pt x="546" y="518"/>
                  <a:pt x="546" y="520"/>
                </a:cubicBezTo>
                <a:cubicBezTo>
                  <a:pt x="546" y="523"/>
                  <a:pt x="545" y="526"/>
                  <a:pt x="545" y="529"/>
                </a:cubicBezTo>
                <a:cubicBezTo>
                  <a:pt x="545" y="530"/>
                  <a:pt x="545" y="531"/>
                  <a:pt x="545" y="532"/>
                </a:cubicBezTo>
                <a:cubicBezTo>
                  <a:pt x="546" y="533"/>
                  <a:pt x="546" y="534"/>
                  <a:pt x="545" y="536"/>
                </a:cubicBezTo>
                <a:cubicBezTo>
                  <a:pt x="545" y="538"/>
                  <a:pt x="555" y="540"/>
                  <a:pt x="543" y="542"/>
                </a:cubicBezTo>
                <a:cubicBezTo>
                  <a:pt x="546" y="543"/>
                  <a:pt x="548" y="544"/>
                  <a:pt x="550" y="546"/>
                </a:cubicBezTo>
                <a:cubicBezTo>
                  <a:pt x="548" y="547"/>
                  <a:pt x="546" y="547"/>
                  <a:pt x="544" y="548"/>
                </a:cubicBezTo>
                <a:cubicBezTo>
                  <a:pt x="546" y="549"/>
                  <a:pt x="548" y="550"/>
                  <a:pt x="551" y="552"/>
                </a:cubicBezTo>
                <a:cubicBezTo>
                  <a:pt x="548" y="553"/>
                  <a:pt x="546" y="553"/>
                  <a:pt x="542" y="554"/>
                </a:cubicBezTo>
                <a:cubicBezTo>
                  <a:pt x="546" y="555"/>
                  <a:pt x="548" y="556"/>
                  <a:pt x="552" y="557"/>
                </a:cubicBezTo>
                <a:cubicBezTo>
                  <a:pt x="548" y="558"/>
                  <a:pt x="546" y="559"/>
                  <a:pt x="544" y="560"/>
                </a:cubicBezTo>
                <a:cubicBezTo>
                  <a:pt x="547" y="562"/>
                  <a:pt x="556" y="563"/>
                  <a:pt x="544" y="566"/>
                </a:cubicBezTo>
                <a:cubicBezTo>
                  <a:pt x="548" y="568"/>
                  <a:pt x="555" y="570"/>
                  <a:pt x="544" y="571"/>
                </a:cubicBezTo>
                <a:cubicBezTo>
                  <a:pt x="547" y="573"/>
                  <a:pt x="553" y="574"/>
                  <a:pt x="546" y="577"/>
                </a:cubicBezTo>
                <a:cubicBezTo>
                  <a:pt x="544" y="579"/>
                  <a:pt x="547" y="583"/>
                  <a:pt x="549" y="586"/>
                </a:cubicBezTo>
                <a:cubicBezTo>
                  <a:pt x="550" y="588"/>
                  <a:pt x="548" y="590"/>
                  <a:pt x="548" y="593"/>
                </a:cubicBezTo>
                <a:cubicBezTo>
                  <a:pt x="549" y="601"/>
                  <a:pt x="550" y="606"/>
                  <a:pt x="549" y="615"/>
                </a:cubicBezTo>
                <a:cubicBezTo>
                  <a:pt x="549" y="623"/>
                  <a:pt x="550" y="627"/>
                  <a:pt x="550" y="635"/>
                </a:cubicBezTo>
                <a:cubicBezTo>
                  <a:pt x="549" y="643"/>
                  <a:pt x="548" y="654"/>
                  <a:pt x="548" y="661"/>
                </a:cubicBezTo>
                <a:cubicBezTo>
                  <a:pt x="548" y="667"/>
                  <a:pt x="548" y="679"/>
                  <a:pt x="548" y="685"/>
                </a:cubicBezTo>
                <a:cubicBezTo>
                  <a:pt x="548" y="700"/>
                  <a:pt x="546" y="714"/>
                  <a:pt x="546" y="729"/>
                </a:cubicBezTo>
                <a:cubicBezTo>
                  <a:pt x="545" y="751"/>
                  <a:pt x="547" y="750"/>
                  <a:pt x="546" y="772"/>
                </a:cubicBezTo>
                <a:cubicBezTo>
                  <a:pt x="545" y="785"/>
                  <a:pt x="545" y="818"/>
                  <a:pt x="545" y="830"/>
                </a:cubicBezTo>
                <a:cubicBezTo>
                  <a:pt x="543" y="866"/>
                  <a:pt x="544" y="887"/>
                  <a:pt x="542" y="923"/>
                </a:cubicBezTo>
                <a:cubicBezTo>
                  <a:pt x="542" y="924"/>
                  <a:pt x="537" y="943"/>
                  <a:pt x="539" y="944"/>
                </a:cubicBezTo>
                <a:cubicBezTo>
                  <a:pt x="540" y="942"/>
                  <a:pt x="540" y="940"/>
                  <a:pt x="540" y="938"/>
                </a:cubicBezTo>
                <a:cubicBezTo>
                  <a:pt x="541" y="936"/>
                  <a:pt x="541" y="934"/>
                  <a:pt x="542" y="932"/>
                </a:cubicBezTo>
                <a:cubicBezTo>
                  <a:pt x="547" y="874"/>
                  <a:pt x="544" y="808"/>
                  <a:pt x="547" y="749"/>
                </a:cubicBezTo>
                <a:cubicBezTo>
                  <a:pt x="551" y="646"/>
                  <a:pt x="551" y="552"/>
                  <a:pt x="551" y="448"/>
                </a:cubicBezTo>
                <a:cubicBezTo>
                  <a:pt x="551" y="392"/>
                  <a:pt x="549" y="331"/>
                  <a:pt x="545" y="275"/>
                </a:cubicBezTo>
                <a:cubicBezTo>
                  <a:pt x="542" y="217"/>
                  <a:pt x="549" y="162"/>
                  <a:pt x="547" y="105"/>
                </a:cubicBezTo>
                <a:cubicBezTo>
                  <a:pt x="547" y="88"/>
                  <a:pt x="550" y="72"/>
                  <a:pt x="550" y="55"/>
                </a:cubicBezTo>
                <a:cubicBezTo>
                  <a:pt x="551" y="33"/>
                  <a:pt x="550" y="38"/>
                  <a:pt x="550" y="15"/>
                </a:cubicBezTo>
                <a:cubicBezTo>
                  <a:pt x="550" y="10"/>
                  <a:pt x="551" y="5"/>
                  <a:pt x="552" y="0"/>
                </a:cubicBezTo>
                <a:cubicBezTo>
                  <a:pt x="553" y="0"/>
                  <a:pt x="554" y="0"/>
                  <a:pt x="555" y="0"/>
                </a:cubicBezTo>
                <a:cubicBezTo>
                  <a:pt x="555" y="2"/>
                  <a:pt x="556" y="5"/>
                  <a:pt x="556" y="7"/>
                </a:cubicBezTo>
                <a:cubicBezTo>
                  <a:pt x="556" y="18"/>
                  <a:pt x="556" y="28"/>
                  <a:pt x="556" y="39"/>
                </a:cubicBezTo>
                <a:cubicBezTo>
                  <a:pt x="557" y="48"/>
                  <a:pt x="559" y="57"/>
                  <a:pt x="559" y="66"/>
                </a:cubicBezTo>
                <a:cubicBezTo>
                  <a:pt x="561" y="84"/>
                  <a:pt x="562" y="74"/>
                  <a:pt x="563" y="93"/>
                </a:cubicBezTo>
                <a:cubicBezTo>
                  <a:pt x="565" y="122"/>
                  <a:pt x="568" y="151"/>
                  <a:pt x="570" y="180"/>
                </a:cubicBezTo>
                <a:cubicBezTo>
                  <a:pt x="571" y="196"/>
                  <a:pt x="572" y="212"/>
                  <a:pt x="574" y="228"/>
                </a:cubicBezTo>
                <a:cubicBezTo>
                  <a:pt x="574" y="229"/>
                  <a:pt x="576" y="230"/>
                  <a:pt x="577" y="232"/>
                </a:cubicBezTo>
                <a:cubicBezTo>
                  <a:pt x="578" y="230"/>
                  <a:pt x="578" y="229"/>
                  <a:pt x="578" y="228"/>
                </a:cubicBezTo>
                <a:cubicBezTo>
                  <a:pt x="579" y="221"/>
                  <a:pt x="579" y="214"/>
                  <a:pt x="579" y="207"/>
                </a:cubicBezTo>
                <a:cubicBezTo>
                  <a:pt x="579" y="202"/>
                  <a:pt x="579" y="197"/>
                  <a:pt x="581" y="190"/>
                </a:cubicBezTo>
                <a:cubicBezTo>
                  <a:pt x="583" y="191"/>
                  <a:pt x="586" y="193"/>
                  <a:pt x="586" y="194"/>
                </a:cubicBezTo>
                <a:cubicBezTo>
                  <a:pt x="588" y="218"/>
                  <a:pt x="589" y="242"/>
                  <a:pt x="591" y="266"/>
                </a:cubicBezTo>
                <a:cubicBezTo>
                  <a:pt x="592" y="293"/>
                  <a:pt x="594" y="320"/>
                  <a:pt x="596" y="347"/>
                </a:cubicBezTo>
                <a:cubicBezTo>
                  <a:pt x="597" y="363"/>
                  <a:pt x="598" y="379"/>
                  <a:pt x="599" y="395"/>
                </a:cubicBezTo>
                <a:cubicBezTo>
                  <a:pt x="600" y="399"/>
                  <a:pt x="600" y="403"/>
                  <a:pt x="602" y="406"/>
                </a:cubicBezTo>
                <a:cubicBezTo>
                  <a:pt x="603" y="408"/>
                  <a:pt x="608" y="410"/>
                  <a:pt x="610" y="411"/>
                </a:cubicBezTo>
                <a:cubicBezTo>
                  <a:pt x="600" y="413"/>
                  <a:pt x="600" y="418"/>
                  <a:pt x="612" y="423"/>
                </a:cubicBezTo>
                <a:cubicBezTo>
                  <a:pt x="609" y="424"/>
                  <a:pt x="607" y="424"/>
                  <a:pt x="605" y="424"/>
                </a:cubicBezTo>
                <a:cubicBezTo>
                  <a:pt x="604" y="425"/>
                  <a:pt x="603" y="425"/>
                  <a:pt x="602" y="426"/>
                </a:cubicBezTo>
                <a:cubicBezTo>
                  <a:pt x="605" y="427"/>
                  <a:pt x="609" y="427"/>
                  <a:pt x="615" y="428"/>
                </a:cubicBezTo>
                <a:cubicBezTo>
                  <a:pt x="610" y="430"/>
                  <a:pt x="607" y="430"/>
                  <a:pt x="604" y="431"/>
                </a:cubicBezTo>
                <a:cubicBezTo>
                  <a:pt x="607" y="432"/>
                  <a:pt x="610" y="434"/>
                  <a:pt x="613" y="435"/>
                </a:cubicBezTo>
                <a:cubicBezTo>
                  <a:pt x="610" y="436"/>
                  <a:pt x="607" y="436"/>
                  <a:pt x="604" y="437"/>
                </a:cubicBezTo>
                <a:cubicBezTo>
                  <a:pt x="607" y="438"/>
                  <a:pt x="610" y="439"/>
                  <a:pt x="613" y="441"/>
                </a:cubicBezTo>
                <a:cubicBezTo>
                  <a:pt x="610" y="442"/>
                  <a:pt x="608" y="442"/>
                  <a:pt x="603" y="443"/>
                </a:cubicBezTo>
                <a:cubicBezTo>
                  <a:pt x="607" y="444"/>
                  <a:pt x="610" y="445"/>
                  <a:pt x="614" y="446"/>
                </a:cubicBezTo>
                <a:cubicBezTo>
                  <a:pt x="610" y="447"/>
                  <a:pt x="608" y="448"/>
                  <a:pt x="605" y="449"/>
                </a:cubicBezTo>
                <a:cubicBezTo>
                  <a:pt x="606" y="451"/>
                  <a:pt x="620" y="452"/>
                  <a:pt x="606" y="455"/>
                </a:cubicBezTo>
                <a:cubicBezTo>
                  <a:pt x="609" y="457"/>
                  <a:pt x="618" y="459"/>
                  <a:pt x="606" y="460"/>
                </a:cubicBezTo>
                <a:cubicBezTo>
                  <a:pt x="609" y="462"/>
                  <a:pt x="610" y="463"/>
                  <a:pt x="613" y="464"/>
                </a:cubicBezTo>
                <a:cubicBezTo>
                  <a:pt x="610" y="465"/>
                  <a:pt x="608" y="466"/>
                  <a:pt x="605" y="467"/>
                </a:cubicBezTo>
                <a:cubicBezTo>
                  <a:pt x="608" y="468"/>
                  <a:pt x="610" y="469"/>
                  <a:pt x="614" y="470"/>
                </a:cubicBezTo>
                <a:cubicBezTo>
                  <a:pt x="610" y="471"/>
                  <a:pt x="607" y="472"/>
                  <a:pt x="603" y="472"/>
                </a:cubicBezTo>
                <a:cubicBezTo>
                  <a:pt x="607" y="474"/>
                  <a:pt x="610" y="475"/>
                  <a:pt x="614" y="476"/>
                </a:cubicBezTo>
                <a:cubicBezTo>
                  <a:pt x="610" y="477"/>
                  <a:pt x="607" y="477"/>
                  <a:pt x="604" y="478"/>
                </a:cubicBezTo>
                <a:cubicBezTo>
                  <a:pt x="607" y="479"/>
                  <a:pt x="610" y="481"/>
                  <a:pt x="615" y="483"/>
                </a:cubicBezTo>
                <a:cubicBezTo>
                  <a:pt x="609" y="483"/>
                  <a:pt x="606" y="483"/>
                  <a:pt x="601" y="484"/>
                </a:cubicBezTo>
                <a:cubicBezTo>
                  <a:pt x="606" y="485"/>
                  <a:pt x="610" y="486"/>
                  <a:pt x="614" y="488"/>
                </a:cubicBezTo>
                <a:cubicBezTo>
                  <a:pt x="601" y="490"/>
                  <a:pt x="599" y="489"/>
                  <a:pt x="598" y="483"/>
                </a:cubicBezTo>
                <a:cubicBezTo>
                  <a:pt x="597" y="461"/>
                  <a:pt x="595" y="439"/>
                  <a:pt x="594" y="417"/>
                </a:cubicBezTo>
                <a:cubicBezTo>
                  <a:pt x="593" y="409"/>
                  <a:pt x="592" y="402"/>
                  <a:pt x="590" y="395"/>
                </a:cubicBezTo>
                <a:cubicBezTo>
                  <a:pt x="591" y="582"/>
                  <a:pt x="592" y="769"/>
                  <a:pt x="593" y="956"/>
                </a:cubicBezTo>
                <a:cubicBezTo>
                  <a:pt x="594" y="956"/>
                  <a:pt x="590" y="955"/>
                  <a:pt x="592" y="955"/>
                </a:cubicBezTo>
                <a:cubicBezTo>
                  <a:pt x="592" y="807"/>
                  <a:pt x="590" y="654"/>
                  <a:pt x="590" y="506"/>
                </a:cubicBezTo>
                <a:cubicBezTo>
                  <a:pt x="592" y="506"/>
                  <a:pt x="600" y="512"/>
                  <a:pt x="602" y="512"/>
                </a:cubicBezTo>
                <a:cubicBezTo>
                  <a:pt x="602" y="523"/>
                  <a:pt x="602" y="534"/>
                  <a:pt x="602" y="545"/>
                </a:cubicBezTo>
                <a:cubicBezTo>
                  <a:pt x="602" y="555"/>
                  <a:pt x="603" y="565"/>
                  <a:pt x="605" y="575"/>
                </a:cubicBezTo>
                <a:cubicBezTo>
                  <a:pt x="605" y="577"/>
                  <a:pt x="608" y="580"/>
                  <a:pt x="610" y="582"/>
                </a:cubicBezTo>
                <a:cubicBezTo>
                  <a:pt x="611" y="582"/>
                  <a:pt x="612" y="582"/>
                  <a:pt x="613" y="582"/>
                </a:cubicBezTo>
                <a:cubicBezTo>
                  <a:pt x="613" y="606"/>
                  <a:pt x="613" y="629"/>
                  <a:pt x="613" y="653"/>
                </a:cubicBezTo>
                <a:close/>
                <a:moveTo>
                  <a:pt x="254" y="718"/>
                </a:moveTo>
                <a:cubicBezTo>
                  <a:pt x="254" y="718"/>
                  <a:pt x="254" y="718"/>
                  <a:pt x="255" y="718"/>
                </a:cubicBezTo>
                <a:cubicBezTo>
                  <a:pt x="255" y="660"/>
                  <a:pt x="255" y="601"/>
                  <a:pt x="255" y="543"/>
                </a:cubicBezTo>
                <a:cubicBezTo>
                  <a:pt x="254" y="543"/>
                  <a:pt x="254" y="543"/>
                  <a:pt x="254" y="543"/>
                </a:cubicBezTo>
                <a:cubicBezTo>
                  <a:pt x="254" y="602"/>
                  <a:pt x="254" y="660"/>
                  <a:pt x="254" y="718"/>
                </a:cubicBezTo>
                <a:close/>
                <a:moveTo>
                  <a:pt x="96" y="484"/>
                </a:moveTo>
                <a:cubicBezTo>
                  <a:pt x="96" y="484"/>
                  <a:pt x="95" y="484"/>
                  <a:pt x="94" y="484"/>
                </a:cubicBezTo>
                <a:cubicBezTo>
                  <a:pt x="96" y="521"/>
                  <a:pt x="98" y="557"/>
                  <a:pt x="99" y="594"/>
                </a:cubicBezTo>
                <a:cubicBezTo>
                  <a:pt x="100" y="594"/>
                  <a:pt x="101" y="594"/>
                  <a:pt x="101" y="594"/>
                </a:cubicBezTo>
                <a:cubicBezTo>
                  <a:pt x="100" y="557"/>
                  <a:pt x="98" y="521"/>
                  <a:pt x="96" y="484"/>
                </a:cubicBezTo>
                <a:close/>
                <a:moveTo>
                  <a:pt x="253" y="749"/>
                </a:moveTo>
                <a:cubicBezTo>
                  <a:pt x="252" y="749"/>
                  <a:pt x="252" y="749"/>
                  <a:pt x="252" y="749"/>
                </a:cubicBezTo>
                <a:cubicBezTo>
                  <a:pt x="252" y="774"/>
                  <a:pt x="252" y="799"/>
                  <a:pt x="252" y="824"/>
                </a:cubicBezTo>
                <a:cubicBezTo>
                  <a:pt x="252" y="824"/>
                  <a:pt x="252" y="824"/>
                  <a:pt x="253" y="824"/>
                </a:cubicBezTo>
                <a:cubicBezTo>
                  <a:pt x="253" y="799"/>
                  <a:pt x="253" y="774"/>
                  <a:pt x="253" y="749"/>
                </a:cubicBezTo>
                <a:close/>
                <a:moveTo>
                  <a:pt x="360" y="1119"/>
                </a:moveTo>
                <a:cubicBezTo>
                  <a:pt x="352" y="1135"/>
                  <a:pt x="352" y="1215"/>
                  <a:pt x="357" y="1220"/>
                </a:cubicBezTo>
                <a:cubicBezTo>
                  <a:pt x="358" y="1209"/>
                  <a:pt x="359" y="1129"/>
                  <a:pt x="360" y="1119"/>
                </a:cubicBezTo>
                <a:close/>
                <a:moveTo>
                  <a:pt x="93" y="477"/>
                </a:moveTo>
                <a:cubicBezTo>
                  <a:pt x="94" y="477"/>
                  <a:pt x="94" y="477"/>
                  <a:pt x="94" y="477"/>
                </a:cubicBezTo>
                <a:cubicBezTo>
                  <a:pt x="94" y="468"/>
                  <a:pt x="94" y="458"/>
                  <a:pt x="94" y="449"/>
                </a:cubicBezTo>
                <a:cubicBezTo>
                  <a:pt x="94" y="449"/>
                  <a:pt x="94" y="449"/>
                  <a:pt x="93" y="449"/>
                </a:cubicBezTo>
                <a:cubicBezTo>
                  <a:pt x="93" y="458"/>
                  <a:pt x="93" y="468"/>
                  <a:pt x="93" y="477"/>
                </a:cubicBezTo>
                <a:close/>
              </a:path>
            </a:pathLst>
          </a:custGeom>
          <a:solidFill>
            <a:srgbClr val="8A328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483;p30">
            <a:extLst>
              <a:ext uri="{FF2B5EF4-FFF2-40B4-BE49-F238E27FC236}">
                <a16:creationId xmlns:a16="http://schemas.microsoft.com/office/drawing/2014/main" id="{46FF3067-A2A8-4CD6-B39C-078CCD682FF8}"/>
              </a:ext>
            </a:extLst>
          </p:cNvPr>
          <p:cNvSpPr txBox="1"/>
          <p:nvPr/>
        </p:nvSpPr>
        <p:spPr>
          <a:xfrm>
            <a:off x="336983" y="2198880"/>
            <a:ext cx="1361936" cy="33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lang="en-US" sz="1800" b="1" i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PIB</a:t>
            </a:r>
            <a:endParaRPr sz="1050" dirty="0"/>
          </a:p>
        </p:txBody>
      </p:sp>
      <p:sp>
        <p:nvSpPr>
          <p:cNvPr id="10" name="Google Shape;484;p30">
            <a:extLst>
              <a:ext uri="{FF2B5EF4-FFF2-40B4-BE49-F238E27FC236}">
                <a16:creationId xmlns:a16="http://schemas.microsoft.com/office/drawing/2014/main" id="{B35460E7-E3CF-4070-BAD3-02A9989DE6BE}"/>
              </a:ext>
            </a:extLst>
          </p:cNvPr>
          <p:cNvSpPr txBox="1"/>
          <p:nvPr/>
        </p:nvSpPr>
        <p:spPr>
          <a:xfrm>
            <a:off x="2813185" y="2251241"/>
            <a:ext cx="1472168" cy="33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lang="en-US" sz="1600" b="1" i="0" u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Rentabilidad</a:t>
            </a:r>
            <a:endParaRPr sz="1000" dirty="0"/>
          </a:p>
        </p:txBody>
      </p:sp>
      <p:sp>
        <p:nvSpPr>
          <p:cNvPr id="11" name="Google Shape;485;p30">
            <a:extLst>
              <a:ext uri="{FF2B5EF4-FFF2-40B4-BE49-F238E27FC236}">
                <a16:creationId xmlns:a16="http://schemas.microsoft.com/office/drawing/2014/main" id="{2231063D-CF47-43D3-B726-8E125270D584}"/>
              </a:ext>
            </a:extLst>
          </p:cNvPr>
          <p:cNvSpPr txBox="1"/>
          <p:nvPr/>
        </p:nvSpPr>
        <p:spPr>
          <a:xfrm>
            <a:off x="4984955" y="1961535"/>
            <a:ext cx="1582587" cy="574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lang="en-US" sz="1800" b="1" i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Tipo de Cambio</a:t>
            </a:r>
            <a:endParaRPr sz="1050" dirty="0"/>
          </a:p>
        </p:txBody>
      </p:sp>
      <p:sp>
        <p:nvSpPr>
          <p:cNvPr id="12" name="Google Shape;486;p30">
            <a:extLst>
              <a:ext uri="{FF2B5EF4-FFF2-40B4-BE49-F238E27FC236}">
                <a16:creationId xmlns:a16="http://schemas.microsoft.com/office/drawing/2014/main" id="{2BC97120-A707-45C9-8EBF-C826CD3E1B87}"/>
              </a:ext>
            </a:extLst>
          </p:cNvPr>
          <p:cNvSpPr txBox="1"/>
          <p:nvPr/>
        </p:nvSpPr>
        <p:spPr>
          <a:xfrm>
            <a:off x="7109479" y="1961535"/>
            <a:ext cx="1547824" cy="337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lang="en-US" sz="1800" b="1" i="0" u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Financiación</a:t>
            </a:r>
            <a:r>
              <a:rPr lang="en-US" sz="1800" b="1" i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1800" b="1" i="0" u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déficit</a:t>
            </a:r>
            <a:endParaRPr sz="1050" dirty="0"/>
          </a:p>
        </p:txBody>
      </p:sp>
      <p:sp>
        <p:nvSpPr>
          <p:cNvPr id="13" name="Google Shape;487;p30">
            <a:extLst>
              <a:ext uri="{FF2B5EF4-FFF2-40B4-BE49-F238E27FC236}">
                <a16:creationId xmlns:a16="http://schemas.microsoft.com/office/drawing/2014/main" id="{816CDE2D-91C7-49D3-915E-68069F7EA5CA}"/>
              </a:ext>
            </a:extLst>
          </p:cNvPr>
          <p:cNvSpPr txBox="1"/>
          <p:nvPr/>
        </p:nvSpPr>
        <p:spPr>
          <a:xfrm>
            <a:off x="336983" y="2679438"/>
            <a:ext cx="1454946" cy="91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 SemiBold"/>
              <a:buNone/>
            </a:pPr>
            <a:r>
              <a:rPr lang="es-MX" sz="1050" dirty="0"/>
              <a:t>Generación de mayor producción y empleo calificados</a:t>
            </a:r>
            <a:endParaRPr sz="1050" dirty="0"/>
          </a:p>
        </p:txBody>
      </p:sp>
      <p:sp>
        <p:nvSpPr>
          <p:cNvPr id="14" name="Google Shape;488;p30">
            <a:extLst>
              <a:ext uri="{FF2B5EF4-FFF2-40B4-BE49-F238E27FC236}">
                <a16:creationId xmlns:a16="http://schemas.microsoft.com/office/drawing/2014/main" id="{E0595BC6-1535-47EE-80F7-031C82A26B44}"/>
              </a:ext>
            </a:extLst>
          </p:cNvPr>
          <p:cNvSpPr txBox="1"/>
          <p:nvPr/>
        </p:nvSpPr>
        <p:spPr>
          <a:xfrm>
            <a:off x="2735827" y="2640688"/>
            <a:ext cx="1549524" cy="91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 SemiBold"/>
              <a:buNone/>
            </a:pP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Busca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rendimientos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de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corto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plazo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pero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ante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cualquier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inestabilidad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“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fugan</a:t>
            </a:r>
            <a:r>
              <a:rPr lang="en-US" sz="1200" b="0" i="0" u="none" dirty="0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” del </a:t>
            </a:r>
            <a:r>
              <a:rPr lang="en-US" sz="1200" b="0" i="0" u="none" dirty="0" err="1">
                <a:solidFill>
                  <a:schemeClr val="tx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país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15" name="Google Shape;489;p30">
            <a:extLst>
              <a:ext uri="{FF2B5EF4-FFF2-40B4-BE49-F238E27FC236}">
                <a16:creationId xmlns:a16="http://schemas.microsoft.com/office/drawing/2014/main" id="{2DA4D9A3-5B14-40D4-872A-0DB5A116B7CB}"/>
              </a:ext>
            </a:extLst>
          </p:cNvPr>
          <p:cNvSpPr txBox="1"/>
          <p:nvPr/>
        </p:nvSpPr>
        <p:spPr>
          <a:xfrm>
            <a:off x="4984955" y="2679438"/>
            <a:ext cx="1503767" cy="91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 SemiBold"/>
              <a:buNone/>
            </a:pP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La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fuga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de capitals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puede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provocar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una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devaluación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de la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moneda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local</a:t>
            </a:r>
            <a:endParaRPr sz="1050" dirty="0"/>
          </a:p>
        </p:txBody>
      </p:sp>
      <p:sp>
        <p:nvSpPr>
          <p:cNvPr id="16" name="Google Shape;490;p30">
            <a:extLst>
              <a:ext uri="{FF2B5EF4-FFF2-40B4-BE49-F238E27FC236}">
                <a16:creationId xmlns:a16="http://schemas.microsoft.com/office/drawing/2014/main" id="{9FBC3F16-3AA8-4D86-9EE3-5F40298432B6}"/>
              </a:ext>
            </a:extLst>
          </p:cNvPr>
          <p:cNvSpPr txBox="1"/>
          <p:nvPr/>
        </p:nvSpPr>
        <p:spPr>
          <a:xfrm>
            <a:off x="7183221" y="2679438"/>
            <a:ext cx="1547824" cy="11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 SemiBold"/>
              <a:buNone/>
            </a:pP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El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ingreso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de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capitales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ha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servido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para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financiar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los deficit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la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balanza</a:t>
            </a:r>
            <a:r>
              <a:rPr lang="en-US" sz="1200" b="0" i="0" u="none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de </a:t>
            </a:r>
            <a:r>
              <a:rPr lang="en-US" sz="1200" b="0" i="0" u="none" dirty="0" err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pagos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2052962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3180228"/>
            <a:ext cx="5560585" cy="9076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/>
              <a:t>Clima de Negocios </a:t>
            </a:r>
            <a:br>
              <a:rPr lang="en" sz="5400" b="1" dirty="0"/>
            </a:br>
            <a:r>
              <a:rPr lang="en" sz="4400" b="1" dirty="0"/>
              <a:t>Reservas Internacionales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082259" y="4356848"/>
            <a:ext cx="6393284" cy="7530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Es la cantidad de recursos que tiene un país para enfrentar imprevistos, pero también sirve para defender la moneda nacional. Regularmente se integran de monedas duras, metales preciosos y líneas crediticias del FMI.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5525455-92C8-4350-96AD-1124B762FECA}"/>
              </a:ext>
            </a:extLst>
          </p:cNvPr>
          <p:cNvSpPr txBox="1"/>
          <p:nvPr/>
        </p:nvSpPr>
        <p:spPr>
          <a:xfrm>
            <a:off x="1115879" y="1547773"/>
            <a:ext cx="91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8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❻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179409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Las reservas internacionales se ha incrementado de manera importante en los últimos años. </a:t>
            </a:r>
            <a:endParaRPr dirty="0"/>
          </a:p>
        </p:txBody>
      </p:sp>
      <p:sp>
        <p:nvSpPr>
          <p:cNvPr id="257" name="Shape 25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8165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66;p24">
            <a:extLst>
              <a:ext uri="{FF2B5EF4-FFF2-40B4-BE49-F238E27FC236}">
                <a16:creationId xmlns:a16="http://schemas.microsoft.com/office/drawing/2014/main" id="{F5407D96-962E-4288-8B86-ABCF664E5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743" y="3351134"/>
            <a:ext cx="1069432" cy="59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El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ingreso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de divisas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fortalece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a la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noneda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nacional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y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viceversa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Google Shape;567;p24">
            <a:extLst>
              <a:ext uri="{FF2B5EF4-FFF2-40B4-BE49-F238E27FC236}">
                <a16:creationId xmlns:a16="http://schemas.microsoft.com/office/drawing/2014/main" id="{CB8CA260-B50C-4C35-A26D-4FEC39E87B34}"/>
              </a:ext>
            </a:extLst>
          </p:cNvPr>
          <p:cNvSpPr>
            <a:spLocks/>
          </p:cNvSpPr>
          <p:nvPr/>
        </p:nvSpPr>
        <p:spPr bwMode="auto">
          <a:xfrm>
            <a:off x="5568473" y="3172324"/>
            <a:ext cx="2078949" cy="1953159"/>
          </a:xfrm>
          <a:custGeom>
            <a:avLst/>
            <a:gdLst>
              <a:gd name="T0" fmla="*/ 1594783 w 670"/>
              <a:gd name="T1" fmla="*/ 4362 h 646"/>
              <a:gd name="T2" fmla="*/ 1520709 w 670"/>
              <a:gd name="T3" fmla="*/ 30534 h 646"/>
              <a:gd name="T4" fmla="*/ 0 w 670"/>
              <a:gd name="T5" fmla="*/ 1487421 h 646"/>
              <a:gd name="T6" fmla="*/ 496736 w 670"/>
              <a:gd name="T7" fmla="*/ 2817813 h 646"/>
              <a:gd name="T8" fmla="*/ 1389989 w 670"/>
              <a:gd name="T9" fmla="*/ 2817813 h 646"/>
              <a:gd name="T10" fmla="*/ 2819193 w 670"/>
              <a:gd name="T11" fmla="*/ 1583384 h 646"/>
              <a:gd name="T12" fmla="*/ 1594783 w 670"/>
              <a:gd name="T13" fmla="*/ 4362 h 6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70" h="646" extrusionOk="0">
                <a:moveTo>
                  <a:pt x="366" y="1"/>
                </a:moveTo>
                <a:cubicBezTo>
                  <a:pt x="359" y="0"/>
                  <a:pt x="353" y="2"/>
                  <a:pt x="349" y="7"/>
                </a:cubicBezTo>
                <a:cubicBezTo>
                  <a:pt x="0" y="341"/>
                  <a:pt x="0" y="341"/>
                  <a:pt x="0" y="341"/>
                </a:cubicBezTo>
                <a:cubicBezTo>
                  <a:pt x="71" y="423"/>
                  <a:pt x="114" y="529"/>
                  <a:pt x="114" y="646"/>
                </a:cubicBezTo>
                <a:cubicBezTo>
                  <a:pt x="319" y="646"/>
                  <a:pt x="319" y="646"/>
                  <a:pt x="319" y="646"/>
                </a:cubicBezTo>
                <a:cubicBezTo>
                  <a:pt x="484" y="646"/>
                  <a:pt x="626" y="526"/>
                  <a:pt x="647" y="363"/>
                </a:cubicBezTo>
                <a:cubicBezTo>
                  <a:pt x="670" y="183"/>
                  <a:pt x="539" y="22"/>
                  <a:pt x="366" y="1"/>
                </a:cubicBezTo>
                <a:close/>
              </a:path>
            </a:pathLst>
          </a:custGeom>
          <a:solidFill>
            <a:srgbClr val="FFC5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Google Shape;568;p24">
            <a:extLst>
              <a:ext uri="{FF2B5EF4-FFF2-40B4-BE49-F238E27FC236}">
                <a16:creationId xmlns:a16="http://schemas.microsoft.com/office/drawing/2014/main" id="{3170BE81-97B3-45FC-9E3E-A02CC36BA35B}"/>
              </a:ext>
            </a:extLst>
          </p:cNvPr>
          <p:cNvSpPr>
            <a:spLocks/>
          </p:cNvSpPr>
          <p:nvPr/>
        </p:nvSpPr>
        <p:spPr bwMode="auto">
          <a:xfrm>
            <a:off x="4162159" y="1750644"/>
            <a:ext cx="2461050" cy="2395509"/>
          </a:xfrm>
          <a:custGeom>
            <a:avLst/>
            <a:gdLst>
              <a:gd name="T0" fmla="*/ 1900139 w 793"/>
              <a:gd name="T1" fmla="*/ 3455988 h 792"/>
              <a:gd name="T2" fmla="*/ 3434196 w 793"/>
              <a:gd name="T3" fmla="*/ 1981084 h 792"/>
              <a:gd name="T4" fmla="*/ 3451629 w 793"/>
              <a:gd name="T5" fmla="*/ 1946175 h 792"/>
              <a:gd name="T6" fmla="*/ 3455987 w 793"/>
              <a:gd name="T7" fmla="*/ 1815266 h 792"/>
              <a:gd name="T8" fmla="*/ 1643010 w 793"/>
              <a:gd name="T9" fmla="*/ 0 h 792"/>
              <a:gd name="T10" fmla="*/ 13074 w 793"/>
              <a:gd name="T11" fmla="*/ 1021087 h 792"/>
              <a:gd name="T12" fmla="*/ 0 w 793"/>
              <a:gd name="T13" fmla="*/ 1055996 h 792"/>
              <a:gd name="T14" fmla="*/ 0 w 793"/>
              <a:gd name="T15" fmla="*/ 1099633 h 792"/>
              <a:gd name="T16" fmla="*/ 4358 w 793"/>
              <a:gd name="T17" fmla="*/ 1125814 h 792"/>
              <a:gd name="T18" fmla="*/ 235338 w 793"/>
              <a:gd name="T19" fmla="*/ 2858172 h 792"/>
              <a:gd name="T20" fmla="*/ 453244 w 793"/>
              <a:gd name="T21" fmla="*/ 2849445 h 792"/>
              <a:gd name="T22" fmla="*/ 1900139 w 793"/>
              <a:gd name="T23" fmla="*/ 3455988 h 7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93" h="792" extrusionOk="0">
                <a:moveTo>
                  <a:pt x="436" y="792"/>
                </a:moveTo>
                <a:cubicBezTo>
                  <a:pt x="788" y="454"/>
                  <a:pt x="788" y="454"/>
                  <a:pt x="788" y="454"/>
                </a:cubicBezTo>
                <a:cubicBezTo>
                  <a:pt x="790" y="452"/>
                  <a:pt x="792" y="449"/>
                  <a:pt x="792" y="446"/>
                </a:cubicBezTo>
                <a:cubicBezTo>
                  <a:pt x="793" y="436"/>
                  <a:pt x="793" y="426"/>
                  <a:pt x="793" y="416"/>
                </a:cubicBezTo>
                <a:cubicBezTo>
                  <a:pt x="793" y="186"/>
                  <a:pt x="607" y="0"/>
                  <a:pt x="377" y="0"/>
                </a:cubicBezTo>
                <a:cubicBezTo>
                  <a:pt x="218" y="0"/>
                  <a:pt x="73" y="91"/>
                  <a:pt x="3" y="234"/>
                </a:cubicBezTo>
                <a:cubicBezTo>
                  <a:pt x="2" y="237"/>
                  <a:pt x="0" y="238"/>
                  <a:pt x="0" y="242"/>
                </a:cubicBezTo>
                <a:cubicBezTo>
                  <a:pt x="0" y="244"/>
                  <a:pt x="0" y="252"/>
                  <a:pt x="0" y="252"/>
                </a:cubicBezTo>
                <a:cubicBezTo>
                  <a:pt x="1" y="258"/>
                  <a:pt x="1" y="258"/>
                  <a:pt x="1" y="258"/>
                </a:cubicBezTo>
                <a:cubicBezTo>
                  <a:pt x="54" y="655"/>
                  <a:pt x="54" y="655"/>
                  <a:pt x="54" y="655"/>
                </a:cubicBezTo>
                <a:cubicBezTo>
                  <a:pt x="70" y="653"/>
                  <a:pt x="87" y="653"/>
                  <a:pt x="104" y="653"/>
                </a:cubicBezTo>
                <a:cubicBezTo>
                  <a:pt x="234" y="653"/>
                  <a:pt x="352" y="706"/>
                  <a:pt x="436" y="792"/>
                </a:cubicBezTo>
                <a:close/>
              </a:path>
            </a:pathLst>
          </a:custGeom>
          <a:solidFill>
            <a:srgbClr val="FF91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Google Shape;569;p24">
            <a:extLst>
              <a:ext uri="{FF2B5EF4-FFF2-40B4-BE49-F238E27FC236}">
                <a16:creationId xmlns:a16="http://schemas.microsoft.com/office/drawing/2014/main" id="{DB3F50C0-122B-44E3-B81E-E808B86E7FB9}"/>
              </a:ext>
            </a:extLst>
          </p:cNvPr>
          <p:cNvSpPr>
            <a:spLocks/>
          </p:cNvSpPr>
          <p:nvPr/>
        </p:nvSpPr>
        <p:spPr bwMode="auto">
          <a:xfrm>
            <a:off x="2402004" y="2262317"/>
            <a:ext cx="1847201" cy="1873932"/>
          </a:xfrm>
          <a:custGeom>
            <a:avLst/>
            <a:gdLst>
              <a:gd name="T0" fmla="*/ 2593975 w 595"/>
              <a:gd name="T1" fmla="*/ 2136647 h 620"/>
              <a:gd name="T2" fmla="*/ 2358555 w 595"/>
              <a:gd name="T3" fmla="*/ 366282 h 620"/>
              <a:gd name="T4" fmla="*/ 2336757 w 595"/>
              <a:gd name="T5" fmla="*/ 327038 h 620"/>
              <a:gd name="T6" fmla="*/ 1425596 w 595"/>
              <a:gd name="T7" fmla="*/ 0 h 620"/>
              <a:gd name="T8" fmla="*/ 0 w 595"/>
              <a:gd name="T9" fmla="*/ 1199138 h 620"/>
              <a:gd name="T10" fmla="*/ 21798 w 595"/>
              <a:gd name="T11" fmla="*/ 1251464 h 620"/>
              <a:gd name="T12" fmla="*/ 1495350 w 595"/>
              <a:gd name="T13" fmla="*/ 2703512 h 620"/>
              <a:gd name="T14" fmla="*/ 2593975 w 595"/>
              <a:gd name="T15" fmla="*/ 2136647 h 6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95" h="620" extrusionOk="0">
                <a:moveTo>
                  <a:pt x="595" y="490"/>
                </a:moveTo>
                <a:cubicBezTo>
                  <a:pt x="541" y="84"/>
                  <a:pt x="541" y="84"/>
                  <a:pt x="541" y="84"/>
                </a:cubicBezTo>
                <a:cubicBezTo>
                  <a:pt x="541" y="80"/>
                  <a:pt x="539" y="77"/>
                  <a:pt x="536" y="75"/>
                </a:cubicBezTo>
                <a:cubicBezTo>
                  <a:pt x="477" y="27"/>
                  <a:pt x="403" y="0"/>
                  <a:pt x="327" y="0"/>
                </a:cubicBezTo>
                <a:cubicBezTo>
                  <a:pt x="166" y="0"/>
                  <a:pt x="28" y="117"/>
                  <a:pt x="0" y="275"/>
                </a:cubicBezTo>
                <a:cubicBezTo>
                  <a:pt x="0" y="279"/>
                  <a:pt x="1" y="284"/>
                  <a:pt x="5" y="287"/>
                </a:cubicBezTo>
                <a:cubicBezTo>
                  <a:pt x="343" y="620"/>
                  <a:pt x="343" y="620"/>
                  <a:pt x="343" y="620"/>
                </a:cubicBezTo>
                <a:cubicBezTo>
                  <a:pt x="410" y="552"/>
                  <a:pt x="498" y="506"/>
                  <a:pt x="595" y="490"/>
                </a:cubicBezTo>
                <a:close/>
              </a:path>
            </a:pathLst>
          </a:custGeom>
          <a:solidFill>
            <a:srgbClr val="E24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Google Shape;570;p24">
            <a:extLst>
              <a:ext uri="{FF2B5EF4-FFF2-40B4-BE49-F238E27FC236}">
                <a16:creationId xmlns:a16="http://schemas.microsoft.com/office/drawing/2014/main" id="{1275BA4E-4DD1-49F6-AB79-C203B3016730}"/>
              </a:ext>
            </a:extLst>
          </p:cNvPr>
          <p:cNvSpPr>
            <a:spLocks/>
          </p:cNvSpPr>
          <p:nvPr/>
        </p:nvSpPr>
        <p:spPr bwMode="auto">
          <a:xfrm>
            <a:off x="1378382" y="3169023"/>
            <a:ext cx="2039382" cy="1956460"/>
          </a:xfrm>
          <a:custGeom>
            <a:avLst/>
            <a:gdLst>
              <a:gd name="T0" fmla="*/ 1468976 w 657"/>
              <a:gd name="T1" fmla="*/ 100339 h 647"/>
              <a:gd name="T2" fmla="*/ 1399233 w 657"/>
              <a:gd name="T3" fmla="*/ 34900 h 647"/>
              <a:gd name="T4" fmla="*/ 1307694 w 657"/>
              <a:gd name="T5" fmla="*/ 4363 h 647"/>
              <a:gd name="T6" fmla="*/ 1264104 w 657"/>
              <a:gd name="T7" fmla="*/ 8725 h 647"/>
              <a:gd name="T8" fmla="*/ 17436 w 657"/>
              <a:gd name="T9" fmla="*/ 1374206 h 647"/>
              <a:gd name="T10" fmla="*/ 1460258 w 657"/>
              <a:gd name="T11" fmla="*/ 2822575 h 647"/>
              <a:gd name="T12" fmla="*/ 2353849 w 657"/>
              <a:gd name="T13" fmla="*/ 2822575 h 647"/>
              <a:gd name="T14" fmla="*/ 2863850 w 657"/>
              <a:gd name="T15" fmla="*/ 1474545 h 647"/>
              <a:gd name="T16" fmla="*/ 1468976 w 657"/>
              <a:gd name="T17" fmla="*/ 100339 h 6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57" h="647" extrusionOk="0">
                <a:moveTo>
                  <a:pt x="337" y="23"/>
                </a:moveTo>
                <a:cubicBezTo>
                  <a:pt x="321" y="8"/>
                  <a:pt x="321" y="8"/>
                  <a:pt x="321" y="8"/>
                </a:cubicBezTo>
                <a:cubicBezTo>
                  <a:pt x="315" y="2"/>
                  <a:pt x="308" y="0"/>
                  <a:pt x="300" y="1"/>
                </a:cubicBezTo>
                <a:cubicBezTo>
                  <a:pt x="297" y="1"/>
                  <a:pt x="294" y="1"/>
                  <a:pt x="290" y="2"/>
                </a:cubicBezTo>
                <a:cubicBezTo>
                  <a:pt x="131" y="20"/>
                  <a:pt x="8" y="152"/>
                  <a:pt x="4" y="315"/>
                </a:cubicBezTo>
                <a:cubicBezTo>
                  <a:pt x="0" y="498"/>
                  <a:pt x="153" y="647"/>
                  <a:pt x="335" y="647"/>
                </a:cubicBezTo>
                <a:cubicBezTo>
                  <a:pt x="540" y="647"/>
                  <a:pt x="540" y="647"/>
                  <a:pt x="540" y="647"/>
                </a:cubicBezTo>
                <a:cubicBezTo>
                  <a:pt x="540" y="528"/>
                  <a:pt x="584" y="420"/>
                  <a:pt x="657" y="338"/>
                </a:cubicBezTo>
                <a:lnTo>
                  <a:pt x="337" y="23"/>
                </a:lnTo>
                <a:close/>
              </a:path>
            </a:pathLst>
          </a:custGeom>
          <a:solidFill>
            <a:srgbClr val="8C10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Google Shape;571;p24">
            <a:extLst>
              <a:ext uri="{FF2B5EF4-FFF2-40B4-BE49-F238E27FC236}">
                <a16:creationId xmlns:a16="http://schemas.microsoft.com/office/drawing/2014/main" id="{6A3327EE-55A6-47D8-83F1-B0CFB6C5B43D}"/>
              </a:ext>
            </a:extLst>
          </p:cNvPr>
          <p:cNvSpPr>
            <a:spLocks/>
          </p:cNvSpPr>
          <p:nvPr/>
        </p:nvSpPr>
        <p:spPr bwMode="auto">
          <a:xfrm>
            <a:off x="4627915" y="4200070"/>
            <a:ext cx="1300050" cy="925413"/>
          </a:xfrm>
          <a:custGeom>
            <a:avLst/>
            <a:gdLst>
              <a:gd name="T0" fmla="*/ 47928 w 419"/>
              <a:gd name="T1" fmla="*/ 1230375 h 306"/>
              <a:gd name="T2" fmla="*/ 34857 w 419"/>
              <a:gd name="T3" fmla="*/ 1243464 h 306"/>
              <a:gd name="T4" fmla="*/ 69714 w 419"/>
              <a:gd name="T5" fmla="*/ 1335088 h 306"/>
              <a:gd name="T6" fmla="*/ 69714 w 419"/>
              <a:gd name="T7" fmla="*/ 1335088 h 306"/>
              <a:gd name="T8" fmla="*/ 1825625 w 419"/>
              <a:gd name="T9" fmla="*/ 1335088 h 306"/>
              <a:gd name="T10" fmla="*/ 1324558 w 419"/>
              <a:gd name="T11" fmla="*/ 0 h 306"/>
              <a:gd name="T12" fmla="*/ 47928 w 419"/>
              <a:gd name="T13" fmla="*/ 1230375 h 3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9" h="306" extrusionOk="0">
                <a:moveTo>
                  <a:pt x="11" y="282"/>
                </a:moveTo>
                <a:cubicBezTo>
                  <a:pt x="8" y="285"/>
                  <a:pt x="8" y="285"/>
                  <a:pt x="8" y="285"/>
                </a:cubicBezTo>
                <a:cubicBezTo>
                  <a:pt x="0" y="293"/>
                  <a:pt x="5" y="306"/>
                  <a:pt x="16" y="306"/>
                </a:cubicBezTo>
                <a:cubicBezTo>
                  <a:pt x="16" y="306"/>
                  <a:pt x="16" y="306"/>
                  <a:pt x="16" y="306"/>
                </a:cubicBezTo>
                <a:cubicBezTo>
                  <a:pt x="419" y="306"/>
                  <a:pt x="419" y="306"/>
                  <a:pt x="419" y="306"/>
                </a:cubicBezTo>
                <a:cubicBezTo>
                  <a:pt x="419" y="189"/>
                  <a:pt x="375" y="82"/>
                  <a:pt x="304" y="0"/>
                </a:cubicBezTo>
                <a:lnTo>
                  <a:pt x="11" y="282"/>
                </a:lnTo>
                <a:close/>
              </a:path>
            </a:pathLst>
          </a:custGeom>
          <a:solidFill>
            <a:srgbClr val="FAB3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572;p24">
            <a:extLst>
              <a:ext uri="{FF2B5EF4-FFF2-40B4-BE49-F238E27FC236}">
                <a16:creationId xmlns:a16="http://schemas.microsoft.com/office/drawing/2014/main" id="{6B8C2F6E-A449-4040-8F27-8CA117393700}"/>
              </a:ext>
            </a:extLst>
          </p:cNvPr>
          <p:cNvSpPr>
            <a:spLocks/>
          </p:cNvSpPr>
          <p:nvPr/>
        </p:nvSpPr>
        <p:spPr bwMode="auto">
          <a:xfrm>
            <a:off x="4329469" y="3719208"/>
            <a:ext cx="1189263" cy="1324847"/>
          </a:xfrm>
          <a:custGeom>
            <a:avLst/>
            <a:gdLst>
              <a:gd name="T0" fmla="*/ 361917 w 383"/>
              <a:gd name="T1" fmla="*/ 1872076 h 438"/>
              <a:gd name="T2" fmla="*/ 1670050 w 383"/>
              <a:gd name="T3" fmla="*/ 615298 h 438"/>
              <a:gd name="T4" fmla="*/ 218022 w 383"/>
              <a:gd name="T5" fmla="*/ 0 h 438"/>
              <a:gd name="T6" fmla="*/ 0 w 383"/>
              <a:gd name="T7" fmla="*/ 13091 h 438"/>
              <a:gd name="T8" fmla="*/ 239824 w 383"/>
              <a:gd name="T9" fmla="*/ 1828438 h 438"/>
              <a:gd name="T10" fmla="*/ 361917 w 383"/>
              <a:gd name="T11" fmla="*/ 1872076 h 4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3" h="438" extrusionOk="0">
                <a:moveTo>
                  <a:pt x="83" y="429"/>
                </a:moveTo>
                <a:cubicBezTo>
                  <a:pt x="383" y="141"/>
                  <a:pt x="383" y="141"/>
                  <a:pt x="383" y="141"/>
                </a:cubicBezTo>
                <a:cubicBezTo>
                  <a:pt x="298" y="54"/>
                  <a:pt x="180" y="0"/>
                  <a:pt x="50" y="0"/>
                </a:cubicBezTo>
                <a:cubicBezTo>
                  <a:pt x="33" y="0"/>
                  <a:pt x="16" y="1"/>
                  <a:pt x="0" y="3"/>
                </a:cubicBezTo>
                <a:cubicBezTo>
                  <a:pt x="55" y="419"/>
                  <a:pt x="55" y="419"/>
                  <a:pt x="55" y="419"/>
                </a:cubicBezTo>
                <a:cubicBezTo>
                  <a:pt x="57" y="432"/>
                  <a:pt x="73" y="438"/>
                  <a:pt x="83" y="429"/>
                </a:cubicBezTo>
                <a:close/>
              </a:path>
            </a:pathLst>
          </a:custGeom>
          <a:solidFill>
            <a:srgbClr val="F57D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Google Shape;573;p24">
            <a:extLst>
              <a:ext uri="{FF2B5EF4-FFF2-40B4-BE49-F238E27FC236}">
                <a16:creationId xmlns:a16="http://schemas.microsoft.com/office/drawing/2014/main" id="{FED674E1-0737-43E9-AF14-66CAAC838BAF}"/>
              </a:ext>
            </a:extLst>
          </p:cNvPr>
          <p:cNvSpPr>
            <a:spLocks/>
          </p:cNvSpPr>
          <p:nvPr/>
        </p:nvSpPr>
        <p:spPr bwMode="auto">
          <a:xfrm>
            <a:off x="3463523" y="3740115"/>
            <a:ext cx="956384" cy="1258825"/>
          </a:xfrm>
          <a:custGeom>
            <a:avLst/>
            <a:gdLst>
              <a:gd name="T0" fmla="*/ 1334304 w 308"/>
              <a:gd name="T1" fmla="*/ 1720056 h 416"/>
              <a:gd name="T2" fmla="*/ 1103199 w 308"/>
              <a:gd name="T3" fmla="*/ 0 h 416"/>
              <a:gd name="T4" fmla="*/ 0 w 308"/>
              <a:gd name="T5" fmla="*/ 567531 h 416"/>
              <a:gd name="T6" fmla="*/ 1229653 w 308"/>
              <a:gd name="T7" fmla="*/ 1772444 h 416"/>
              <a:gd name="T8" fmla="*/ 1334304 w 308"/>
              <a:gd name="T9" fmla="*/ 1720056 h 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8" h="416" extrusionOk="0">
                <a:moveTo>
                  <a:pt x="306" y="394"/>
                </a:moveTo>
                <a:cubicBezTo>
                  <a:pt x="253" y="0"/>
                  <a:pt x="253" y="0"/>
                  <a:pt x="253" y="0"/>
                </a:cubicBezTo>
                <a:cubicBezTo>
                  <a:pt x="155" y="16"/>
                  <a:pt x="67" y="62"/>
                  <a:pt x="0" y="130"/>
                </a:cubicBezTo>
                <a:cubicBezTo>
                  <a:pt x="282" y="406"/>
                  <a:pt x="282" y="406"/>
                  <a:pt x="282" y="406"/>
                </a:cubicBezTo>
                <a:cubicBezTo>
                  <a:pt x="291" y="416"/>
                  <a:pt x="308" y="408"/>
                  <a:pt x="306" y="394"/>
                </a:cubicBezTo>
                <a:close/>
              </a:path>
            </a:pathLst>
          </a:custGeom>
          <a:solidFill>
            <a:srgbClr val="C932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Google Shape;574;p24">
            <a:extLst>
              <a:ext uri="{FF2B5EF4-FFF2-40B4-BE49-F238E27FC236}">
                <a16:creationId xmlns:a16="http://schemas.microsoft.com/office/drawing/2014/main" id="{1E64E7F9-E853-4448-8171-581B0695974D}"/>
              </a:ext>
            </a:extLst>
          </p:cNvPr>
          <p:cNvSpPr>
            <a:spLocks/>
          </p:cNvSpPr>
          <p:nvPr/>
        </p:nvSpPr>
        <p:spPr bwMode="auto">
          <a:xfrm>
            <a:off x="3041855" y="4187967"/>
            <a:ext cx="1300050" cy="937516"/>
          </a:xfrm>
          <a:custGeom>
            <a:avLst/>
            <a:gdLst>
              <a:gd name="T0" fmla="*/ 1786411 w 419"/>
              <a:gd name="T1" fmla="*/ 1252200 h 310"/>
              <a:gd name="T2" fmla="*/ 1773340 w 419"/>
              <a:gd name="T3" fmla="*/ 1239110 h 310"/>
              <a:gd name="T4" fmla="*/ 514138 w 419"/>
              <a:gd name="T5" fmla="*/ 0 h 310"/>
              <a:gd name="T6" fmla="*/ 0 w 419"/>
              <a:gd name="T7" fmla="*/ 1352550 h 310"/>
              <a:gd name="T8" fmla="*/ 1747197 w 419"/>
              <a:gd name="T9" fmla="*/ 1352550 h 310"/>
              <a:gd name="T10" fmla="*/ 1786411 w 419"/>
              <a:gd name="T11" fmla="*/ 1252200 h 3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19" h="310" extrusionOk="0">
                <a:moveTo>
                  <a:pt x="410" y="287"/>
                </a:moveTo>
                <a:cubicBezTo>
                  <a:pt x="407" y="284"/>
                  <a:pt x="407" y="284"/>
                  <a:pt x="407" y="284"/>
                </a:cubicBezTo>
                <a:cubicBezTo>
                  <a:pt x="118" y="0"/>
                  <a:pt x="118" y="0"/>
                  <a:pt x="118" y="0"/>
                </a:cubicBezTo>
                <a:cubicBezTo>
                  <a:pt x="45" y="83"/>
                  <a:pt x="0" y="191"/>
                  <a:pt x="0" y="310"/>
                </a:cubicBezTo>
                <a:cubicBezTo>
                  <a:pt x="401" y="310"/>
                  <a:pt x="401" y="310"/>
                  <a:pt x="401" y="310"/>
                </a:cubicBezTo>
                <a:cubicBezTo>
                  <a:pt x="413" y="310"/>
                  <a:pt x="419" y="295"/>
                  <a:pt x="410" y="287"/>
                </a:cubicBezTo>
                <a:close/>
              </a:path>
            </a:pathLst>
          </a:custGeom>
          <a:solidFill>
            <a:srgbClr val="731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Google Shape;575;p24">
            <a:extLst>
              <a:ext uri="{FF2B5EF4-FFF2-40B4-BE49-F238E27FC236}">
                <a16:creationId xmlns:a16="http://schemas.microsoft.com/office/drawing/2014/main" id="{8EFD959F-F38C-4ED5-8195-18CEB3EEDF4A}"/>
              </a:ext>
            </a:extLst>
          </p:cNvPr>
          <p:cNvSpPr>
            <a:spLocks/>
          </p:cNvSpPr>
          <p:nvPr/>
        </p:nvSpPr>
        <p:spPr bwMode="auto">
          <a:xfrm>
            <a:off x="1772328" y="3855655"/>
            <a:ext cx="1157609" cy="586498"/>
          </a:xfrm>
          <a:custGeom>
            <a:avLst/>
            <a:gdLst>
              <a:gd name="T0" fmla="*/ 1172350 w 373"/>
              <a:gd name="T1" fmla="*/ 798160 h 194"/>
              <a:gd name="T2" fmla="*/ 1102619 w 373"/>
              <a:gd name="T3" fmla="*/ 819968 h 194"/>
              <a:gd name="T4" fmla="*/ 832412 w 373"/>
              <a:gd name="T5" fmla="*/ 846137 h 194"/>
              <a:gd name="T6" fmla="*/ 566563 w 373"/>
              <a:gd name="T7" fmla="*/ 819968 h 194"/>
              <a:gd name="T8" fmla="*/ 492474 w 373"/>
              <a:gd name="T9" fmla="*/ 798160 h 194"/>
              <a:gd name="T10" fmla="*/ 461967 w 373"/>
              <a:gd name="T11" fmla="*/ 667314 h 194"/>
              <a:gd name="T12" fmla="*/ 610145 w 373"/>
              <a:gd name="T13" fmla="*/ 566999 h 194"/>
              <a:gd name="T14" fmla="*/ 688592 w 373"/>
              <a:gd name="T15" fmla="*/ 536468 h 194"/>
              <a:gd name="T16" fmla="*/ 714741 w 373"/>
              <a:gd name="T17" fmla="*/ 436153 h 194"/>
              <a:gd name="T18" fmla="*/ 618861 w 373"/>
              <a:gd name="T19" fmla="*/ 183184 h 194"/>
              <a:gd name="T20" fmla="*/ 775755 w 373"/>
              <a:gd name="T21" fmla="*/ 4362 h 194"/>
              <a:gd name="T22" fmla="*/ 832412 w 373"/>
              <a:gd name="T23" fmla="*/ 0 h 194"/>
              <a:gd name="T24" fmla="*/ 893426 w 373"/>
              <a:gd name="T25" fmla="*/ 4362 h 194"/>
              <a:gd name="T26" fmla="*/ 1045962 w 373"/>
              <a:gd name="T27" fmla="*/ 183184 h 194"/>
              <a:gd name="T28" fmla="*/ 954441 w 373"/>
              <a:gd name="T29" fmla="*/ 436153 h 194"/>
              <a:gd name="T30" fmla="*/ 980590 w 373"/>
              <a:gd name="T31" fmla="*/ 536468 h 194"/>
              <a:gd name="T32" fmla="*/ 1054679 w 373"/>
              <a:gd name="T33" fmla="*/ 566999 h 194"/>
              <a:gd name="T34" fmla="*/ 1207215 w 373"/>
              <a:gd name="T35" fmla="*/ 667314 h 194"/>
              <a:gd name="T36" fmla="*/ 1172350 w 373"/>
              <a:gd name="T37" fmla="*/ 798160 h 194"/>
              <a:gd name="T38" fmla="*/ 1599451 w 373"/>
              <a:gd name="T39" fmla="*/ 724014 h 194"/>
              <a:gd name="T40" fmla="*/ 1494855 w 373"/>
              <a:gd name="T41" fmla="*/ 654230 h 194"/>
              <a:gd name="T42" fmla="*/ 1442557 w 373"/>
              <a:gd name="T43" fmla="*/ 632422 h 194"/>
              <a:gd name="T44" fmla="*/ 1425124 w 373"/>
              <a:gd name="T45" fmla="*/ 562637 h 194"/>
              <a:gd name="T46" fmla="*/ 1490497 w 373"/>
              <a:gd name="T47" fmla="*/ 383815 h 194"/>
              <a:gd name="T48" fmla="*/ 1381542 w 373"/>
              <a:gd name="T49" fmla="*/ 261692 h 194"/>
              <a:gd name="T50" fmla="*/ 1342318 w 373"/>
              <a:gd name="T51" fmla="*/ 257330 h 194"/>
              <a:gd name="T52" fmla="*/ 1298737 w 373"/>
              <a:gd name="T53" fmla="*/ 261692 h 194"/>
              <a:gd name="T54" fmla="*/ 1194140 w 373"/>
              <a:gd name="T55" fmla="*/ 383815 h 194"/>
              <a:gd name="T56" fmla="*/ 1259513 w 373"/>
              <a:gd name="T57" fmla="*/ 562637 h 194"/>
              <a:gd name="T58" fmla="*/ 1237722 w 373"/>
              <a:gd name="T59" fmla="*/ 632422 h 194"/>
              <a:gd name="T60" fmla="*/ 1237722 w 373"/>
              <a:gd name="T61" fmla="*/ 632422 h 194"/>
              <a:gd name="T62" fmla="*/ 1250797 w 373"/>
              <a:gd name="T63" fmla="*/ 645507 h 194"/>
              <a:gd name="T64" fmla="*/ 1276946 w 373"/>
              <a:gd name="T65" fmla="*/ 741460 h 194"/>
              <a:gd name="T66" fmla="*/ 1211573 w 373"/>
              <a:gd name="T67" fmla="*/ 824329 h 194"/>
              <a:gd name="T68" fmla="*/ 1181066 w 373"/>
              <a:gd name="T69" fmla="*/ 833052 h 194"/>
              <a:gd name="T70" fmla="*/ 1342318 w 373"/>
              <a:gd name="T71" fmla="*/ 846137 h 194"/>
              <a:gd name="T72" fmla="*/ 1525362 w 373"/>
              <a:gd name="T73" fmla="*/ 828691 h 194"/>
              <a:gd name="T74" fmla="*/ 1577660 w 373"/>
              <a:gd name="T75" fmla="*/ 811245 h 194"/>
              <a:gd name="T76" fmla="*/ 1599451 w 373"/>
              <a:gd name="T77" fmla="*/ 724014 h 194"/>
              <a:gd name="T78" fmla="*/ 383520 w 373"/>
              <a:gd name="T79" fmla="*/ 741460 h 194"/>
              <a:gd name="T80" fmla="*/ 414027 w 373"/>
              <a:gd name="T81" fmla="*/ 645507 h 194"/>
              <a:gd name="T82" fmla="*/ 448892 w 373"/>
              <a:gd name="T83" fmla="*/ 614976 h 194"/>
              <a:gd name="T84" fmla="*/ 427101 w 373"/>
              <a:gd name="T85" fmla="*/ 606253 h 194"/>
              <a:gd name="T86" fmla="*/ 409669 w 373"/>
              <a:gd name="T87" fmla="*/ 532107 h 194"/>
              <a:gd name="T88" fmla="*/ 479399 w 373"/>
              <a:gd name="T89" fmla="*/ 335838 h 194"/>
              <a:gd name="T90" fmla="*/ 361729 w 373"/>
              <a:gd name="T91" fmla="*/ 200630 h 194"/>
              <a:gd name="T92" fmla="*/ 313789 w 373"/>
              <a:gd name="T93" fmla="*/ 191907 h 194"/>
              <a:gd name="T94" fmla="*/ 270207 w 373"/>
              <a:gd name="T95" fmla="*/ 200630 h 194"/>
              <a:gd name="T96" fmla="*/ 152536 w 373"/>
              <a:gd name="T97" fmla="*/ 335838 h 194"/>
              <a:gd name="T98" fmla="*/ 222267 w 373"/>
              <a:gd name="T99" fmla="*/ 532107 h 194"/>
              <a:gd name="T100" fmla="*/ 204834 w 373"/>
              <a:gd name="T101" fmla="*/ 606253 h 194"/>
              <a:gd name="T102" fmla="*/ 143820 w 373"/>
              <a:gd name="T103" fmla="*/ 632422 h 194"/>
              <a:gd name="T104" fmla="*/ 30507 w 373"/>
              <a:gd name="T105" fmla="*/ 706568 h 194"/>
              <a:gd name="T106" fmla="*/ 52298 w 373"/>
              <a:gd name="T107" fmla="*/ 806883 h 194"/>
              <a:gd name="T108" fmla="*/ 108954 w 373"/>
              <a:gd name="T109" fmla="*/ 828691 h 194"/>
              <a:gd name="T110" fmla="*/ 313789 w 373"/>
              <a:gd name="T111" fmla="*/ 846137 h 194"/>
              <a:gd name="T112" fmla="*/ 483758 w 373"/>
              <a:gd name="T113" fmla="*/ 833052 h 194"/>
              <a:gd name="T114" fmla="*/ 453250 w 373"/>
              <a:gd name="T115" fmla="*/ 824329 h 194"/>
              <a:gd name="T116" fmla="*/ 383520 w 373"/>
              <a:gd name="T117" fmla="*/ 741460 h 19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73" h="194" extrusionOk="0">
                <a:moveTo>
                  <a:pt x="269" y="183"/>
                </a:moveTo>
                <a:cubicBezTo>
                  <a:pt x="264" y="185"/>
                  <a:pt x="258" y="187"/>
                  <a:pt x="253" y="188"/>
                </a:cubicBezTo>
                <a:cubicBezTo>
                  <a:pt x="234" y="193"/>
                  <a:pt x="215" y="194"/>
                  <a:pt x="191" y="194"/>
                </a:cubicBezTo>
                <a:cubicBezTo>
                  <a:pt x="167" y="194"/>
                  <a:pt x="148" y="193"/>
                  <a:pt x="130" y="188"/>
                </a:cubicBezTo>
                <a:cubicBezTo>
                  <a:pt x="124" y="187"/>
                  <a:pt x="118" y="185"/>
                  <a:pt x="113" y="183"/>
                </a:cubicBezTo>
                <a:cubicBezTo>
                  <a:pt x="97" y="175"/>
                  <a:pt x="97" y="162"/>
                  <a:pt x="106" y="153"/>
                </a:cubicBezTo>
                <a:cubicBezTo>
                  <a:pt x="116" y="143"/>
                  <a:pt x="128" y="136"/>
                  <a:pt x="140" y="130"/>
                </a:cubicBezTo>
                <a:cubicBezTo>
                  <a:pt x="146" y="128"/>
                  <a:pt x="152" y="125"/>
                  <a:pt x="158" y="123"/>
                </a:cubicBezTo>
                <a:cubicBezTo>
                  <a:pt x="168" y="119"/>
                  <a:pt x="172" y="108"/>
                  <a:pt x="164" y="100"/>
                </a:cubicBezTo>
                <a:cubicBezTo>
                  <a:pt x="147" y="84"/>
                  <a:pt x="141" y="64"/>
                  <a:pt x="142" y="42"/>
                </a:cubicBezTo>
                <a:cubicBezTo>
                  <a:pt x="143" y="19"/>
                  <a:pt x="156" y="7"/>
                  <a:pt x="178" y="1"/>
                </a:cubicBezTo>
                <a:cubicBezTo>
                  <a:pt x="182" y="0"/>
                  <a:pt x="187" y="0"/>
                  <a:pt x="191" y="0"/>
                </a:cubicBezTo>
                <a:cubicBezTo>
                  <a:pt x="196" y="0"/>
                  <a:pt x="200" y="0"/>
                  <a:pt x="205" y="1"/>
                </a:cubicBezTo>
                <a:cubicBezTo>
                  <a:pt x="226" y="7"/>
                  <a:pt x="239" y="19"/>
                  <a:pt x="240" y="42"/>
                </a:cubicBezTo>
                <a:cubicBezTo>
                  <a:pt x="241" y="64"/>
                  <a:pt x="235" y="84"/>
                  <a:pt x="219" y="100"/>
                </a:cubicBezTo>
                <a:cubicBezTo>
                  <a:pt x="211" y="108"/>
                  <a:pt x="214" y="119"/>
                  <a:pt x="225" y="123"/>
                </a:cubicBezTo>
                <a:cubicBezTo>
                  <a:pt x="230" y="125"/>
                  <a:pt x="236" y="128"/>
                  <a:pt x="242" y="130"/>
                </a:cubicBezTo>
                <a:cubicBezTo>
                  <a:pt x="255" y="136"/>
                  <a:pt x="267" y="143"/>
                  <a:pt x="277" y="153"/>
                </a:cubicBezTo>
                <a:cubicBezTo>
                  <a:pt x="283" y="159"/>
                  <a:pt x="285" y="175"/>
                  <a:pt x="269" y="183"/>
                </a:cubicBezTo>
                <a:close/>
                <a:moveTo>
                  <a:pt x="367" y="166"/>
                </a:moveTo>
                <a:cubicBezTo>
                  <a:pt x="360" y="159"/>
                  <a:pt x="352" y="154"/>
                  <a:pt x="343" y="150"/>
                </a:cubicBezTo>
                <a:cubicBezTo>
                  <a:pt x="339" y="148"/>
                  <a:pt x="335" y="146"/>
                  <a:pt x="331" y="145"/>
                </a:cubicBezTo>
                <a:cubicBezTo>
                  <a:pt x="324" y="142"/>
                  <a:pt x="321" y="134"/>
                  <a:pt x="327" y="129"/>
                </a:cubicBezTo>
                <a:cubicBezTo>
                  <a:pt x="338" y="117"/>
                  <a:pt x="343" y="104"/>
                  <a:pt x="342" y="88"/>
                </a:cubicBezTo>
                <a:cubicBezTo>
                  <a:pt x="341" y="72"/>
                  <a:pt x="332" y="64"/>
                  <a:pt x="317" y="60"/>
                </a:cubicBezTo>
                <a:cubicBezTo>
                  <a:pt x="314" y="59"/>
                  <a:pt x="311" y="59"/>
                  <a:pt x="308" y="59"/>
                </a:cubicBezTo>
                <a:cubicBezTo>
                  <a:pt x="305" y="59"/>
                  <a:pt x="302" y="59"/>
                  <a:pt x="298" y="60"/>
                </a:cubicBezTo>
                <a:cubicBezTo>
                  <a:pt x="284" y="64"/>
                  <a:pt x="274" y="72"/>
                  <a:pt x="274" y="88"/>
                </a:cubicBezTo>
                <a:cubicBezTo>
                  <a:pt x="273" y="104"/>
                  <a:pt x="277" y="117"/>
                  <a:pt x="289" y="129"/>
                </a:cubicBezTo>
                <a:cubicBezTo>
                  <a:pt x="294" y="134"/>
                  <a:pt x="292" y="142"/>
                  <a:pt x="284" y="145"/>
                </a:cubicBezTo>
                <a:cubicBezTo>
                  <a:pt x="284" y="145"/>
                  <a:pt x="284" y="145"/>
                  <a:pt x="284" y="145"/>
                </a:cubicBezTo>
                <a:cubicBezTo>
                  <a:pt x="285" y="146"/>
                  <a:pt x="286" y="147"/>
                  <a:pt x="287" y="148"/>
                </a:cubicBezTo>
                <a:cubicBezTo>
                  <a:pt x="292" y="154"/>
                  <a:pt x="295" y="162"/>
                  <a:pt x="293" y="170"/>
                </a:cubicBezTo>
                <a:cubicBezTo>
                  <a:pt x="292" y="178"/>
                  <a:pt x="286" y="185"/>
                  <a:pt x="278" y="189"/>
                </a:cubicBezTo>
                <a:cubicBezTo>
                  <a:pt x="276" y="190"/>
                  <a:pt x="274" y="191"/>
                  <a:pt x="271" y="191"/>
                </a:cubicBezTo>
                <a:cubicBezTo>
                  <a:pt x="282" y="193"/>
                  <a:pt x="294" y="194"/>
                  <a:pt x="308" y="194"/>
                </a:cubicBezTo>
                <a:cubicBezTo>
                  <a:pt x="324" y="194"/>
                  <a:pt x="338" y="193"/>
                  <a:pt x="350" y="190"/>
                </a:cubicBezTo>
                <a:cubicBezTo>
                  <a:pt x="354" y="189"/>
                  <a:pt x="358" y="188"/>
                  <a:pt x="362" y="186"/>
                </a:cubicBezTo>
                <a:cubicBezTo>
                  <a:pt x="373" y="181"/>
                  <a:pt x="371" y="170"/>
                  <a:pt x="367" y="166"/>
                </a:cubicBezTo>
                <a:close/>
                <a:moveTo>
                  <a:pt x="88" y="170"/>
                </a:moveTo>
                <a:cubicBezTo>
                  <a:pt x="86" y="162"/>
                  <a:pt x="89" y="154"/>
                  <a:pt x="95" y="148"/>
                </a:cubicBezTo>
                <a:cubicBezTo>
                  <a:pt x="98" y="146"/>
                  <a:pt x="100" y="144"/>
                  <a:pt x="103" y="141"/>
                </a:cubicBezTo>
                <a:cubicBezTo>
                  <a:pt x="101" y="141"/>
                  <a:pt x="100" y="140"/>
                  <a:pt x="98" y="139"/>
                </a:cubicBezTo>
                <a:cubicBezTo>
                  <a:pt x="90" y="136"/>
                  <a:pt x="88" y="128"/>
                  <a:pt x="94" y="122"/>
                </a:cubicBezTo>
                <a:cubicBezTo>
                  <a:pt x="106" y="109"/>
                  <a:pt x="111" y="94"/>
                  <a:pt x="110" y="77"/>
                </a:cubicBezTo>
                <a:cubicBezTo>
                  <a:pt x="110" y="59"/>
                  <a:pt x="99" y="50"/>
                  <a:pt x="83" y="46"/>
                </a:cubicBezTo>
                <a:cubicBezTo>
                  <a:pt x="79" y="45"/>
                  <a:pt x="76" y="44"/>
                  <a:pt x="72" y="44"/>
                </a:cubicBezTo>
                <a:cubicBezTo>
                  <a:pt x="69" y="44"/>
                  <a:pt x="66" y="45"/>
                  <a:pt x="62" y="46"/>
                </a:cubicBezTo>
                <a:cubicBezTo>
                  <a:pt x="46" y="50"/>
                  <a:pt x="35" y="59"/>
                  <a:pt x="35" y="77"/>
                </a:cubicBezTo>
                <a:cubicBezTo>
                  <a:pt x="34" y="94"/>
                  <a:pt x="39" y="109"/>
                  <a:pt x="51" y="122"/>
                </a:cubicBezTo>
                <a:cubicBezTo>
                  <a:pt x="57" y="128"/>
                  <a:pt x="55" y="136"/>
                  <a:pt x="47" y="139"/>
                </a:cubicBezTo>
                <a:cubicBezTo>
                  <a:pt x="42" y="141"/>
                  <a:pt x="38" y="143"/>
                  <a:pt x="33" y="145"/>
                </a:cubicBezTo>
                <a:cubicBezTo>
                  <a:pt x="24" y="149"/>
                  <a:pt x="14" y="155"/>
                  <a:pt x="7" y="162"/>
                </a:cubicBezTo>
                <a:cubicBezTo>
                  <a:pt x="0" y="169"/>
                  <a:pt x="0" y="179"/>
                  <a:pt x="12" y="185"/>
                </a:cubicBezTo>
                <a:cubicBezTo>
                  <a:pt x="16" y="187"/>
                  <a:pt x="21" y="189"/>
                  <a:pt x="25" y="190"/>
                </a:cubicBezTo>
                <a:cubicBezTo>
                  <a:pt x="40" y="193"/>
                  <a:pt x="54" y="194"/>
                  <a:pt x="72" y="194"/>
                </a:cubicBezTo>
                <a:cubicBezTo>
                  <a:pt x="87" y="194"/>
                  <a:pt x="99" y="193"/>
                  <a:pt x="111" y="191"/>
                </a:cubicBezTo>
                <a:cubicBezTo>
                  <a:pt x="109" y="191"/>
                  <a:pt x="106" y="190"/>
                  <a:pt x="104" y="189"/>
                </a:cubicBezTo>
                <a:cubicBezTo>
                  <a:pt x="95" y="184"/>
                  <a:pt x="89" y="177"/>
                  <a:pt x="88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Google Shape;576;p24">
            <a:extLst>
              <a:ext uri="{FF2B5EF4-FFF2-40B4-BE49-F238E27FC236}">
                <a16:creationId xmlns:a16="http://schemas.microsoft.com/office/drawing/2014/main" id="{B06EF51F-E177-4B90-9214-EA70A364B0DC}"/>
              </a:ext>
            </a:extLst>
          </p:cNvPr>
          <p:cNvSpPr>
            <a:spLocks/>
          </p:cNvSpPr>
          <p:nvPr/>
        </p:nvSpPr>
        <p:spPr bwMode="auto">
          <a:xfrm>
            <a:off x="6328154" y="4018509"/>
            <a:ext cx="801509" cy="477561"/>
          </a:xfrm>
          <a:custGeom>
            <a:avLst/>
            <a:gdLst>
              <a:gd name="T0" fmla="*/ 1003386 w 258"/>
              <a:gd name="T1" fmla="*/ 0 h 158"/>
              <a:gd name="T2" fmla="*/ 126514 w 258"/>
              <a:gd name="T3" fmla="*/ 0 h 158"/>
              <a:gd name="T4" fmla="*/ 0 w 258"/>
              <a:gd name="T5" fmla="*/ 122097 h 158"/>
              <a:gd name="T6" fmla="*/ 0 w 258"/>
              <a:gd name="T7" fmla="*/ 566878 h 158"/>
              <a:gd name="T8" fmla="*/ 126514 w 258"/>
              <a:gd name="T9" fmla="*/ 688975 h 158"/>
              <a:gd name="T10" fmla="*/ 1003386 w 258"/>
              <a:gd name="T11" fmla="*/ 688975 h 158"/>
              <a:gd name="T12" fmla="*/ 1125537 w 258"/>
              <a:gd name="T13" fmla="*/ 566878 h 158"/>
              <a:gd name="T14" fmla="*/ 1125537 w 258"/>
              <a:gd name="T15" fmla="*/ 122097 h 158"/>
              <a:gd name="T16" fmla="*/ 1003386 w 258"/>
              <a:gd name="T17" fmla="*/ 0 h 158"/>
              <a:gd name="T18" fmla="*/ 1068824 w 258"/>
              <a:gd name="T19" fmla="*/ 610484 h 158"/>
              <a:gd name="T20" fmla="*/ 1060099 w 258"/>
              <a:gd name="T21" fmla="*/ 619205 h 158"/>
              <a:gd name="T22" fmla="*/ 1033924 w 258"/>
              <a:gd name="T23" fmla="*/ 619205 h 158"/>
              <a:gd name="T24" fmla="*/ 741633 w 258"/>
              <a:gd name="T25" fmla="*/ 375012 h 158"/>
              <a:gd name="T26" fmla="*/ 580219 w 258"/>
              <a:gd name="T27" fmla="*/ 497109 h 158"/>
              <a:gd name="T28" fmla="*/ 562769 w 258"/>
              <a:gd name="T29" fmla="*/ 505830 h 158"/>
              <a:gd name="T30" fmla="*/ 562769 w 258"/>
              <a:gd name="T31" fmla="*/ 505830 h 158"/>
              <a:gd name="T32" fmla="*/ 558406 w 258"/>
              <a:gd name="T33" fmla="*/ 505830 h 158"/>
              <a:gd name="T34" fmla="*/ 540956 w 258"/>
              <a:gd name="T35" fmla="*/ 497109 h 158"/>
              <a:gd name="T36" fmla="*/ 383904 w 258"/>
              <a:gd name="T37" fmla="*/ 375012 h 158"/>
              <a:gd name="T38" fmla="*/ 91613 w 258"/>
              <a:gd name="T39" fmla="*/ 619205 h 158"/>
              <a:gd name="T40" fmla="*/ 61076 w 258"/>
              <a:gd name="T41" fmla="*/ 619205 h 158"/>
              <a:gd name="T42" fmla="*/ 56713 w 258"/>
              <a:gd name="T43" fmla="*/ 610484 h 158"/>
              <a:gd name="T44" fmla="*/ 56713 w 258"/>
              <a:gd name="T45" fmla="*/ 584321 h 158"/>
              <a:gd name="T46" fmla="*/ 344641 w 258"/>
              <a:gd name="T47" fmla="*/ 344488 h 158"/>
              <a:gd name="T48" fmla="*/ 74163 w 258"/>
              <a:gd name="T49" fmla="*/ 130818 h 158"/>
              <a:gd name="T50" fmla="*/ 65438 w 258"/>
              <a:gd name="T51" fmla="*/ 100294 h 158"/>
              <a:gd name="T52" fmla="*/ 69801 w 258"/>
              <a:gd name="T53" fmla="*/ 91573 h 158"/>
              <a:gd name="T54" fmla="*/ 104701 w 258"/>
              <a:gd name="T55" fmla="*/ 95933 h 158"/>
              <a:gd name="T56" fmla="*/ 562769 w 258"/>
              <a:gd name="T57" fmla="*/ 449142 h 158"/>
              <a:gd name="T58" fmla="*/ 1016473 w 258"/>
              <a:gd name="T59" fmla="*/ 95933 h 158"/>
              <a:gd name="T60" fmla="*/ 1051374 w 258"/>
              <a:gd name="T61" fmla="*/ 91573 h 158"/>
              <a:gd name="T62" fmla="*/ 1060099 w 258"/>
              <a:gd name="T63" fmla="*/ 100294 h 158"/>
              <a:gd name="T64" fmla="*/ 1047011 w 258"/>
              <a:gd name="T65" fmla="*/ 130818 h 158"/>
              <a:gd name="T66" fmla="*/ 780896 w 258"/>
              <a:gd name="T67" fmla="*/ 344488 h 158"/>
              <a:gd name="T68" fmla="*/ 1064461 w 258"/>
              <a:gd name="T69" fmla="*/ 584321 h 158"/>
              <a:gd name="T70" fmla="*/ 1068824 w 258"/>
              <a:gd name="T71" fmla="*/ 610484 h 1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58" h="158" extrusionOk="0">
                <a:moveTo>
                  <a:pt x="230" y="0"/>
                </a:move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45"/>
                  <a:pt x="13" y="158"/>
                  <a:pt x="29" y="158"/>
                </a:cubicBezTo>
                <a:cubicBezTo>
                  <a:pt x="230" y="158"/>
                  <a:pt x="230" y="158"/>
                  <a:pt x="230" y="158"/>
                </a:cubicBezTo>
                <a:cubicBezTo>
                  <a:pt x="245" y="158"/>
                  <a:pt x="258" y="145"/>
                  <a:pt x="258" y="130"/>
                </a:cubicBezTo>
                <a:cubicBezTo>
                  <a:pt x="258" y="28"/>
                  <a:pt x="258" y="28"/>
                  <a:pt x="258" y="28"/>
                </a:cubicBezTo>
                <a:cubicBezTo>
                  <a:pt x="258" y="13"/>
                  <a:pt x="245" y="0"/>
                  <a:pt x="230" y="0"/>
                </a:cubicBezTo>
                <a:close/>
                <a:moveTo>
                  <a:pt x="245" y="140"/>
                </a:moveTo>
                <a:cubicBezTo>
                  <a:pt x="243" y="142"/>
                  <a:pt x="243" y="142"/>
                  <a:pt x="243" y="142"/>
                </a:cubicBezTo>
                <a:cubicBezTo>
                  <a:pt x="242" y="144"/>
                  <a:pt x="239" y="144"/>
                  <a:pt x="237" y="142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2" y="115"/>
                  <a:pt x="131" y="116"/>
                  <a:pt x="129" y="116"/>
                </a:cubicBezTo>
                <a:cubicBezTo>
                  <a:pt x="129" y="116"/>
                  <a:pt x="129" y="116"/>
                  <a:pt x="129" y="116"/>
                </a:cubicBezTo>
                <a:cubicBezTo>
                  <a:pt x="129" y="116"/>
                  <a:pt x="128" y="116"/>
                  <a:pt x="128" y="116"/>
                </a:cubicBezTo>
                <a:cubicBezTo>
                  <a:pt x="127" y="116"/>
                  <a:pt x="125" y="115"/>
                  <a:pt x="124" y="114"/>
                </a:cubicBezTo>
                <a:cubicBezTo>
                  <a:pt x="88" y="86"/>
                  <a:pt x="88" y="86"/>
                  <a:pt x="88" y="86"/>
                </a:cubicBezTo>
                <a:cubicBezTo>
                  <a:pt x="21" y="142"/>
                  <a:pt x="21" y="142"/>
                  <a:pt x="21" y="142"/>
                </a:cubicBezTo>
                <a:cubicBezTo>
                  <a:pt x="19" y="144"/>
                  <a:pt x="16" y="144"/>
                  <a:pt x="14" y="142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11" y="138"/>
                  <a:pt x="11" y="135"/>
                  <a:pt x="13" y="134"/>
                </a:cubicBezTo>
                <a:cubicBezTo>
                  <a:pt x="79" y="79"/>
                  <a:pt x="79" y="79"/>
                  <a:pt x="79" y="79"/>
                </a:cubicBezTo>
                <a:cubicBezTo>
                  <a:pt x="17" y="30"/>
                  <a:pt x="17" y="30"/>
                  <a:pt x="17" y="30"/>
                </a:cubicBezTo>
                <a:cubicBezTo>
                  <a:pt x="14" y="28"/>
                  <a:pt x="13" y="25"/>
                  <a:pt x="15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8" y="19"/>
                  <a:pt x="21" y="19"/>
                  <a:pt x="24" y="22"/>
                </a:cubicBezTo>
                <a:cubicBezTo>
                  <a:pt x="129" y="103"/>
                  <a:pt x="129" y="103"/>
                  <a:pt x="129" y="103"/>
                </a:cubicBezTo>
                <a:cubicBezTo>
                  <a:pt x="233" y="22"/>
                  <a:pt x="233" y="22"/>
                  <a:pt x="233" y="22"/>
                </a:cubicBezTo>
                <a:cubicBezTo>
                  <a:pt x="236" y="19"/>
                  <a:pt x="240" y="19"/>
                  <a:pt x="241" y="21"/>
                </a:cubicBezTo>
                <a:cubicBezTo>
                  <a:pt x="243" y="23"/>
                  <a:pt x="243" y="23"/>
                  <a:pt x="243" y="23"/>
                </a:cubicBezTo>
                <a:cubicBezTo>
                  <a:pt x="244" y="25"/>
                  <a:pt x="243" y="28"/>
                  <a:pt x="240" y="30"/>
                </a:cubicBezTo>
                <a:cubicBezTo>
                  <a:pt x="179" y="79"/>
                  <a:pt x="179" y="79"/>
                  <a:pt x="179" y="79"/>
                </a:cubicBezTo>
                <a:cubicBezTo>
                  <a:pt x="244" y="134"/>
                  <a:pt x="244" y="134"/>
                  <a:pt x="244" y="134"/>
                </a:cubicBezTo>
                <a:cubicBezTo>
                  <a:pt x="246" y="135"/>
                  <a:pt x="246" y="138"/>
                  <a:pt x="245" y="1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Google Shape;577;p24">
            <a:extLst>
              <a:ext uri="{FF2B5EF4-FFF2-40B4-BE49-F238E27FC236}">
                <a16:creationId xmlns:a16="http://schemas.microsoft.com/office/drawing/2014/main" id="{D9C26A58-E2BC-43EF-8EF8-0A8B7553ED77}"/>
              </a:ext>
            </a:extLst>
          </p:cNvPr>
          <p:cNvSpPr>
            <a:spLocks/>
          </p:cNvSpPr>
          <p:nvPr/>
        </p:nvSpPr>
        <p:spPr bwMode="auto">
          <a:xfrm>
            <a:off x="4959145" y="2491194"/>
            <a:ext cx="742724" cy="722944"/>
          </a:xfrm>
          <a:custGeom>
            <a:avLst/>
            <a:gdLst>
              <a:gd name="T0" fmla="*/ 488764 w 239"/>
              <a:gd name="T1" fmla="*/ 554223 h 239"/>
              <a:gd name="T2" fmla="*/ 981892 w 239"/>
              <a:gd name="T3" fmla="*/ 554223 h 239"/>
              <a:gd name="T4" fmla="*/ 488764 w 239"/>
              <a:gd name="T5" fmla="*/ 1042987 h 239"/>
              <a:gd name="T6" fmla="*/ 0 w 239"/>
              <a:gd name="T7" fmla="*/ 554223 h 239"/>
              <a:gd name="T8" fmla="*/ 488764 w 239"/>
              <a:gd name="T9" fmla="*/ 61095 h 239"/>
              <a:gd name="T10" fmla="*/ 488764 w 239"/>
              <a:gd name="T11" fmla="*/ 554223 h 239"/>
              <a:gd name="T12" fmla="*/ 549860 w 239"/>
              <a:gd name="T13" fmla="*/ 0 h 239"/>
              <a:gd name="T14" fmla="*/ 549860 w 239"/>
              <a:gd name="T15" fmla="*/ 493128 h 239"/>
              <a:gd name="T16" fmla="*/ 1042988 w 239"/>
              <a:gd name="T17" fmla="*/ 493128 h 239"/>
              <a:gd name="T18" fmla="*/ 549860 w 239"/>
              <a:gd name="T19" fmla="*/ 0 h 23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9" h="239" extrusionOk="0">
                <a:moveTo>
                  <a:pt x="112" y="127"/>
                </a:moveTo>
                <a:cubicBezTo>
                  <a:pt x="225" y="127"/>
                  <a:pt x="225" y="127"/>
                  <a:pt x="225" y="127"/>
                </a:cubicBezTo>
                <a:cubicBezTo>
                  <a:pt x="225" y="189"/>
                  <a:pt x="175" y="239"/>
                  <a:pt x="112" y="239"/>
                </a:cubicBezTo>
                <a:cubicBezTo>
                  <a:pt x="50" y="239"/>
                  <a:pt x="0" y="189"/>
                  <a:pt x="0" y="127"/>
                </a:cubicBezTo>
                <a:cubicBezTo>
                  <a:pt x="0" y="64"/>
                  <a:pt x="50" y="14"/>
                  <a:pt x="112" y="14"/>
                </a:cubicBezTo>
                <a:lnTo>
                  <a:pt x="112" y="127"/>
                </a:lnTo>
                <a:close/>
                <a:moveTo>
                  <a:pt x="126" y="0"/>
                </a:moveTo>
                <a:cubicBezTo>
                  <a:pt x="126" y="113"/>
                  <a:pt x="126" y="113"/>
                  <a:pt x="126" y="113"/>
                </a:cubicBezTo>
                <a:cubicBezTo>
                  <a:pt x="239" y="113"/>
                  <a:pt x="239" y="113"/>
                  <a:pt x="239" y="113"/>
                </a:cubicBezTo>
                <a:cubicBezTo>
                  <a:pt x="239" y="51"/>
                  <a:pt x="188" y="0"/>
                  <a:pt x="1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Google Shape;578;p24">
            <a:extLst>
              <a:ext uri="{FF2B5EF4-FFF2-40B4-BE49-F238E27FC236}">
                <a16:creationId xmlns:a16="http://schemas.microsoft.com/office/drawing/2014/main" id="{3194655A-BB20-46AC-A1D7-1D3C77F05423}"/>
              </a:ext>
            </a:extLst>
          </p:cNvPr>
          <p:cNvSpPr>
            <a:spLocks/>
          </p:cNvSpPr>
          <p:nvPr/>
        </p:nvSpPr>
        <p:spPr bwMode="auto">
          <a:xfrm>
            <a:off x="3072378" y="2757484"/>
            <a:ext cx="707679" cy="689932"/>
          </a:xfrm>
          <a:custGeom>
            <a:avLst/>
            <a:gdLst>
              <a:gd name="T0" fmla="*/ 976340 w 228"/>
              <a:gd name="T1" fmla="*/ 427831 h 228"/>
              <a:gd name="T2" fmla="*/ 854298 w 228"/>
              <a:gd name="T3" fmla="*/ 406003 h 228"/>
              <a:gd name="T4" fmla="*/ 810711 w 228"/>
              <a:gd name="T5" fmla="*/ 309959 h 228"/>
              <a:gd name="T6" fmla="*/ 884808 w 228"/>
              <a:gd name="T7" fmla="*/ 209550 h 228"/>
              <a:gd name="T8" fmla="*/ 884808 w 228"/>
              <a:gd name="T9" fmla="*/ 183356 h 228"/>
              <a:gd name="T10" fmla="*/ 810711 w 228"/>
              <a:gd name="T11" fmla="*/ 109141 h 228"/>
              <a:gd name="T12" fmla="*/ 784559 w 228"/>
              <a:gd name="T13" fmla="*/ 109141 h 228"/>
              <a:gd name="T14" fmla="*/ 684310 w 228"/>
              <a:gd name="T15" fmla="*/ 183356 h 228"/>
              <a:gd name="T16" fmla="*/ 588419 w 228"/>
              <a:gd name="T17" fmla="*/ 144066 h 228"/>
              <a:gd name="T18" fmla="*/ 570985 w 228"/>
              <a:gd name="T19" fmla="*/ 17462 h 228"/>
              <a:gd name="T20" fmla="*/ 549191 w 228"/>
              <a:gd name="T21" fmla="*/ 0 h 228"/>
              <a:gd name="T22" fmla="*/ 448942 w 228"/>
              <a:gd name="T23" fmla="*/ 0 h 228"/>
              <a:gd name="T24" fmla="*/ 427149 w 228"/>
              <a:gd name="T25" fmla="*/ 17462 h 228"/>
              <a:gd name="T26" fmla="*/ 405356 w 228"/>
              <a:gd name="T27" fmla="*/ 144066 h 228"/>
              <a:gd name="T28" fmla="*/ 309465 w 228"/>
              <a:gd name="T29" fmla="*/ 183356 h 228"/>
              <a:gd name="T30" fmla="*/ 209216 w 228"/>
              <a:gd name="T31" fmla="*/ 109141 h 228"/>
              <a:gd name="T32" fmla="*/ 183064 w 228"/>
              <a:gd name="T33" fmla="*/ 109141 h 228"/>
              <a:gd name="T34" fmla="*/ 108967 w 228"/>
              <a:gd name="T35" fmla="*/ 183356 h 228"/>
              <a:gd name="T36" fmla="*/ 108967 w 228"/>
              <a:gd name="T37" fmla="*/ 209550 h 228"/>
              <a:gd name="T38" fmla="*/ 183064 w 228"/>
              <a:gd name="T39" fmla="*/ 309959 h 228"/>
              <a:gd name="T40" fmla="*/ 143836 w 228"/>
              <a:gd name="T41" fmla="*/ 406003 h 228"/>
              <a:gd name="T42" fmla="*/ 17435 w 228"/>
              <a:gd name="T43" fmla="*/ 427831 h 228"/>
              <a:gd name="T44" fmla="*/ 0 w 228"/>
              <a:gd name="T45" fmla="*/ 445294 h 228"/>
              <a:gd name="T46" fmla="*/ 0 w 228"/>
              <a:gd name="T47" fmla="*/ 550068 h 228"/>
              <a:gd name="T48" fmla="*/ 17435 w 228"/>
              <a:gd name="T49" fmla="*/ 571897 h 228"/>
              <a:gd name="T50" fmla="*/ 143836 w 228"/>
              <a:gd name="T51" fmla="*/ 589359 h 228"/>
              <a:gd name="T52" fmla="*/ 183064 w 228"/>
              <a:gd name="T53" fmla="*/ 685403 h 228"/>
              <a:gd name="T54" fmla="*/ 108967 w 228"/>
              <a:gd name="T55" fmla="*/ 785812 h 228"/>
              <a:gd name="T56" fmla="*/ 108967 w 228"/>
              <a:gd name="T57" fmla="*/ 812006 h 228"/>
              <a:gd name="T58" fmla="*/ 183064 w 228"/>
              <a:gd name="T59" fmla="*/ 886221 h 228"/>
              <a:gd name="T60" fmla="*/ 209216 w 228"/>
              <a:gd name="T61" fmla="*/ 886221 h 228"/>
              <a:gd name="T62" fmla="*/ 309465 w 228"/>
              <a:gd name="T63" fmla="*/ 812006 h 228"/>
              <a:gd name="T64" fmla="*/ 405356 w 228"/>
              <a:gd name="T65" fmla="*/ 851296 h 228"/>
              <a:gd name="T66" fmla="*/ 427149 w 228"/>
              <a:gd name="T67" fmla="*/ 977900 h 228"/>
              <a:gd name="T68" fmla="*/ 448942 w 228"/>
              <a:gd name="T69" fmla="*/ 995362 h 228"/>
              <a:gd name="T70" fmla="*/ 549191 w 228"/>
              <a:gd name="T71" fmla="*/ 995362 h 228"/>
              <a:gd name="T72" fmla="*/ 570985 w 228"/>
              <a:gd name="T73" fmla="*/ 977900 h 228"/>
              <a:gd name="T74" fmla="*/ 588419 w 228"/>
              <a:gd name="T75" fmla="*/ 851296 h 228"/>
              <a:gd name="T76" fmla="*/ 684310 w 228"/>
              <a:gd name="T77" fmla="*/ 812006 h 228"/>
              <a:gd name="T78" fmla="*/ 784559 w 228"/>
              <a:gd name="T79" fmla="*/ 886221 h 228"/>
              <a:gd name="T80" fmla="*/ 810711 w 228"/>
              <a:gd name="T81" fmla="*/ 886221 h 228"/>
              <a:gd name="T82" fmla="*/ 884808 w 228"/>
              <a:gd name="T83" fmla="*/ 812006 h 228"/>
              <a:gd name="T84" fmla="*/ 884808 w 228"/>
              <a:gd name="T85" fmla="*/ 785812 h 228"/>
              <a:gd name="T86" fmla="*/ 810711 w 228"/>
              <a:gd name="T87" fmla="*/ 685403 h 228"/>
              <a:gd name="T88" fmla="*/ 854298 w 228"/>
              <a:gd name="T89" fmla="*/ 589359 h 228"/>
              <a:gd name="T90" fmla="*/ 976340 w 228"/>
              <a:gd name="T91" fmla="*/ 571897 h 228"/>
              <a:gd name="T92" fmla="*/ 993775 w 228"/>
              <a:gd name="T93" fmla="*/ 550068 h 228"/>
              <a:gd name="T94" fmla="*/ 993775 w 228"/>
              <a:gd name="T95" fmla="*/ 445294 h 228"/>
              <a:gd name="T96" fmla="*/ 976340 w 228"/>
              <a:gd name="T97" fmla="*/ 427831 h 228"/>
              <a:gd name="T98" fmla="*/ 496888 w 228"/>
              <a:gd name="T99" fmla="*/ 681037 h 228"/>
              <a:gd name="T100" fmla="*/ 313824 w 228"/>
              <a:gd name="T101" fmla="*/ 497681 h 228"/>
              <a:gd name="T102" fmla="*/ 496888 w 228"/>
              <a:gd name="T103" fmla="*/ 314325 h 228"/>
              <a:gd name="T104" fmla="*/ 679951 w 228"/>
              <a:gd name="T105" fmla="*/ 497681 h 228"/>
              <a:gd name="T106" fmla="*/ 496888 w 228"/>
              <a:gd name="T107" fmla="*/ 681037 h 2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28" h="228" extrusionOk="0">
                <a:moveTo>
                  <a:pt x="224" y="98"/>
                </a:moveTo>
                <a:cubicBezTo>
                  <a:pt x="196" y="93"/>
                  <a:pt x="196" y="93"/>
                  <a:pt x="196" y="93"/>
                </a:cubicBezTo>
                <a:cubicBezTo>
                  <a:pt x="194" y="85"/>
                  <a:pt x="190" y="78"/>
                  <a:pt x="186" y="71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5" y="46"/>
                  <a:pt x="205" y="43"/>
                  <a:pt x="203" y="42"/>
                </a:cubicBezTo>
                <a:cubicBezTo>
                  <a:pt x="186" y="25"/>
                  <a:pt x="186" y="25"/>
                  <a:pt x="186" y="25"/>
                </a:cubicBezTo>
                <a:cubicBezTo>
                  <a:pt x="185" y="24"/>
                  <a:pt x="182" y="24"/>
                  <a:pt x="180" y="25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0" y="38"/>
                  <a:pt x="143" y="35"/>
                  <a:pt x="135" y="33"/>
                </a:cubicBezTo>
                <a:cubicBezTo>
                  <a:pt x="131" y="4"/>
                  <a:pt x="131" y="4"/>
                  <a:pt x="131" y="4"/>
                </a:cubicBezTo>
                <a:cubicBezTo>
                  <a:pt x="130" y="2"/>
                  <a:pt x="128" y="0"/>
                  <a:pt x="126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0" y="0"/>
                  <a:pt x="98" y="2"/>
                  <a:pt x="98" y="4"/>
                </a:cubicBezTo>
                <a:cubicBezTo>
                  <a:pt x="93" y="33"/>
                  <a:pt x="93" y="33"/>
                  <a:pt x="93" y="33"/>
                </a:cubicBezTo>
                <a:cubicBezTo>
                  <a:pt x="86" y="35"/>
                  <a:pt x="78" y="38"/>
                  <a:pt x="71" y="42"/>
                </a:cubicBezTo>
                <a:cubicBezTo>
                  <a:pt x="48" y="25"/>
                  <a:pt x="48" y="25"/>
                  <a:pt x="48" y="25"/>
                </a:cubicBezTo>
                <a:cubicBezTo>
                  <a:pt x="46" y="24"/>
                  <a:pt x="44" y="24"/>
                  <a:pt x="42" y="25"/>
                </a:cubicBezTo>
                <a:cubicBezTo>
                  <a:pt x="25" y="42"/>
                  <a:pt x="25" y="42"/>
                  <a:pt x="25" y="42"/>
                </a:cubicBezTo>
                <a:cubicBezTo>
                  <a:pt x="24" y="43"/>
                  <a:pt x="24" y="46"/>
                  <a:pt x="25" y="48"/>
                </a:cubicBezTo>
                <a:cubicBezTo>
                  <a:pt x="42" y="71"/>
                  <a:pt x="42" y="71"/>
                  <a:pt x="42" y="71"/>
                </a:cubicBezTo>
                <a:cubicBezTo>
                  <a:pt x="38" y="78"/>
                  <a:pt x="35" y="85"/>
                  <a:pt x="33" y="93"/>
                </a:cubicBezTo>
                <a:cubicBezTo>
                  <a:pt x="4" y="98"/>
                  <a:pt x="4" y="98"/>
                  <a:pt x="4" y="98"/>
                </a:cubicBezTo>
                <a:cubicBezTo>
                  <a:pt x="2" y="98"/>
                  <a:pt x="0" y="100"/>
                  <a:pt x="0" y="102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8"/>
                  <a:pt x="2" y="130"/>
                  <a:pt x="4" y="131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5" y="143"/>
                  <a:pt x="38" y="150"/>
                  <a:pt x="42" y="157"/>
                </a:cubicBezTo>
                <a:cubicBezTo>
                  <a:pt x="25" y="180"/>
                  <a:pt x="25" y="180"/>
                  <a:pt x="25" y="180"/>
                </a:cubicBezTo>
                <a:cubicBezTo>
                  <a:pt x="24" y="182"/>
                  <a:pt x="24" y="185"/>
                  <a:pt x="25" y="186"/>
                </a:cubicBezTo>
                <a:cubicBezTo>
                  <a:pt x="42" y="203"/>
                  <a:pt x="42" y="203"/>
                  <a:pt x="42" y="203"/>
                </a:cubicBezTo>
                <a:cubicBezTo>
                  <a:pt x="44" y="204"/>
                  <a:pt x="46" y="205"/>
                  <a:pt x="48" y="203"/>
                </a:cubicBezTo>
                <a:cubicBezTo>
                  <a:pt x="71" y="186"/>
                  <a:pt x="71" y="186"/>
                  <a:pt x="71" y="186"/>
                </a:cubicBezTo>
                <a:cubicBezTo>
                  <a:pt x="78" y="190"/>
                  <a:pt x="86" y="193"/>
                  <a:pt x="93" y="195"/>
                </a:cubicBezTo>
                <a:cubicBezTo>
                  <a:pt x="98" y="224"/>
                  <a:pt x="98" y="224"/>
                  <a:pt x="98" y="224"/>
                </a:cubicBezTo>
                <a:cubicBezTo>
                  <a:pt x="98" y="226"/>
                  <a:pt x="100" y="228"/>
                  <a:pt x="103" y="228"/>
                </a:cubicBezTo>
                <a:cubicBezTo>
                  <a:pt x="126" y="228"/>
                  <a:pt x="126" y="228"/>
                  <a:pt x="126" y="228"/>
                </a:cubicBezTo>
                <a:cubicBezTo>
                  <a:pt x="128" y="228"/>
                  <a:pt x="130" y="226"/>
                  <a:pt x="131" y="224"/>
                </a:cubicBezTo>
                <a:cubicBezTo>
                  <a:pt x="135" y="195"/>
                  <a:pt x="135" y="195"/>
                  <a:pt x="135" y="195"/>
                </a:cubicBezTo>
                <a:cubicBezTo>
                  <a:pt x="143" y="193"/>
                  <a:pt x="150" y="190"/>
                  <a:pt x="157" y="186"/>
                </a:cubicBezTo>
                <a:cubicBezTo>
                  <a:pt x="180" y="203"/>
                  <a:pt x="180" y="203"/>
                  <a:pt x="180" y="203"/>
                </a:cubicBezTo>
                <a:cubicBezTo>
                  <a:pt x="182" y="205"/>
                  <a:pt x="185" y="204"/>
                  <a:pt x="186" y="203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205" y="185"/>
                  <a:pt x="205" y="182"/>
                  <a:pt x="203" y="180"/>
                </a:cubicBezTo>
                <a:cubicBezTo>
                  <a:pt x="186" y="157"/>
                  <a:pt x="186" y="157"/>
                  <a:pt x="186" y="157"/>
                </a:cubicBezTo>
                <a:cubicBezTo>
                  <a:pt x="190" y="150"/>
                  <a:pt x="194" y="143"/>
                  <a:pt x="196" y="135"/>
                </a:cubicBezTo>
                <a:cubicBezTo>
                  <a:pt x="224" y="131"/>
                  <a:pt x="224" y="131"/>
                  <a:pt x="224" y="131"/>
                </a:cubicBezTo>
                <a:cubicBezTo>
                  <a:pt x="226" y="130"/>
                  <a:pt x="228" y="128"/>
                  <a:pt x="228" y="126"/>
                </a:cubicBezTo>
                <a:cubicBezTo>
                  <a:pt x="228" y="102"/>
                  <a:pt x="228" y="102"/>
                  <a:pt x="228" y="102"/>
                </a:cubicBezTo>
                <a:cubicBezTo>
                  <a:pt x="228" y="100"/>
                  <a:pt x="226" y="98"/>
                  <a:pt x="224" y="98"/>
                </a:cubicBezTo>
                <a:close/>
                <a:moveTo>
                  <a:pt x="114" y="156"/>
                </a:moveTo>
                <a:cubicBezTo>
                  <a:pt x="91" y="156"/>
                  <a:pt x="72" y="137"/>
                  <a:pt x="72" y="114"/>
                </a:cubicBezTo>
                <a:cubicBezTo>
                  <a:pt x="72" y="91"/>
                  <a:pt x="91" y="72"/>
                  <a:pt x="114" y="72"/>
                </a:cubicBezTo>
                <a:cubicBezTo>
                  <a:pt x="137" y="72"/>
                  <a:pt x="156" y="91"/>
                  <a:pt x="156" y="114"/>
                </a:cubicBezTo>
                <a:cubicBezTo>
                  <a:pt x="156" y="137"/>
                  <a:pt x="137" y="156"/>
                  <a:pt x="114" y="1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000" kern="1200"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Google Shape;579;p24">
            <a:extLst>
              <a:ext uri="{FF2B5EF4-FFF2-40B4-BE49-F238E27FC236}">
                <a16:creationId xmlns:a16="http://schemas.microsoft.com/office/drawing/2014/main" id="{38225EEE-52EA-4F76-9A12-8BCF76985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354" y="3169023"/>
            <a:ext cx="1275745" cy="19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133F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C133F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TIPO DE CAMBIO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Google Shape;580;p24">
            <a:extLst>
              <a:ext uri="{FF2B5EF4-FFF2-40B4-BE49-F238E27FC236}">
                <a16:creationId xmlns:a16="http://schemas.microsoft.com/office/drawing/2014/main" id="{DE3F6050-8101-494B-90C1-9A7C0428F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4185" y="1327001"/>
            <a:ext cx="888051" cy="29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24956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24956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LIQUIDEZ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Google Shape;581;p24">
            <a:extLst>
              <a:ext uri="{FF2B5EF4-FFF2-40B4-BE49-F238E27FC236}">
                <a16:creationId xmlns:a16="http://schemas.microsoft.com/office/drawing/2014/main" id="{6773A862-26A9-486F-BF78-3450BB2B5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7768" y="1191656"/>
            <a:ext cx="1734950" cy="29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12B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lang="es-EC" altLang="en-US" sz="1200" b="1" kern="1200" dirty="0">
                <a:solidFill>
                  <a:srgbClr val="FF912B"/>
                </a:solidFill>
                <a:latin typeface="Open Sans SemiBold" panose="020B0706030804020204" pitchFamily="34" charset="0"/>
                <a:ea typeface="+mn-ea"/>
                <a:sym typeface="Open Sans SemiBold" panose="020B0706030804020204" pitchFamily="34" charset="0"/>
              </a:rPr>
              <a:t>CLIMA DE NEGOCIOS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Google Shape;582;p24">
            <a:extLst>
              <a:ext uri="{FF2B5EF4-FFF2-40B4-BE49-F238E27FC236}">
                <a16:creationId xmlns:a16="http://schemas.microsoft.com/office/drawing/2014/main" id="{FEE2CBCD-A109-4C84-8A68-C55D54F0B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4880" y="3081451"/>
            <a:ext cx="1002507" cy="29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AB320"/>
              </a:buClr>
              <a:buSzPts val="1900"/>
              <a:buFont typeface="Open Sans SemiBold" panose="020B0706030804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AB320"/>
                </a:solidFill>
                <a:effectLst/>
                <a:uLnTx/>
                <a:uFillTx/>
                <a:latin typeface="Open Sans SemiBold" panose="020B0706030804020204" pitchFamily="34" charset="0"/>
                <a:ea typeface="+mn-ea"/>
                <a:cs typeface="Arial" panose="020B0604020202020204" pitchFamily="34" charset="0"/>
                <a:sym typeface="Open Sans SemiBold" panose="020B0706030804020204" pitchFamily="34" charset="0"/>
              </a:rPr>
              <a:t>RIESGO-PAIS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Google Shape;583;p24">
            <a:extLst>
              <a:ext uri="{FF2B5EF4-FFF2-40B4-BE49-F238E27FC236}">
                <a16:creationId xmlns:a16="http://schemas.microsoft.com/office/drawing/2014/main" id="{98D189ED-7BA9-45BA-A47B-9436656E7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4" y="3044681"/>
            <a:ext cx="704288" cy="103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C133F"/>
              </a:buClr>
              <a:buSzPts val="80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8C133F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1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Google Shape;584;p24">
            <a:extLst>
              <a:ext uri="{FF2B5EF4-FFF2-40B4-BE49-F238E27FC236}">
                <a16:creationId xmlns:a16="http://schemas.microsoft.com/office/drawing/2014/main" id="{9F67058A-26D2-432D-8CFA-BD27670B6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5830" y="1164147"/>
            <a:ext cx="550604" cy="103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24956"/>
              </a:buClr>
              <a:buSzPts val="80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24956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2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Google Shape;585;p24">
            <a:extLst>
              <a:ext uri="{FF2B5EF4-FFF2-40B4-BE49-F238E27FC236}">
                <a16:creationId xmlns:a16="http://schemas.microsoft.com/office/drawing/2014/main" id="{F6EA556B-1934-4B46-906D-1FF56E00D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862" y="1071942"/>
            <a:ext cx="496906" cy="103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12B"/>
              </a:buClr>
              <a:buSzPts val="80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912B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3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Google Shape;586;p24">
            <a:extLst>
              <a:ext uri="{FF2B5EF4-FFF2-40B4-BE49-F238E27FC236}">
                <a16:creationId xmlns:a16="http://schemas.microsoft.com/office/drawing/2014/main" id="{EC563381-2BB9-47ED-A62D-F58311F35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852" y="3102280"/>
            <a:ext cx="588751" cy="109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C54A"/>
              </a:buClr>
              <a:buSzPts val="84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54A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  <a:sym typeface="Montserrat" panose="02000505000000020004" pitchFamily="2" charset="0"/>
              </a:rPr>
              <a:t>4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Google Shape;587;p24">
            <a:extLst>
              <a:ext uri="{FF2B5EF4-FFF2-40B4-BE49-F238E27FC236}">
                <a16:creationId xmlns:a16="http://schemas.microsoft.com/office/drawing/2014/main" id="{84C71379-00E2-490A-8683-F072F7526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705" y="1487655"/>
            <a:ext cx="1641454" cy="41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lang="en-US" altLang="en-US" sz="1000" kern="1200" dirty="0">
                <a:ea typeface="+mn-ea"/>
              </a:rPr>
              <a:t>Un </a:t>
            </a:r>
            <a:r>
              <a:rPr lang="en-US" altLang="en-US" sz="1000" kern="1200" dirty="0" err="1">
                <a:ea typeface="+mn-ea"/>
              </a:rPr>
              <a:t>exceso</a:t>
            </a:r>
            <a:r>
              <a:rPr lang="en-US" altLang="en-US" sz="1000" kern="1200" dirty="0">
                <a:ea typeface="+mn-ea"/>
              </a:rPr>
              <a:t> de </a:t>
            </a:r>
            <a:r>
              <a:rPr lang="en-US" altLang="en-US" sz="1000" kern="1200" dirty="0" err="1">
                <a:ea typeface="+mn-ea"/>
              </a:rPr>
              <a:t>reservas</a:t>
            </a:r>
            <a:r>
              <a:rPr lang="en-US" altLang="en-US" sz="1000" kern="1200" dirty="0">
                <a:ea typeface="+mn-ea"/>
              </a:rPr>
              <a:t> </a:t>
            </a:r>
            <a:r>
              <a:rPr lang="en-US" altLang="en-US" sz="1000" kern="1200" dirty="0" err="1">
                <a:ea typeface="+mn-ea"/>
              </a:rPr>
              <a:t>internacionales</a:t>
            </a:r>
            <a:r>
              <a:rPr lang="en-US" altLang="en-US" sz="1000" kern="1200" dirty="0">
                <a:ea typeface="+mn-ea"/>
              </a:rPr>
              <a:t> </a:t>
            </a:r>
            <a:r>
              <a:rPr lang="en-US" altLang="en-US" sz="1000" kern="1200" dirty="0" err="1">
                <a:ea typeface="+mn-ea"/>
              </a:rPr>
              <a:t>puede</a:t>
            </a:r>
            <a:r>
              <a:rPr lang="en-US" altLang="en-US" sz="1000" kern="1200" dirty="0">
                <a:ea typeface="+mn-ea"/>
              </a:rPr>
              <a:t> </a:t>
            </a:r>
            <a:r>
              <a:rPr lang="en-US" altLang="en-US" sz="1000" kern="1200" dirty="0" err="1">
                <a:ea typeface="+mn-ea"/>
              </a:rPr>
              <a:t>presionar</a:t>
            </a:r>
            <a:r>
              <a:rPr lang="en-US" altLang="en-US" sz="1000" kern="1200" dirty="0">
                <a:ea typeface="+mn-ea"/>
              </a:rPr>
              <a:t> el </a:t>
            </a:r>
            <a:r>
              <a:rPr lang="en-US" altLang="en-US" sz="1000" kern="1200" dirty="0" err="1">
                <a:ea typeface="+mn-ea"/>
              </a:rPr>
              <a:t>tipo</a:t>
            </a:r>
            <a:r>
              <a:rPr lang="en-US" altLang="en-US" sz="1000" kern="1200" dirty="0">
                <a:ea typeface="+mn-ea"/>
              </a:rPr>
              <a:t> de </a:t>
            </a:r>
            <a:r>
              <a:rPr lang="en-US" altLang="en-US" sz="1000" kern="1200" dirty="0" err="1">
                <a:ea typeface="+mn-ea"/>
              </a:rPr>
              <a:t>cambio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Google Shape;588;p24">
            <a:extLst>
              <a:ext uri="{FF2B5EF4-FFF2-40B4-BE49-F238E27FC236}">
                <a16:creationId xmlns:a16="http://schemas.microsoft.com/office/drawing/2014/main" id="{AC9A641A-3474-4B41-AC1E-14E9EAE43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225" y="1355612"/>
            <a:ext cx="1683131" cy="41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Un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manejo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correcto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de las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reservas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internacionales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ofrecen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estabilidad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 a la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  <a:sym typeface="Open Sans" panose="020B0606030504020204" pitchFamily="34" charset="0"/>
              </a:rPr>
              <a:t>economía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Google Shape;589;p24">
            <a:extLst>
              <a:ext uri="{FF2B5EF4-FFF2-40B4-BE49-F238E27FC236}">
                <a16:creationId xmlns:a16="http://schemas.microsoft.com/office/drawing/2014/main" id="{39F610AD-EB84-4BCF-BE45-EF7094F31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834" y="3289343"/>
            <a:ext cx="1137624" cy="71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Open Sans" panose="020B0606030504020204" pitchFamily="34" charset="0"/>
              <a:buNone/>
              <a:tabLst/>
              <a:defRPr/>
            </a:pP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Nivel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correcto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de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reservas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internacionales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es una Buena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señalan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para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atraer</a:t>
            </a:r>
            <a:r>
              <a:rPr lang="en-US" altLang="en-US" sz="800" kern="1200" dirty="0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 </a:t>
            </a:r>
            <a:r>
              <a:rPr lang="en-US" altLang="en-US" sz="800" kern="1200" dirty="0" err="1">
                <a:latin typeface="Open Sans" panose="020B0606030504020204" pitchFamily="34" charset="0"/>
                <a:ea typeface="+mn-ea"/>
                <a:sym typeface="Open Sans" panose="020B0606030504020204" pitchFamily="34" charset="0"/>
              </a:rPr>
              <a:t>capitales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sp>
        <p:nvSpPr>
          <p:cNvPr id="26" name="Shape 146">
            <a:extLst>
              <a:ext uri="{FF2B5EF4-FFF2-40B4-BE49-F238E27FC236}">
                <a16:creationId xmlns:a16="http://schemas.microsoft.com/office/drawing/2014/main" id="{FEC8CD57-95A7-4B57-A398-3AFE6BE23837}"/>
              </a:ext>
            </a:extLst>
          </p:cNvPr>
          <p:cNvSpPr txBox="1">
            <a:spLocks/>
          </p:cNvSpPr>
          <p:nvPr/>
        </p:nvSpPr>
        <p:spPr>
          <a:xfrm>
            <a:off x="848032" y="18017"/>
            <a:ext cx="8192729" cy="926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algn="ctr"/>
            <a:r>
              <a:rPr lang="es-MX" sz="3200" b="1" dirty="0">
                <a:solidFill>
                  <a:srgbClr val="FF8700"/>
                </a:solidFill>
              </a:rPr>
              <a:t>Las reservas internacionales es clave para manejar el tipo de cambio y liquidez de una economía.</a:t>
            </a:r>
          </a:p>
        </p:txBody>
      </p:sp>
    </p:spTree>
    <p:extLst>
      <p:ext uri="{BB962C8B-B14F-4D97-AF65-F5344CB8AC3E}">
        <p14:creationId xmlns:p14="http://schemas.microsoft.com/office/powerpoint/2010/main" val="17621703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3180228"/>
            <a:ext cx="5560585" cy="9076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/>
              <a:t>Clima de Negocios </a:t>
            </a:r>
            <a:br>
              <a:rPr lang="en" sz="5400" b="1" dirty="0"/>
            </a:br>
            <a:r>
              <a:rPr lang="en" sz="4400" b="1" dirty="0"/>
              <a:t>Riesgo - País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041921" y="4444253"/>
            <a:ext cx="6393284" cy="633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i="1" dirty="0"/>
              <a:t>Es la probabilidad de incumplimiento de las obligaciones financieras de un país debido a factores que van más allá de los riesgos inherentes a un préstamo.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5525455-92C8-4350-96AD-1124B762FECA}"/>
              </a:ext>
            </a:extLst>
          </p:cNvPr>
          <p:cNvSpPr txBox="1"/>
          <p:nvPr/>
        </p:nvSpPr>
        <p:spPr>
          <a:xfrm>
            <a:off x="1115879" y="1755559"/>
            <a:ext cx="91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800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❻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2122280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 riesgo se compensa con una tasa de interés extra, que se llama prima de riesgo. </a:t>
            </a:r>
            <a:endParaRPr dirty="0"/>
          </a:p>
        </p:txBody>
      </p:sp>
      <p:sp>
        <p:nvSpPr>
          <p:cNvPr id="257" name="Shape 25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A4102D3-AC24-4424-92F4-5E08EBBFD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99" y="1025174"/>
            <a:ext cx="7429501" cy="390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267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  <p:sp>
        <p:nvSpPr>
          <p:cNvPr id="9" name="Freeform 1">
            <a:extLst>
              <a:ext uri="{FF2B5EF4-FFF2-40B4-BE49-F238E27FC236}">
                <a16:creationId xmlns:a16="http://schemas.microsoft.com/office/drawing/2014/main" id="{10AAF163-8285-4C02-91D7-1AD32CDDC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068" y="2148615"/>
            <a:ext cx="1916552" cy="2444548"/>
          </a:xfrm>
          <a:custGeom>
            <a:avLst/>
            <a:gdLst>
              <a:gd name="T0" fmla="*/ 1233603 w 7828"/>
              <a:gd name="T1" fmla="*/ 1053424 h 9983"/>
              <a:gd name="T2" fmla="*/ 1506457 w 7828"/>
              <a:gd name="T3" fmla="*/ 1053424 h 9983"/>
              <a:gd name="T4" fmla="*/ 753408 w 7828"/>
              <a:gd name="T5" fmla="*/ 0 h 9983"/>
              <a:gd name="T6" fmla="*/ 0 w 7828"/>
              <a:gd name="T7" fmla="*/ 1053424 h 9983"/>
              <a:gd name="T8" fmla="*/ 277534 w 7828"/>
              <a:gd name="T9" fmla="*/ 1053424 h 9983"/>
              <a:gd name="T10" fmla="*/ 2817452 w 7828"/>
              <a:gd name="T11" fmla="*/ 3593740 h 9983"/>
              <a:gd name="T12" fmla="*/ 2817452 w 7828"/>
              <a:gd name="T13" fmla="*/ 2637881 h 9983"/>
              <a:gd name="T14" fmla="*/ 1233603 w 7828"/>
              <a:gd name="T15" fmla="*/ 1053424 h 99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828" h="9983">
                <a:moveTo>
                  <a:pt x="3427" y="2926"/>
                </a:moveTo>
                <a:lnTo>
                  <a:pt x="4185" y="2926"/>
                </a:lnTo>
                <a:lnTo>
                  <a:pt x="2093" y="0"/>
                </a:lnTo>
                <a:lnTo>
                  <a:pt x="0" y="2926"/>
                </a:lnTo>
                <a:lnTo>
                  <a:pt x="771" y="2926"/>
                </a:lnTo>
                <a:cubicBezTo>
                  <a:pt x="771" y="6824"/>
                  <a:pt x="3930" y="9982"/>
                  <a:pt x="7827" y="9982"/>
                </a:cubicBezTo>
                <a:lnTo>
                  <a:pt x="7827" y="7327"/>
                </a:lnTo>
                <a:cubicBezTo>
                  <a:pt x="5397" y="7327"/>
                  <a:pt x="3427" y="5357"/>
                  <a:pt x="3427" y="2926"/>
                </a:cubicBezTo>
              </a:path>
            </a:pathLst>
          </a:custGeom>
          <a:solidFill>
            <a:srgbClr val="56BDB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AB023875-A3ED-4462-A126-EF36F0AE1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668" y="2864488"/>
            <a:ext cx="2444548" cy="1920870"/>
          </a:xfrm>
          <a:custGeom>
            <a:avLst/>
            <a:gdLst>
              <a:gd name="T0" fmla="*/ 2637786 w 9982"/>
              <a:gd name="T1" fmla="*/ 0 h 7844"/>
              <a:gd name="T2" fmla="*/ 1053530 w 9982"/>
              <a:gd name="T3" fmla="*/ 1584541 h 7844"/>
              <a:gd name="T4" fmla="*/ 1053530 w 9982"/>
              <a:gd name="T5" fmla="*/ 1317030 h 7844"/>
              <a:gd name="T6" fmla="*/ 0 w 9982"/>
              <a:gd name="T7" fmla="*/ 2070236 h 7844"/>
              <a:gd name="T8" fmla="*/ 1053530 w 9982"/>
              <a:gd name="T9" fmla="*/ 2823802 h 7844"/>
              <a:gd name="T10" fmla="*/ 1053530 w 9982"/>
              <a:gd name="T11" fmla="*/ 2540810 h 7844"/>
              <a:gd name="T12" fmla="*/ 3593740 w 9982"/>
              <a:gd name="T13" fmla="*/ 0 h 7844"/>
              <a:gd name="T14" fmla="*/ 2637786 w 9982"/>
              <a:gd name="T15" fmla="*/ 0 h 7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82" h="7844">
                <a:moveTo>
                  <a:pt x="7326" y="0"/>
                </a:moveTo>
                <a:cubicBezTo>
                  <a:pt x="7326" y="2431"/>
                  <a:pt x="5356" y="4401"/>
                  <a:pt x="2926" y="4401"/>
                </a:cubicBezTo>
                <a:lnTo>
                  <a:pt x="2926" y="3658"/>
                </a:lnTo>
                <a:lnTo>
                  <a:pt x="0" y="5750"/>
                </a:lnTo>
                <a:lnTo>
                  <a:pt x="2926" y="7843"/>
                </a:lnTo>
                <a:lnTo>
                  <a:pt x="2926" y="7057"/>
                </a:lnTo>
                <a:cubicBezTo>
                  <a:pt x="6823" y="7057"/>
                  <a:pt x="9981" y="3898"/>
                  <a:pt x="9981" y="0"/>
                </a:cubicBezTo>
                <a:lnTo>
                  <a:pt x="7326" y="0"/>
                </a:lnTo>
              </a:path>
            </a:pathLst>
          </a:custGeom>
          <a:solidFill>
            <a:srgbClr val="739AA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CAD61BF0-FB74-4E0B-ABBE-31581DAAC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3620" y="1136892"/>
            <a:ext cx="1913312" cy="2444548"/>
          </a:xfrm>
          <a:custGeom>
            <a:avLst/>
            <a:gdLst>
              <a:gd name="T0" fmla="*/ 2539844 w 7815"/>
              <a:gd name="T1" fmla="*/ 2540315 h 9983"/>
              <a:gd name="T2" fmla="*/ 0 w 7815"/>
              <a:gd name="T3" fmla="*/ 0 h 9983"/>
              <a:gd name="T4" fmla="*/ 0 w 7815"/>
              <a:gd name="T5" fmla="*/ 956579 h 9983"/>
              <a:gd name="T6" fmla="*/ 1583803 w 7815"/>
              <a:gd name="T7" fmla="*/ 2540315 h 9983"/>
              <a:gd name="T8" fmla="*/ 1306277 w 7815"/>
              <a:gd name="T9" fmla="*/ 2540315 h 9983"/>
              <a:gd name="T10" fmla="*/ 2059664 w 7815"/>
              <a:gd name="T11" fmla="*/ 3593740 h 9983"/>
              <a:gd name="T12" fmla="*/ 2812690 w 7815"/>
              <a:gd name="T13" fmla="*/ 2540315 h 9983"/>
              <a:gd name="T14" fmla="*/ 2539844 w 7815"/>
              <a:gd name="T15" fmla="*/ 2540315 h 99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815" h="9983">
                <a:moveTo>
                  <a:pt x="7056" y="7056"/>
                </a:moveTo>
                <a:cubicBezTo>
                  <a:pt x="7056" y="3159"/>
                  <a:pt x="3897" y="0"/>
                  <a:pt x="0" y="0"/>
                </a:cubicBezTo>
                <a:lnTo>
                  <a:pt x="0" y="2657"/>
                </a:lnTo>
                <a:cubicBezTo>
                  <a:pt x="2430" y="2657"/>
                  <a:pt x="4400" y="4627"/>
                  <a:pt x="4400" y="7056"/>
                </a:cubicBezTo>
                <a:lnTo>
                  <a:pt x="3629" y="7056"/>
                </a:lnTo>
                <a:lnTo>
                  <a:pt x="5722" y="9982"/>
                </a:lnTo>
                <a:lnTo>
                  <a:pt x="7814" y="7056"/>
                </a:lnTo>
                <a:lnTo>
                  <a:pt x="7056" y="7056"/>
                </a:lnTo>
              </a:path>
            </a:pathLst>
          </a:custGeom>
          <a:solidFill>
            <a:srgbClr val="F5B43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8D0FED71-0DF6-4CDE-BC96-871A03AE9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938" y="950095"/>
            <a:ext cx="2417555" cy="1688725"/>
          </a:xfrm>
          <a:custGeom>
            <a:avLst/>
            <a:gdLst>
              <a:gd name="T0" fmla="*/ 3554053 w 9873"/>
              <a:gd name="T1" fmla="*/ 753099 h 6897"/>
              <a:gd name="T2" fmla="*/ 2501014 w 9873"/>
              <a:gd name="T3" fmla="*/ 0 h 6897"/>
              <a:gd name="T4" fmla="*/ 2501014 w 9873"/>
              <a:gd name="T5" fmla="*/ 274672 h 6897"/>
              <a:gd name="T6" fmla="*/ 0 w 9873"/>
              <a:gd name="T7" fmla="*/ 2371973 h 6897"/>
              <a:gd name="T8" fmla="*/ 436696 w 9873"/>
              <a:gd name="T9" fmla="*/ 1761430 h 6897"/>
              <a:gd name="T10" fmla="*/ 952236 w 9873"/>
              <a:gd name="T11" fmla="*/ 2482490 h 6897"/>
              <a:gd name="T12" fmla="*/ 2501014 w 9873"/>
              <a:gd name="T13" fmla="*/ 1231165 h 6897"/>
              <a:gd name="T14" fmla="*/ 2501014 w 9873"/>
              <a:gd name="T15" fmla="*/ 1506918 h 6897"/>
              <a:gd name="T16" fmla="*/ 3554053 w 9873"/>
              <a:gd name="T17" fmla="*/ 753099 h 68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873" h="6897">
                <a:moveTo>
                  <a:pt x="9872" y="2092"/>
                </a:moveTo>
                <a:lnTo>
                  <a:pt x="6947" y="0"/>
                </a:lnTo>
                <a:lnTo>
                  <a:pt x="6947" y="763"/>
                </a:lnTo>
                <a:cubicBezTo>
                  <a:pt x="3470" y="763"/>
                  <a:pt x="582" y="3279"/>
                  <a:pt x="0" y="6589"/>
                </a:cubicBezTo>
                <a:lnTo>
                  <a:pt x="1213" y="4893"/>
                </a:lnTo>
                <a:lnTo>
                  <a:pt x="2645" y="6896"/>
                </a:lnTo>
                <a:cubicBezTo>
                  <a:pt x="3069" y="4910"/>
                  <a:pt x="4833" y="3420"/>
                  <a:pt x="6947" y="3420"/>
                </a:cubicBezTo>
                <a:lnTo>
                  <a:pt x="6947" y="4186"/>
                </a:lnTo>
                <a:lnTo>
                  <a:pt x="9872" y="2092"/>
                </a:lnTo>
              </a:path>
            </a:pathLst>
          </a:custGeom>
          <a:solidFill>
            <a:srgbClr val="31303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6856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3" name="TextBox 67">
            <a:extLst>
              <a:ext uri="{FF2B5EF4-FFF2-40B4-BE49-F238E27FC236}">
                <a16:creationId xmlns:a16="http://schemas.microsoft.com/office/drawing/2014/main" id="{687FD398-B65D-4EE8-8581-687523D81CD6}"/>
              </a:ext>
            </a:extLst>
          </p:cNvPr>
          <p:cNvSpPr txBox="1"/>
          <p:nvPr/>
        </p:nvSpPr>
        <p:spPr>
          <a:xfrm rot="19212842">
            <a:off x="3456855" y="1762595"/>
            <a:ext cx="589825" cy="219291"/>
          </a:xfrm>
          <a:prstGeom prst="rect">
            <a:avLst/>
          </a:prstGeom>
          <a:noFill/>
        </p:spPr>
        <p:txBody>
          <a:bodyPr wrap="none" rtlCol="0" anchor="ctr" anchorCtr="0">
            <a:prstTxWarp prst="textArchUp">
              <a:avLst/>
            </a:prstTxWarp>
            <a:spAutoFit/>
          </a:bodyPr>
          <a:lstStyle/>
          <a:p>
            <a:pPr algn="ctr" defTabSz="685663">
              <a:buClrTx/>
            </a:pPr>
            <a:r>
              <a:rPr lang="en-US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PIB</a:t>
            </a: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AE3A1589-39CD-43A4-A337-FE006B581B2F}"/>
              </a:ext>
            </a:extLst>
          </p:cNvPr>
          <p:cNvSpPr txBox="1"/>
          <p:nvPr/>
        </p:nvSpPr>
        <p:spPr>
          <a:xfrm rot="14088629">
            <a:off x="3203278" y="3471794"/>
            <a:ext cx="589825" cy="219291"/>
          </a:xfrm>
          <a:prstGeom prst="rect">
            <a:avLst/>
          </a:prstGeom>
          <a:noFill/>
        </p:spPr>
        <p:txBody>
          <a:bodyPr wrap="none" rtlCol="0" anchor="ctr" anchorCtr="0">
            <a:prstTxWarp prst="textArchUp">
              <a:avLst/>
            </a:prstTxWarp>
            <a:spAutoFit/>
          </a:bodyPr>
          <a:lstStyle/>
          <a:p>
            <a:pPr algn="ctr" defTabSz="685663">
              <a:buClrTx/>
            </a:pPr>
            <a:r>
              <a:rPr lang="es-SV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Capitales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5" name="TextBox 67">
            <a:extLst>
              <a:ext uri="{FF2B5EF4-FFF2-40B4-BE49-F238E27FC236}">
                <a16:creationId xmlns:a16="http://schemas.microsoft.com/office/drawing/2014/main" id="{C7238522-A9F0-43B0-B9B2-76918C390FBF}"/>
              </a:ext>
            </a:extLst>
          </p:cNvPr>
          <p:cNvSpPr txBox="1"/>
          <p:nvPr/>
        </p:nvSpPr>
        <p:spPr>
          <a:xfrm rot="3375896">
            <a:off x="5159609" y="1984130"/>
            <a:ext cx="954215" cy="269813"/>
          </a:xfrm>
          <a:prstGeom prst="rect">
            <a:avLst/>
          </a:prstGeom>
          <a:noFill/>
        </p:spPr>
        <p:txBody>
          <a:bodyPr wrap="none" rtlCol="0" anchor="ctr" anchorCtr="0">
            <a:prstTxWarp prst="textArchUp">
              <a:avLst>
                <a:gd name="adj" fmla="val 11490353"/>
              </a:avLst>
            </a:prstTxWarp>
            <a:spAutoFit/>
          </a:bodyPr>
          <a:lstStyle/>
          <a:p>
            <a:pPr algn="ctr" defTabSz="685663">
              <a:buClrTx/>
            </a:pPr>
            <a:r>
              <a:rPr lang="es-SV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Financiamiento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C0A24A6F-5DA5-407B-87A9-C7FA542608B8}"/>
              </a:ext>
            </a:extLst>
          </p:cNvPr>
          <p:cNvSpPr txBox="1"/>
          <p:nvPr/>
        </p:nvSpPr>
        <p:spPr>
          <a:xfrm rot="8716246">
            <a:off x="5040836" y="3806030"/>
            <a:ext cx="589825" cy="219291"/>
          </a:xfrm>
          <a:prstGeom prst="rect">
            <a:avLst/>
          </a:prstGeom>
          <a:noFill/>
        </p:spPr>
        <p:txBody>
          <a:bodyPr wrap="none" rtlCol="0" anchor="ctr" anchorCtr="0">
            <a:prstTxWarp prst="textArchUp">
              <a:avLst/>
            </a:prstTxWarp>
            <a:spAutoFit/>
          </a:bodyPr>
          <a:lstStyle/>
          <a:p>
            <a:pPr algn="ctr" defTabSz="685663">
              <a:buClrTx/>
            </a:pPr>
            <a:r>
              <a:rPr lang="es-SV" sz="1200" b="1" kern="1200" dirty="0">
                <a:solidFill>
                  <a:srgbClr val="FFFFFF"/>
                </a:solidFill>
                <a:latin typeface="Poppins SemiBold" pitchFamily="2" charset="77"/>
                <a:ea typeface="League Spartan" charset="0"/>
                <a:cs typeface="Poppins SemiBold" pitchFamily="2" charset="77"/>
              </a:rPr>
              <a:t>Deuda</a:t>
            </a:r>
            <a:endParaRPr lang="en-US" sz="1200" b="1" kern="1200" dirty="0">
              <a:solidFill>
                <a:srgbClr val="FFFFFF"/>
              </a:solidFill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A47C7B2-75F2-4CD9-ACF9-9488A875E86B}"/>
              </a:ext>
            </a:extLst>
          </p:cNvPr>
          <p:cNvSpPr txBox="1">
            <a:spLocks/>
          </p:cNvSpPr>
          <p:nvPr/>
        </p:nvSpPr>
        <p:spPr>
          <a:xfrm>
            <a:off x="807025" y="1401321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afecta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 expansion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económica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por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volatilidad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los mercados.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121A8DB-6E63-444B-969B-31704739B6EC}"/>
              </a:ext>
            </a:extLst>
          </p:cNvPr>
          <p:cNvSpPr txBox="1">
            <a:spLocks/>
          </p:cNvSpPr>
          <p:nvPr/>
        </p:nvSpPr>
        <p:spPr>
          <a:xfrm>
            <a:off x="807025" y="3974546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Salida de capital del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país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ante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desconfianza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inversionistas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93F84A2C-A306-467F-A33B-7C6CA4024CDF}"/>
              </a:ext>
            </a:extLst>
          </p:cNvPr>
          <p:cNvSpPr txBox="1">
            <a:spLocks/>
          </p:cNvSpPr>
          <p:nvPr/>
        </p:nvSpPr>
        <p:spPr>
          <a:xfrm>
            <a:off x="5980541" y="3974546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complica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pedir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préstamo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los mercados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interenacionales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7AD8227E-0198-4C49-AF13-945477A5810A}"/>
              </a:ext>
            </a:extLst>
          </p:cNvPr>
          <p:cNvSpPr txBox="1">
            <a:spLocks/>
          </p:cNvSpPr>
          <p:nvPr/>
        </p:nvSpPr>
        <p:spPr>
          <a:xfrm>
            <a:off x="5980541" y="1401321"/>
            <a:ext cx="2356434" cy="398507"/>
          </a:xfrm>
          <a:prstGeom prst="rect">
            <a:avLst/>
          </a:prstGeom>
        </p:spPr>
        <p:txBody>
          <a:bodyPr vert="horz" wrap="square" lIns="34290" tIns="17145" rIns="34290" bIns="17145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Encarecimiento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los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préstamos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tanto para las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empresas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sector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público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21" name="Shape 2532">
            <a:extLst>
              <a:ext uri="{FF2B5EF4-FFF2-40B4-BE49-F238E27FC236}">
                <a16:creationId xmlns:a16="http://schemas.microsoft.com/office/drawing/2014/main" id="{AA60DC4B-5AB8-47F8-B1F3-7A60598C0749}"/>
              </a:ext>
            </a:extLst>
          </p:cNvPr>
          <p:cNvSpPr>
            <a:spLocks noChangeAspect="1"/>
          </p:cNvSpPr>
          <p:nvPr/>
        </p:nvSpPr>
        <p:spPr>
          <a:xfrm>
            <a:off x="4594101" y="1389767"/>
            <a:ext cx="17140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5891"/>
                </a:moveTo>
                <a:lnTo>
                  <a:pt x="14400" y="982"/>
                </a:lnTo>
                <a:lnTo>
                  <a:pt x="15000" y="982"/>
                </a:lnTo>
                <a:lnTo>
                  <a:pt x="20400" y="5891"/>
                </a:lnTo>
                <a:cubicBezTo>
                  <a:pt x="20400" y="5891"/>
                  <a:pt x="14400" y="5891"/>
                  <a:pt x="14400" y="5891"/>
                </a:cubicBezTo>
                <a:close/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7" y="20618"/>
                  <a:pt x="1200" y="20179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7" y="982"/>
                  <a:pt x="2400" y="982"/>
                </a:cubicBezTo>
                <a:lnTo>
                  <a:pt x="13200" y="982"/>
                </a:lnTo>
                <a:lnTo>
                  <a:pt x="13200" y="5891"/>
                </a:lnTo>
                <a:cubicBezTo>
                  <a:pt x="13200" y="6433"/>
                  <a:pt x="13738" y="6873"/>
                  <a:pt x="14400" y="6873"/>
                </a:cubicBezTo>
                <a:lnTo>
                  <a:pt x="20400" y="6873"/>
                </a:lnTo>
                <a:cubicBezTo>
                  <a:pt x="20400" y="6873"/>
                  <a:pt x="20400" y="19636"/>
                  <a:pt x="20400" y="19636"/>
                </a:cubicBezTo>
                <a:close/>
                <a:moveTo>
                  <a:pt x="156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5400"/>
                </a:lnTo>
                <a:cubicBezTo>
                  <a:pt x="21600" y="5400"/>
                  <a:pt x="15600" y="0"/>
                  <a:pt x="15600" y="0"/>
                </a:cubicBezTo>
                <a:close/>
                <a:moveTo>
                  <a:pt x="4800" y="8836"/>
                </a:moveTo>
                <a:cubicBezTo>
                  <a:pt x="4800" y="9108"/>
                  <a:pt x="5068" y="9327"/>
                  <a:pt x="5400" y="9327"/>
                </a:cubicBezTo>
                <a:lnTo>
                  <a:pt x="16200" y="9327"/>
                </a:lnTo>
                <a:cubicBezTo>
                  <a:pt x="16532" y="9327"/>
                  <a:pt x="16800" y="9108"/>
                  <a:pt x="16800" y="8836"/>
                </a:cubicBezTo>
                <a:cubicBezTo>
                  <a:pt x="16800" y="8566"/>
                  <a:pt x="16532" y="8345"/>
                  <a:pt x="16200" y="8345"/>
                </a:cubicBezTo>
                <a:lnTo>
                  <a:pt x="5400" y="8345"/>
                </a:lnTo>
                <a:cubicBezTo>
                  <a:pt x="5068" y="8345"/>
                  <a:pt x="4800" y="8566"/>
                  <a:pt x="4800" y="8836"/>
                </a:cubicBezTo>
                <a:moveTo>
                  <a:pt x="16200" y="12273"/>
                </a:moveTo>
                <a:lnTo>
                  <a:pt x="5400" y="12273"/>
                </a:lnTo>
                <a:cubicBezTo>
                  <a:pt x="5068" y="12273"/>
                  <a:pt x="4800" y="12493"/>
                  <a:pt x="4800" y="12764"/>
                </a:cubicBezTo>
                <a:cubicBezTo>
                  <a:pt x="4800" y="13035"/>
                  <a:pt x="5068" y="13255"/>
                  <a:pt x="5400" y="13255"/>
                </a:cubicBezTo>
                <a:lnTo>
                  <a:pt x="16200" y="13255"/>
                </a:lnTo>
                <a:cubicBezTo>
                  <a:pt x="16532" y="13255"/>
                  <a:pt x="16800" y="13035"/>
                  <a:pt x="16800" y="12764"/>
                </a:cubicBezTo>
                <a:cubicBezTo>
                  <a:pt x="16800" y="12493"/>
                  <a:pt x="16532" y="12273"/>
                  <a:pt x="16200" y="12273"/>
                </a:cubicBezTo>
                <a:moveTo>
                  <a:pt x="5400" y="5400"/>
                </a:moveTo>
                <a:lnTo>
                  <a:pt x="8400" y="5400"/>
                </a:lnTo>
                <a:cubicBezTo>
                  <a:pt x="8732" y="5400"/>
                  <a:pt x="9000" y="5181"/>
                  <a:pt x="9000" y="4909"/>
                </a:cubicBezTo>
                <a:cubicBezTo>
                  <a:pt x="9000" y="4638"/>
                  <a:pt x="8732" y="4418"/>
                  <a:pt x="8400" y="4418"/>
                </a:cubicBezTo>
                <a:lnTo>
                  <a:pt x="5400" y="4418"/>
                </a:lnTo>
                <a:cubicBezTo>
                  <a:pt x="5068" y="4418"/>
                  <a:pt x="4800" y="4638"/>
                  <a:pt x="4800" y="4909"/>
                </a:cubicBezTo>
                <a:cubicBezTo>
                  <a:pt x="4800" y="5181"/>
                  <a:pt x="5068" y="5400"/>
                  <a:pt x="5400" y="5400"/>
                </a:cubicBezTo>
                <a:moveTo>
                  <a:pt x="12600" y="16200"/>
                </a:moveTo>
                <a:lnTo>
                  <a:pt x="5400" y="16200"/>
                </a:lnTo>
                <a:cubicBezTo>
                  <a:pt x="5068" y="16200"/>
                  <a:pt x="4800" y="16420"/>
                  <a:pt x="4800" y="16691"/>
                </a:cubicBezTo>
                <a:cubicBezTo>
                  <a:pt x="4800" y="16962"/>
                  <a:pt x="5068" y="17182"/>
                  <a:pt x="5400" y="17182"/>
                </a:cubicBezTo>
                <a:lnTo>
                  <a:pt x="12600" y="17182"/>
                </a:lnTo>
                <a:cubicBezTo>
                  <a:pt x="12932" y="17182"/>
                  <a:pt x="13200" y="16962"/>
                  <a:pt x="13200" y="16691"/>
                </a:cubicBezTo>
                <a:cubicBezTo>
                  <a:pt x="13200" y="16420"/>
                  <a:pt x="12932" y="16200"/>
                  <a:pt x="12600" y="1620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2" name="Shape 2566">
            <a:extLst>
              <a:ext uri="{FF2B5EF4-FFF2-40B4-BE49-F238E27FC236}">
                <a16:creationId xmlns:a16="http://schemas.microsoft.com/office/drawing/2014/main" id="{7D2FEF9F-54D9-4952-84AF-C029D2DF02AE}"/>
              </a:ext>
            </a:extLst>
          </p:cNvPr>
          <p:cNvSpPr>
            <a:spLocks noChangeAspect="1"/>
          </p:cNvSpPr>
          <p:nvPr/>
        </p:nvSpPr>
        <p:spPr>
          <a:xfrm>
            <a:off x="4258310" y="4173799"/>
            <a:ext cx="209496" cy="171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2000"/>
                </a:moveTo>
                <a:cubicBezTo>
                  <a:pt x="6653" y="12000"/>
                  <a:pt x="6873" y="12268"/>
                  <a:pt x="6873" y="12599"/>
                </a:cubicBezTo>
                <a:cubicBezTo>
                  <a:pt x="6873" y="12931"/>
                  <a:pt x="6653" y="13199"/>
                  <a:pt x="6382" y="13199"/>
                </a:cubicBezTo>
                <a:cubicBezTo>
                  <a:pt x="6111" y="13199"/>
                  <a:pt x="5891" y="12931"/>
                  <a:pt x="5891" y="12599"/>
                </a:cubicBezTo>
                <a:cubicBezTo>
                  <a:pt x="5891" y="12268"/>
                  <a:pt x="6111" y="12000"/>
                  <a:pt x="6382" y="12000"/>
                </a:cubicBezTo>
                <a:moveTo>
                  <a:pt x="6382" y="14399"/>
                </a:moveTo>
                <a:cubicBezTo>
                  <a:pt x="7195" y="14399"/>
                  <a:pt x="7855" y="13594"/>
                  <a:pt x="7855" y="12599"/>
                </a:cubicBezTo>
                <a:cubicBezTo>
                  <a:pt x="7855" y="11606"/>
                  <a:pt x="7195" y="10800"/>
                  <a:pt x="6382" y="10800"/>
                </a:cubicBezTo>
                <a:cubicBezTo>
                  <a:pt x="5568" y="10800"/>
                  <a:pt x="4909" y="11606"/>
                  <a:pt x="4909" y="12599"/>
                </a:cubicBezTo>
                <a:cubicBezTo>
                  <a:pt x="4909" y="13594"/>
                  <a:pt x="5568" y="14399"/>
                  <a:pt x="6382" y="14399"/>
                </a:cubicBezTo>
                <a:moveTo>
                  <a:pt x="20618" y="3600"/>
                </a:moveTo>
                <a:lnTo>
                  <a:pt x="982" y="36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3600"/>
                  <a:pt x="20618" y="3600"/>
                </a:cubicBezTo>
                <a:close/>
                <a:moveTo>
                  <a:pt x="18655" y="20399"/>
                </a:moveTo>
                <a:lnTo>
                  <a:pt x="2945" y="20399"/>
                </a:lnTo>
                <a:lnTo>
                  <a:pt x="2945" y="4800"/>
                </a:lnTo>
                <a:lnTo>
                  <a:pt x="18655" y="4800"/>
                </a:lnTo>
                <a:cubicBezTo>
                  <a:pt x="18655" y="4800"/>
                  <a:pt x="18655" y="20399"/>
                  <a:pt x="18655" y="2039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3600"/>
                </a:lnTo>
                <a:cubicBezTo>
                  <a:pt x="0" y="4263"/>
                  <a:pt x="440" y="4800"/>
                  <a:pt x="982" y="4800"/>
                </a:cubicBezTo>
                <a:lnTo>
                  <a:pt x="1964" y="4800"/>
                </a:lnTo>
                <a:lnTo>
                  <a:pt x="1964" y="20399"/>
                </a:lnTo>
                <a:cubicBezTo>
                  <a:pt x="1964" y="21062"/>
                  <a:pt x="2403" y="21600"/>
                  <a:pt x="2945" y="21600"/>
                </a:cubicBezTo>
                <a:lnTo>
                  <a:pt x="18655" y="21600"/>
                </a:lnTo>
                <a:cubicBezTo>
                  <a:pt x="19197" y="21600"/>
                  <a:pt x="19636" y="21062"/>
                  <a:pt x="19636" y="20399"/>
                </a:cubicBezTo>
                <a:lnTo>
                  <a:pt x="19636" y="4800"/>
                </a:lnTo>
                <a:lnTo>
                  <a:pt x="20618" y="4800"/>
                </a:lnTo>
                <a:cubicBezTo>
                  <a:pt x="21160" y="4800"/>
                  <a:pt x="21600" y="4263"/>
                  <a:pt x="21600" y="36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10800" y="12000"/>
                </a:moveTo>
                <a:cubicBezTo>
                  <a:pt x="11071" y="12000"/>
                  <a:pt x="11291" y="12268"/>
                  <a:pt x="11291" y="12599"/>
                </a:cubicBezTo>
                <a:cubicBezTo>
                  <a:pt x="11291" y="12931"/>
                  <a:pt x="11071" y="13199"/>
                  <a:pt x="10800" y="13199"/>
                </a:cubicBezTo>
                <a:cubicBezTo>
                  <a:pt x="10529" y="13199"/>
                  <a:pt x="10309" y="12931"/>
                  <a:pt x="10309" y="12599"/>
                </a:cubicBezTo>
                <a:cubicBezTo>
                  <a:pt x="10309" y="12268"/>
                  <a:pt x="10529" y="12000"/>
                  <a:pt x="10800" y="12000"/>
                </a:cubicBezTo>
                <a:moveTo>
                  <a:pt x="10800" y="14399"/>
                </a:moveTo>
                <a:cubicBezTo>
                  <a:pt x="11614" y="14399"/>
                  <a:pt x="12273" y="13594"/>
                  <a:pt x="12273" y="12599"/>
                </a:cubicBezTo>
                <a:cubicBezTo>
                  <a:pt x="12273" y="11606"/>
                  <a:pt x="11614" y="10800"/>
                  <a:pt x="10800" y="10800"/>
                </a:cubicBezTo>
                <a:cubicBezTo>
                  <a:pt x="9986" y="10800"/>
                  <a:pt x="9327" y="11606"/>
                  <a:pt x="9327" y="12599"/>
                </a:cubicBezTo>
                <a:cubicBezTo>
                  <a:pt x="9327" y="13594"/>
                  <a:pt x="9986" y="14399"/>
                  <a:pt x="10800" y="14399"/>
                </a:cubicBezTo>
                <a:moveTo>
                  <a:pt x="15218" y="12000"/>
                </a:moveTo>
                <a:cubicBezTo>
                  <a:pt x="15489" y="12000"/>
                  <a:pt x="15709" y="12268"/>
                  <a:pt x="15709" y="12599"/>
                </a:cubicBezTo>
                <a:cubicBezTo>
                  <a:pt x="15709" y="12931"/>
                  <a:pt x="15489" y="13199"/>
                  <a:pt x="15218" y="13199"/>
                </a:cubicBezTo>
                <a:cubicBezTo>
                  <a:pt x="14947" y="13199"/>
                  <a:pt x="14727" y="12931"/>
                  <a:pt x="14727" y="12599"/>
                </a:cubicBezTo>
                <a:cubicBezTo>
                  <a:pt x="14727" y="12268"/>
                  <a:pt x="14947" y="12000"/>
                  <a:pt x="15218" y="12000"/>
                </a:cubicBezTo>
                <a:moveTo>
                  <a:pt x="15218" y="14399"/>
                </a:moveTo>
                <a:cubicBezTo>
                  <a:pt x="16032" y="14399"/>
                  <a:pt x="16691" y="13594"/>
                  <a:pt x="16691" y="12599"/>
                </a:cubicBezTo>
                <a:cubicBezTo>
                  <a:pt x="16691" y="11606"/>
                  <a:pt x="16032" y="10800"/>
                  <a:pt x="15218" y="10800"/>
                </a:cubicBezTo>
                <a:cubicBezTo>
                  <a:pt x="14405" y="10800"/>
                  <a:pt x="13745" y="11606"/>
                  <a:pt x="13745" y="12599"/>
                </a:cubicBezTo>
                <a:cubicBezTo>
                  <a:pt x="13745" y="13594"/>
                  <a:pt x="14405" y="14399"/>
                  <a:pt x="15218" y="14399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3" name="Shape 2587">
            <a:extLst>
              <a:ext uri="{FF2B5EF4-FFF2-40B4-BE49-F238E27FC236}">
                <a16:creationId xmlns:a16="http://schemas.microsoft.com/office/drawing/2014/main" id="{A9EDEBCE-2870-4349-BD6B-6EF6784C0B29}"/>
              </a:ext>
            </a:extLst>
          </p:cNvPr>
          <p:cNvSpPr>
            <a:spLocks noChangeAspect="1"/>
          </p:cNvSpPr>
          <p:nvPr/>
        </p:nvSpPr>
        <p:spPr>
          <a:xfrm>
            <a:off x="5863015" y="2942720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4" name="Shape 2617">
            <a:extLst>
              <a:ext uri="{FF2B5EF4-FFF2-40B4-BE49-F238E27FC236}">
                <a16:creationId xmlns:a16="http://schemas.microsoft.com/office/drawing/2014/main" id="{F596D0D3-9F01-4C55-A16F-17EC07A8FE3D}"/>
              </a:ext>
            </a:extLst>
          </p:cNvPr>
          <p:cNvSpPr>
            <a:spLocks noChangeAspect="1"/>
          </p:cNvSpPr>
          <p:nvPr/>
        </p:nvSpPr>
        <p:spPr>
          <a:xfrm>
            <a:off x="3058711" y="2709436"/>
            <a:ext cx="209496" cy="171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Open Sans Semibold" charset="0"/>
              <a:ea typeface="Open Sans Semibold" charset="0"/>
              <a:cs typeface="Open Sans Semibold" charset="0"/>
              <a:sym typeface="Gill Sans"/>
            </a:endParaRPr>
          </a:p>
        </p:txBody>
      </p:sp>
      <p:sp>
        <p:nvSpPr>
          <p:cNvPr id="26" name="Shape 146">
            <a:extLst>
              <a:ext uri="{FF2B5EF4-FFF2-40B4-BE49-F238E27FC236}">
                <a16:creationId xmlns:a16="http://schemas.microsoft.com/office/drawing/2014/main" id="{FEC8CD57-95A7-4B57-A398-3AFE6BE23837}"/>
              </a:ext>
            </a:extLst>
          </p:cNvPr>
          <p:cNvSpPr txBox="1">
            <a:spLocks/>
          </p:cNvSpPr>
          <p:nvPr/>
        </p:nvSpPr>
        <p:spPr>
          <a:xfrm>
            <a:off x="1506736" y="18017"/>
            <a:ext cx="6366517" cy="91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algn="ctr"/>
            <a:r>
              <a:rPr lang="es-MX" sz="2800" b="1" dirty="0">
                <a:solidFill>
                  <a:srgbClr val="FF8700"/>
                </a:solidFill>
              </a:rPr>
              <a:t>La prima de riesgo (spread) es buen indicador de la confianza que tienen los inversionistas.</a:t>
            </a:r>
          </a:p>
        </p:txBody>
      </p:sp>
    </p:spTree>
    <p:extLst>
      <p:ext uri="{BB962C8B-B14F-4D97-AF65-F5344CB8AC3E}">
        <p14:creationId xmlns:p14="http://schemas.microsoft.com/office/powerpoint/2010/main" val="31209113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15879" y="1667435"/>
            <a:ext cx="6528773" cy="24204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❼</a:t>
            </a:r>
            <a:br>
              <a:rPr lang="en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s-MX" sz="5400" b="1" dirty="0"/>
              <a:t>P</a:t>
            </a:r>
            <a:r>
              <a:rPr lang="en" sz="5400" b="1" dirty="0"/>
              <a:t>alanca de Desarrollo </a:t>
            </a:r>
            <a:br>
              <a:rPr lang="en" b="1" dirty="0"/>
            </a:br>
            <a:r>
              <a:rPr lang="en" sz="4000" b="1" dirty="0"/>
              <a:t>Ahorro e Inversión</a:t>
            </a:r>
            <a:endParaRPr b="1" dirty="0"/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115880" y="4444253"/>
            <a:ext cx="5923655" cy="69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/>
              <a:t>Ambas variables tienen unacorrelación positiva con el crecimiento y el desarrollo económico. Son el motor de la expansión económica.</a:t>
            </a:r>
            <a:endParaRPr sz="1400" i="1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  <p:pic>
        <p:nvPicPr>
          <p:cNvPr id="3" name="Gráfico 2" descr="Marketing">
            <a:extLst>
              <a:ext uri="{FF2B5EF4-FFF2-40B4-BE49-F238E27FC236}">
                <a16:creationId xmlns:a16="http://schemas.microsoft.com/office/drawing/2014/main" id="{1D7E182B-FA07-4E3D-B26F-599251EF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89" y="43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67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983875" y="276075"/>
            <a:ext cx="7077635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Son los motores para el crecimiento y desarrollo económico</a:t>
            </a:r>
            <a:endParaRPr dirty="0"/>
          </a:p>
        </p:txBody>
      </p:sp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BD30C5B-8A0E-4BD3-8E7B-CA3684F01E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440558"/>
              </p:ext>
            </p:extLst>
          </p:nvPr>
        </p:nvGraphicFramePr>
        <p:xfrm>
          <a:off x="47065" y="1025175"/>
          <a:ext cx="9096936" cy="384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2383BED-8239-481F-9DD6-7B3A75F1E531}"/>
              </a:ext>
            </a:extLst>
          </p:cNvPr>
          <p:cNvSpPr txBox="1">
            <a:spLocks/>
          </p:cNvSpPr>
          <p:nvPr/>
        </p:nvSpPr>
        <p:spPr>
          <a:xfrm>
            <a:off x="7034808" y="2844220"/>
            <a:ext cx="1630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Permite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mejorar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el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bienestar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un mayor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nivel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6" name="TextBox 67">
            <a:extLst>
              <a:ext uri="{FF2B5EF4-FFF2-40B4-BE49-F238E27FC236}">
                <a16:creationId xmlns:a16="http://schemas.microsoft.com/office/drawing/2014/main" id="{6C12E18B-F140-41A6-870C-B79416E2D2A4}"/>
              </a:ext>
            </a:extLst>
          </p:cNvPr>
          <p:cNvSpPr txBox="1"/>
          <p:nvPr/>
        </p:nvSpPr>
        <p:spPr>
          <a:xfrm>
            <a:off x="6973894" y="2567221"/>
            <a:ext cx="157883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Desarrollo Económico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E7DFBC3-AF70-478B-94A3-708415DEB489}"/>
              </a:ext>
            </a:extLst>
          </p:cNvPr>
          <p:cNvSpPr txBox="1">
            <a:spLocks/>
          </p:cNvSpPr>
          <p:nvPr/>
        </p:nvSpPr>
        <p:spPr>
          <a:xfrm>
            <a:off x="6348172" y="1314124"/>
            <a:ext cx="1530929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Impulsar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crecimiento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sano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la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economía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8" name="TextBox 67">
            <a:extLst>
              <a:ext uri="{FF2B5EF4-FFF2-40B4-BE49-F238E27FC236}">
                <a16:creationId xmlns:a16="http://schemas.microsoft.com/office/drawing/2014/main" id="{7FBFCB03-2A6C-4ED3-91FC-5B916B1DAF16}"/>
              </a:ext>
            </a:extLst>
          </p:cNvPr>
          <p:cNvSpPr txBox="1"/>
          <p:nvPr/>
        </p:nvSpPr>
        <p:spPr>
          <a:xfrm>
            <a:off x="6253253" y="1030127"/>
            <a:ext cx="95590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Crecimiento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204A745-F6C3-4F06-8F6A-16C64114CBCA}"/>
              </a:ext>
            </a:extLst>
          </p:cNvPr>
          <p:cNvSpPr txBox="1">
            <a:spLocks/>
          </p:cNvSpPr>
          <p:nvPr/>
        </p:nvSpPr>
        <p:spPr>
          <a:xfrm>
            <a:off x="6262625" y="4478008"/>
            <a:ext cx="1946805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07864">
              <a:lnSpc>
                <a:spcPts val="1538"/>
              </a:lnSpc>
              <a:buClrTx/>
            </a:pP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detona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proyectos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productivos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sectores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estratégicos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CAEBB7FD-3F05-413D-8CAC-D9BFBDB1FA74}"/>
              </a:ext>
            </a:extLst>
          </p:cNvPr>
          <p:cNvSpPr txBox="1"/>
          <p:nvPr/>
        </p:nvSpPr>
        <p:spPr>
          <a:xfrm>
            <a:off x="6267388" y="4194011"/>
            <a:ext cx="756810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Industria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341E27A-9342-47C4-BDEF-3F2951745505}"/>
              </a:ext>
            </a:extLst>
          </p:cNvPr>
          <p:cNvSpPr txBox="1">
            <a:spLocks/>
          </p:cNvSpPr>
          <p:nvPr/>
        </p:nvSpPr>
        <p:spPr>
          <a:xfrm>
            <a:off x="1539208" y="1314717"/>
            <a:ext cx="1630611" cy="22345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Innovación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productos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2" name="TextBox 67">
            <a:extLst>
              <a:ext uri="{FF2B5EF4-FFF2-40B4-BE49-F238E27FC236}">
                <a16:creationId xmlns:a16="http://schemas.microsoft.com/office/drawing/2014/main" id="{9F4658FB-2FEE-4913-8919-EE39A62C25D1}"/>
              </a:ext>
            </a:extLst>
          </p:cNvPr>
          <p:cNvSpPr txBox="1"/>
          <p:nvPr/>
        </p:nvSpPr>
        <p:spPr>
          <a:xfrm>
            <a:off x="1358295" y="1030720"/>
            <a:ext cx="1811523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Investigación y desarrollo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8312BB4-06A3-411E-B43A-37193E0FD70A}"/>
              </a:ext>
            </a:extLst>
          </p:cNvPr>
          <p:cNvSpPr txBox="1">
            <a:spLocks/>
          </p:cNvSpPr>
          <p:nvPr/>
        </p:nvSpPr>
        <p:spPr>
          <a:xfrm>
            <a:off x="740606" y="2893016"/>
            <a:ext cx="1630611" cy="608180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Atracción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empresas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alta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tecnología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que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demandan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conocimientos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puntuales</a:t>
            </a:r>
            <a:endParaRPr lang="en-US" sz="938" dirty="0">
              <a:solidFill>
                <a:srgbClr val="7F7F7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6A21747E-1A9B-434E-A241-2FE94035CC1B}"/>
              </a:ext>
            </a:extLst>
          </p:cNvPr>
          <p:cNvSpPr txBox="1"/>
          <p:nvPr/>
        </p:nvSpPr>
        <p:spPr>
          <a:xfrm>
            <a:off x="944480" y="2609020"/>
            <a:ext cx="1426737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Trabajos calificados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F33FB31-C2A4-4D65-A203-B9D06504EB1A}"/>
              </a:ext>
            </a:extLst>
          </p:cNvPr>
          <p:cNvSpPr txBox="1">
            <a:spLocks/>
          </p:cNvSpPr>
          <p:nvPr/>
        </p:nvSpPr>
        <p:spPr>
          <a:xfrm>
            <a:off x="1196976" y="4473589"/>
            <a:ext cx="2059611" cy="415819"/>
          </a:xfrm>
          <a:prstGeom prst="rect">
            <a:avLst/>
          </a:prstGeom>
        </p:spPr>
        <p:txBody>
          <a:bodyPr vert="horz" wrap="square" lIns="34290" tIns="17145" rIns="34290" bIns="3429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07864">
              <a:lnSpc>
                <a:spcPts val="1538"/>
              </a:lnSpc>
              <a:buClrTx/>
            </a:pP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Mejores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salarios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generan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una mayor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demanda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bienes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y </a:t>
            </a:r>
            <a:r>
              <a:rPr lang="en-US" sz="938" dirty="0" err="1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servicios</a:t>
            </a:r>
            <a:r>
              <a:rPr lang="en-US" sz="938" dirty="0">
                <a:solidFill>
                  <a:srgbClr val="7F7F7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99C13E7E-C513-4071-96F6-4BF08C0F10FF}"/>
              </a:ext>
            </a:extLst>
          </p:cNvPr>
          <p:cNvSpPr txBox="1"/>
          <p:nvPr/>
        </p:nvSpPr>
        <p:spPr>
          <a:xfrm>
            <a:off x="2538249" y="4189592"/>
            <a:ext cx="718338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 defTabSz="685663">
              <a:buClrTx/>
            </a:pPr>
            <a:r>
              <a:rPr lang="es-MX" sz="1200" b="1" kern="1200" dirty="0">
                <a:latin typeface="Poppins SemiBold" pitchFamily="2" charset="77"/>
                <a:ea typeface="League Spartan" charset="0"/>
                <a:cs typeface="Poppins SemiBold" pitchFamily="2" charset="77"/>
              </a:rPr>
              <a:t>Ingresos</a:t>
            </a:r>
            <a:endParaRPr lang="en-US" sz="1200" b="1" kern="1200" dirty="0">
              <a:latin typeface="Poppins SemiBold" pitchFamily="2" charset="77"/>
              <a:ea typeface="League Spartan" charset="0"/>
              <a:cs typeface="Poppins SemiBold" pitchFamily="2" charset="77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90E406B2-1A83-4A2F-8E6F-2C254FC0CEDF}"/>
              </a:ext>
            </a:extLst>
          </p:cNvPr>
          <p:cNvGrpSpPr/>
          <p:nvPr/>
        </p:nvGrpSpPr>
        <p:grpSpPr>
          <a:xfrm>
            <a:off x="2862866" y="1067876"/>
            <a:ext cx="3755462" cy="3849071"/>
            <a:chOff x="7182899" y="2518750"/>
            <a:chExt cx="10014566" cy="10264188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10793184-270F-4108-A95A-87F004B85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0738" y="2822633"/>
              <a:ext cx="4832279" cy="3755124"/>
            </a:xfrm>
            <a:custGeom>
              <a:avLst/>
              <a:gdLst>
                <a:gd name="T0" fmla="*/ 294579925 w 7852"/>
                <a:gd name="T1" fmla="*/ 494659572 h 6104"/>
                <a:gd name="T2" fmla="*/ 434090210 w 7852"/>
                <a:gd name="T3" fmla="*/ 790704039 h 6104"/>
                <a:gd name="T4" fmla="*/ 830839551 w 7852"/>
                <a:gd name="T5" fmla="*/ 454496267 h 6104"/>
                <a:gd name="T6" fmla="*/ 1017933860 w 7852"/>
                <a:gd name="T7" fmla="*/ 185659269 h 6104"/>
                <a:gd name="T8" fmla="*/ 750711625 w 7852"/>
                <a:gd name="T9" fmla="*/ 0 h 6104"/>
                <a:gd name="T10" fmla="*/ 0 w 7852"/>
                <a:gd name="T11" fmla="*/ 633159299 h 6104"/>
                <a:gd name="T12" fmla="*/ 294579925 w 7852"/>
                <a:gd name="T13" fmla="*/ 494659572 h 6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852" h="6104">
                  <a:moveTo>
                    <a:pt x="2272" y="3818"/>
                  </a:moveTo>
                  <a:lnTo>
                    <a:pt x="3348" y="6103"/>
                  </a:lnTo>
                  <a:cubicBezTo>
                    <a:pt x="3885" y="4841"/>
                    <a:pt x="4993" y="3849"/>
                    <a:pt x="6408" y="3508"/>
                  </a:cubicBezTo>
                  <a:lnTo>
                    <a:pt x="7851" y="1433"/>
                  </a:lnTo>
                  <a:lnTo>
                    <a:pt x="5790" y="0"/>
                  </a:lnTo>
                  <a:cubicBezTo>
                    <a:pt x="3078" y="575"/>
                    <a:pt x="962" y="2470"/>
                    <a:pt x="0" y="4887"/>
                  </a:cubicBezTo>
                  <a:lnTo>
                    <a:pt x="2272" y="3818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E2245502-FE48-423E-B32A-74F317CAD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2899" y="5468043"/>
              <a:ext cx="2813628" cy="5247406"/>
            </a:xfrm>
            <a:custGeom>
              <a:avLst/>
              <a:gdLst>
                <a:gd name="T0" fmla="*/ 266327243 w 4574"/>
                <a:gd name="T1" fmla="*/ 780654389 h 8528"/>
                <a:gd name="T2" fmla="*/ 592370707 w 4574"/>
                <a:gd name="T3" fmla="*/ 808132326 h 8528"/>
                <a:gd name="T4" fmla="*/ 485114444 w 4574"/>
                <a:gd name="T5" fmla="*/ 562257994 h 8528"/>
                <a:gd name="T6" fmla="*/ 499492924 w 4574"/>
                <a:gd name="T7" fmla="*/ 296293633 h 8528"/>
                <a:gd name="T8" fmla="*/ 360241213 w 4574"/>
                <a:gd name="T9" fmla="*/ 0 h 8528"/>
                <a:gd name="T10" fmla="*/ 65804491 w 4574"/>
                <a:gd name="T11" fmla="*/ 138555424 h 8528"/>
                <a:gd name="T12" fmla="*/ 31477534 w 4574"/>
                <a:gd name="T13" fmla="*/ 643913451 h 8528"/>
                <a:gd name="T14" fmla="*/ 239124382 w 4574"/>
                <a:gd name="T15" fmla="*/ 1105203596 h 8528"/>
                <a:gd name="T16" fmla="*/ 266327243 w 4574"/>
                <a:gd name="T17" fmla="*/ 780654389 h 85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74" h="8528">
                  <a:moveTo>
                    <a:pt x="2056" y="6023"/>
                  </a:moveTo>
                  <a:lnTo>
                    <a:pt x="4573" y="6235"/>
                  </a:lnTo>
                  <a:cubicBezTo>
                    <a:pt x="4165" y="5694"/>
                    <a:pt x="3873" y="5051"/>
                    <a:pt x="3745" y="4338"/>
                  </a:cubicBezTo>
                  <a:cubicBezTo>
                    <a:pt x="3618" y="3631"/>
                    <a:pt x="3666" y="2932"/>
                    <a:pt x="3856" y="2286"/>
                  </a:cubicBezTo>
                  <a:lnTo>
                    <a:pt x="2781" y="0"/>
                  </a:lnTo>
                  <a:lnTo>
                    <a:pt x="508" y="1069"/>
                  </a:lnTo>
                  <a:cubicBezTo>
                    <a:pt x="110" y="2287"/>
                    <a:pt x="0" y="3619"/>
                    <a:pt x="243" y="4968"/>
                  </a:cubicBezTo>
                  <a:cubicBezTo>
                    <a:pt x="485" y="6316"/>
                    <a:pt x="1051" y="7524"/>
                    <a:pt x="1846" y="8527"/>
                  </a:cubicBezTo>
                  <a:lnTo>
                    <a:pt x="2056" y="6023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2D989FE6-EDF4-4CD8-8922-36EE5F6D5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525" y="9413094"/>
              <a:ext cx="4384595" cy="3369844"/>
            </a:xfrm>
            <a:custGeom>
              <a:avLst/>
              <a:gdLst>
                <a:gd name="T0" fmla="*/ 656260420 w 7127"/>
                <a:gd name="T1" fmla="*/ 471765010 h 5476"/>
                <a:gd name="T2" fmla="*/ 843096915 w 7127"/>
                <a:gd name="T3" fmla="*/ 202888814 h 5476"/>
                <a:gd name="T4" fmla="*/ 353460790 w 7127"/>
                <a:gd name="T5" fmla="*/ 27483911 h 5476"/>
                <a:gd name="T6" fmla="*/ 27209366 w 7127"/>
                <a:gd name="T7" fmla="*/ 0 h 5476"/>
                <a:gd name="T8" fmla="*/ 0 w 7127"/>
                <a:gd name="T9" fmla="*/ 324492482 h 5476"/>
                <a:gd name="T10" fmla="*/ 923299231 w 7127"/>
                <a:gd name="T11" fmla="*/ 657541371 h 5476"/>
                <a:gd name="T12" fmla="*/ 656260420 w 7127"/>
                <a:gd name="T13" fmla="*/ 471765010 h 54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27" h="5476">
                  <a:moveTo>
                    <a:pt x="5065" y="3639"/>
                  </a:moveTo>
                  <a:lnTo>
                    <a:pt x="6507" y="1565"/>
                  </a:lnTo>
                  <a:cubicBezTo>
                    <a:pt x="5061" y="1743"/>
                    <a:pt x="3675" y="1204"/>
                    <a:pt x="2728" y="212"/>
                  </a:cubicBezTo>
                  <a:lnTo>
                    <a:pt x="210" y="0"/>
                  </a:lnTo>
                  <a:lnTo>
                    <a:pt x="0" y="2503"/>
                  </a:lnTo>
                  <a:cubicBezTo>
                    <a:pt x="1742" y="4433"/>
                    <a:pt x="4383" y="5475"/>
                    <a:pt x="7126" y="5072"/>
                  </a:cubicBezTo>
                  <a:lnTo>
                    <a:pt x="5065" y="363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196811B3-57F3-4EAB-A151-5C228AE03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47348" y="8723931"/>
              <a:ext cx="4832279" cy="3755124"/>
            </a:xfrm>
            <a:custGeom>
              <a:avLst/>
              <a:gdLst>
                <a:gd name="T0" fmla="*/ 723353935 w 7852"/>
                <a:gd name="T1" fmla="*/ 296174047 h 6104"/>
                <a:gd name="T2" fmla="*/ 583843650 w 7852"/>
                <a:gd name="T3" fmla="*/ 0 h 6104"/>
                <a:gd name="T4" fmla="*/ 187094309 w 7852"/>
                <a:gd name="T5" fmla="*/ 336078552 h 6104"/>
                <a:gd name="T6" fmla="*/ 0 w 7852"/>
                <a:gd name="T7" fmla="*/ 605044770 h 6104"/>
                <a:gd name="T8" fmla="*/ 267222235 w 7852"/>
                <a:gd name="T9" fmla="*/ 790704039 h 6104"/>
                <a:gd name="T10" fmla="*/ 1017933860 w 7852"/>
                <a:gd name="T11" fmla="*/ 157674320 h 6104"/>
                <a:gd name="T12" fmla="*/ 723353935 w 7852"/>
                <a:gd name="T13" fmla="*/ 296174047 h 6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852" h="6104">
                  <a:moveTo>
                    <a:pt x="5579" y="2286"/>
                  </a:moveTo>
                  <a:lnTo>
                    <a:pt x="4503" y="0"/>
                  </a:lnTo>
                  <a:cubicBezTo>
                    <a:pt x="3966" y="1263"/>
                    <a:pt x="2858" y="2254"/>
                    <a:pt x="1443" y="2594"/>
                  </a:cubicBezTo>
                  <a:lnTo>
                    <a:pt x="0" y="4670"/>
                  </a:lnTo>
                  <a:lnTo>
                    <a:pt x="2061" y="6103"/>
                  </a:lnTo>
                  <a:cubicBezTo>
                    <a:pt x="4774" y="5528"/>
                    <a:pt x="6889" y="3633"/>
                    <a:pt x="7851" y="1217"/>
                  </a:cubicBezTo>
                  <a:lnTo>
                    <a:pt x="5579" y="228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359CCA04-F0FD-4FD5-BFF9-C4CA117FD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837" y="4586239"/>
              <a:ext cx="2813628" cy="5247406"/>
            </a:xfrm>
            <a:custGeom>
              <a:avLst/>
              <a:gdLst>
                <a:gd name="T0" fmla="*/ 353246325 w 4574"/>
                <a:gd name="T1" fmla="*/ 0 h 8529"/>
                <a:gd name="T2" fmla="*/ 326043464 w 4574"/>
                <a:gd name="T3" fmla="*/ 324472998 h 8529"/>
                <a:gd name="T4" fmla="*/ 0 w 4574"/>
                <a:gd name="T5" fmla="*/ 297001522 h 8529"/>
                <a:gd name="T6" fmla="*/ 107256264 w 4574"/>
                <a:gd name="T7" fmla="*/ 542818228 h 8529"/>
                <a:gd name="T8" fmla="*/ 92877783 w 4574"/>
                <a:gd name="T9" fmla="*/ 808720447 h 8529"/>
                <a:gd name="T10" fmla="*/ 232129495 w 4574"/>
                <a:gd name="T11" fmla="*/ 1105074014 h 8529"/>
                <a:gd name="T12" fmla="*/ 526695784 w 4574"/>
                <a:gd name="T13" fmla="*/ 966421444 h 8529"/>
                <a:gd name="T14" fmla="*/ 560893173 w 4574"/>
                <a:gd name="T15" fmla="*/ 461181705 h 8529"/>
                <a:gd name="T16" fmla="*/ 353246325 w 4574"/>
                <a:gd name="T17" fmla="*/ 0 h 85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74" h="8529">
                  <a:moveTo>
                    <a:pt x="2727" y="0"/>
                  </a:moveTo>
                  <a:lnTo>
                    <a:pt x="2517" y="2504"/>
                  </a:lnTo>
                  <a:lnTo>
                    <a:pt x="0" y="2292"/>
                  </a:lnTo>
                  <a:cubicBezTo>
                    <a:pt x="409" y="2833"/>
                    <a:pt x="699" y="3476"/>
                    <a:pt x="828" y="4189"/>
                  </a:cubicBezTo>
                  <a:cubicBezTo>
                    <a:pt x="955" y="4897"/>
                    <a:pt x="908" y="5596"/>
                    <a:pt x="717" y="6241"/>
                  </a:cubicBezTo>
                  <a:lnTo>
                    <a:pt x="1792" y="8528"/>
                  </a:lnTo>
                  <a:lnTo>
                    <a:pt x="4066" y="7458"/>
                  </a:lnTo>
                  <a:cubicBezTo>
                    <a:pt x="4462" y="6240"/>
                    <a:pt x="4573" y="4909"/>
                    <a:pt x="4330" y="3559"/>
                  </a:cubicBezTo>
                  <a:cubicBezTo>
                    <a:pt x="4088" y="2211"/>
                    <a:pt x="3522" y="1003"/>
                    <a:pt x="272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 dirty="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E22E797-B427-49DF-AF54-2FAC0F463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5244" y="2518750"/>
              <a:ext cx="4384595" cy="3369844"/>
            </a:xfrm>
            <a:custGeom>
              <a:avLst/>
              <a:gdLst>
                <a:gd name="T0" fmla="*/ 267038810 w 7127"/>
                <a:gd name="T1" fmla="*/ 237934770 h 5477"/>
                <a:gd name="T2" fmla="*/ 80202316 w 7127"/>
                <a:gd name="T3" fmla="*/ 506842512 h 5477"/>
                <a:gd name="T4" fmla="*/ 569838800 w 7127"/>
                <a:gd name="T5" fmla="*/ 682183350 h 5477"/>
                <a:gd name="T6" fmla="*/ 896089865 w 7127"/>
                <a:gd name="T7" fmla="*/ 709657203 h 5477"/>
                <a:gd name="T8" fmla="*/ 923299231 w 7127"/>
                <a:gd name="T9" fmla="*/ 385283367 h 5477"/>
                <a:gd name="T10" fmla="*/ 0 w 7127"/>
                <a:gd name="T11" fmla="*/ 52226528 h 5477"/>
                <a:gd name="T12" fmla="*/ 267038810 w 7127"/>
                <a:gd name="T13" fmla="*/ 237934770 h 54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27" h="5477">
                  <a:moveTo>
                    <a:pt x="2061" y="1836"/>
                  </a:moveTo>
                  <a:lnTo>
                    <a:pt x="619" y="3911"/>
                  </a:lnTo>
                  <a:cubicBezTo>
                    <a:pt x="2065" y="3732"/>
                    <a:pt x="3451" y="4271"/>
                    <a:pt x="4398" y="5264"/>
                  </a:cubicBezTo>
                  <a:lnTo>
                    <a:pt x="6916" y="5476"/>
                  </a:lnTo>
                  <a:lnTo>
                    <a:pt x="7126" y="2973"/>
                  </a:lnTo>
                  <a:cubicBezTo>
                    <a:pt x="5384" y="1042"/>
                    <a:pt x="2743" y="0"/>
                    <a:pt x="0" y="403"/>
                  </a:cubicBezTo>
                  <a:lnTo>
                    <a:pt x="2061" y="183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05CBC685-B1A0-4394-BFC5-5948EF29F394}"/>
              </a:ext>
            </a:extLst>
          </p:cNvPr>
          <p:cNvGrpSpPr/>
          <p:nvPr/>
        </p:nvGrpSpPr>
        <p:grpSpPr>
          <a:xfrm>
            <a:off x="3551190" y="4274579"/>
            <a:ext cx="599757" cy="599757"/>
            <a:chOff x="9018431" y="11132363"/>
            <a:chExt cx="1599352" cy="1599352"/>
          </a:xfrm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0C63E04B-CC0C-4897-BFC3-CAE01C092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8431" y="11132363"/>
              <a:ext cx="1599352" cy="1599352"/>
            </a:xfrm>
            <a:custGeom>
              <a:avLst/>
              <a:gdLst>
                <a:gd name="T0" fmla="*/ 64956286 w 2200"/>
                <a:gd name="T1" fmla="*/ 284978210 h 2201"/>
                <a:gd name="T2" fmla="*/ 0 w 2200"/>
                <a:gd name="T3" fmla="*/ 220080949 h 2201"/>
                <a:gd name="T4" fmla="*/ 0 w 2200"/>
                <a:gd name="T5" fmla="*/ 64897261 h 2201"/>
                <a:gd name="T6" fmla="*/ 64956286 w 2200"/>
                <a:gd name="T7" fmla="*/ 0 h 2201"/>
                <a:gd name="T8" fmla="*/ 220151460 w 2200"/>
                <a:gd name="T9" fmla="*/ 0 h 2201"/>
                <a:gd name="T10" fmla="*/ 285107745 w 2200"/>
                <a:gd name="T11" fmla="*/ 64897261 h 2201"/>
                <a:gd name="T12" fmla="*/ 285107745 w 2200"/>
                <a:gd name="T13" fmla="*/ 220080949 h 2201"/>
                <a:gd name="T14" fmla="*/ 220151460 w 2200"/>
                <a:gd name="T15" fmla="*/ 284978210 h 2201"/>
                <a:gd name="T16" fmla="*/ 64956286 w 2200"/>
                <a:gd name="T17" fmla="*/ 284978210 h 22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00" h="2201">
                  <a:moveTo>
                    <a:pt x="501" y="2200"/>
                  </a:moveTo>
                  <a:cubicBezTo>
                    <a:pt x="225" y="2200"/>
                    <a:pt x="0" y="1976"/>
                    <a:pt x="0" y="1699"/>
                  </a:cubicBezTo>
                  <a:lnTo>
                    <a:pt x="0" y="501"/>
                  </a:lnTo>
                  <a:cubicBezTo>
                    <a:pt x="0" y="225"/>
                    <a:pt x="225" y="0"/>
                    <a:pt x="501" y="0"/>
                  </a:cubicBezTo>
                  <a:lnTo>
                    <a:pt x="1698" y="0"/>
                  </a:lnTo>
                  <a:cubicBezTo>
                    <a:pt x="1975" y="0"/>
                    <a:pt x="2199" y="225"/>
                    <a:pt x="2199" y="501"/>
                  </a:cubicBezTo>
                  <a:lnTo>
                    <a:pt x="2199" y="1699"/>
                  </a:lnTo>
                  <a:cubicBezTo>
                    <a:pt x="2199" y="1976"/>
                    <a:pt x="1975" y="2200"/>
                    <a:pt x="1698" y="2200"/>
                  </a:cubicBezTo>
                  <a:lnTo>
                    <a:pt x="501" y="2200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Shape 2566">
              <a:extLst>
                <a:ext uri="{FF2B5EF4-FFF2-40B4-BE49-F238E27FC236}">
                  <a16:creationId xmlns:a16="http://schemas.microsoft.com/office/drawing/2014/main" id="{E2E024D9-2664-48F2-A755-ED5D3956A9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25340" y="11610671"/>
              <a:ext cx="785536" cy="642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82" y="12000"/>
                  </a:moveTo>
                  <a:cubicBezTo>
                    <a:pt x="6653" y="12000"/>
                    <a:pt x="6873" y="12268"/>
                    <a:pt x="6873" y="12599"/>
                  </a:cubicBezTo>
                  <a:cubicBezTo>
                    <a:pt x="6873" y="12931"/>
                    <a:pt x="6653" y="13199"/>
                    <a:pt x="6382" y="13199"/>
                  </a:cubicBezTo>
                  <a:cubicBezTo>
                    <a:pt x="6111" y="13199"/>
                    <a:pt x="5891" y="12931"/>
                    <a:pt x="5891" y="12599"/>
                  </a:cubicBezTo>
                  <a:cubicBezTo>
                    <a:pt x="5891" y="12268"/>
                    <a:pt x="6111" y="12000"/>
                    <a:pt x="6382" y="12000"/>
                  </a:cubicBezTo>
                  <a:moveTo>
                    <a:pt x="6382" y="14399"/>
                  </a:moveTo>
                  <a:cubicBezTo>
                    <a:pt x="7195" y="14399"/>
                    <a:pt x="7855" y="13594"/>
                    <a:pt x="7855" y="12599"/>
                  </a:cubicBezTo>
                  <a:cubicBezTo>
                    <a:pt x="7855" y="11606"/>
                    <a:pt x="7195" y="10800"/>
                    <a:pt x="6382" y="10800"/>
                  </a:cubicBezTo>
                  <a:cubicBezTo>
                    <a:pt x="5568" y="10800"/>
                    <a:pt x="4909" y="11606"/>
                    <a:pt x="4909" y="12599"/>
                  </a:cubicBezTo>
                  <a:cubicBezTo>
                    <a:pt x="4909" y="13594"/>
                    <a:pt x="5568" y="14399"/>
                    <a:pt x="6382" y="14399"/>
                  </a:cubicBezTo>
                  <a:moveTo>
                    <a:pt x="20618" y="3600"/>
                  </a:moveTo>
                  <a:lnTo>
                    <a:pt x="982" y="3600"/>
                  </a:lnTo>
                  <a:lnTo>
                    <a:pt x="982" y="1200"/>
                  </a:lnTo>
                  <a:lnTo>
                    <a:pt x="20618" y="1200"/>
                  </a:lnTo>
                  <a:cubicBezTo>
                    <a:pt x="20618" y="1200"/>
                    <a:pt x="20618" y="3600"/>
                    <a:pt x="20618" y="3600"/>
                  </a:cubicBezTo>
                  <a:close/>
                  <a:moveTo>
                    <a:pt x="18655" y="20399"/>
                  </a:moveTo>
                  <a:lnTo>
                    <a:pt x="2945" y="20399"/>
                  </a:lnTo>
                  <a:lnTo>
                    <a:pt x="2945" y="4800"/>
                  </a:lnTo>
                  <a:lnTo>
                    <a:pt x="18655" y="4800"/>
                  </a:lnTo>
                  <a:cubicBezTo>
                    <a:pt x="18655" y="4800"/>
                    <a:pt x="18655" y="20399"/>
                    <a:pt x="18655" y="20399"/>
                  </a:cubicBezTo>
                  <a:close/>
                  <a:moveTo>
                    <a:pt x="20618" y="0"/>
                  </a:moveTo>
                  <a:lnTo>
                    <a:pt x="982" y="0"/>
                  </a:lnTo>
                  <a:cubicBezTo>
                    <a:pt x="440" y="0"/>
                    <a:pt x="0" y="538"/>
                    <a:pt x="0" y="1200"/>
                  </a:cubicBezTo>
                  <a:lnTo>
                    <a:pt x="0" y="3600"/>
                  </a:lnTo>
                  <a:cubicBezTo>
                    <a:pt x="0" y="4263"/>
                    <a:pt x="440" y="4800"/>
                    <a:pt x="982" y="4800"/>
                  </a:cubicBezTo>
                  <a:lnTo>
                    <a:pt x="1964" y="4800"/>
                  </a:lnTo>
                  <a:lnTo>
                    <a:pt x="1964" y="20399"/>
                  </a:lnTo>
                  <a:cubicBezTo>
                    <a:pt x="1964" y="21062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062"/>
                    <a:pt x="19636" y="20399"/>
                  </a:cubicBezTo>
                  <a:lnTo>
                    <a:pt x="19636" y="4800"/>
                  </a:lnTo>
                  <a:lnTo>
                    <a:pt x="20618" y="4800"/>
                  </a:lnTo>
                  <a:cubicBezTo>
                    <a:pt x="21160" y="4800"/>
                    <a:pt x="21600" y="4263"/>
                    <a:pt x="21600" y="3600"/>
                  </a:cubicBezTo>
                  <a:lnTo>
                    <a:pt x="21600" y="1200"/>
                  </a:lnTo>
                  <a:cubicBezTo>
                    <a:pt x="21600" y="538"/>
                    <a:pt x="21160" y="0"/>
                    <a:pt x="20618" y="0"/>
                  </a:cubicBezTo>
                  <a:moveTo>
                    <a:pt x="10800" y="12000"/>
                  </a:moveTo>
                  <a:cubicBezTo>
                    <a:pt x="11071" y="12000"/>
                    <a:pt x="11291" y="12268"/>
                    <a:pt x="11291" y="12599"/>
                  </a:cubicBezTo>
                  <a:cubicBezTo>
                    <a:pt x="11291" y="12931"/>
                    <a:pt x="11071" y="13199"/>
                    <a:pt x="10800" y="13199"/>
                  </a:cubicBezTo>
                  <a:cubicBezTo>
                    <a:pt x="10529" y="13199"/>
                    <a:pt x="10309" y="12931"/>
                    <a:pt x="10309" y="12599"/>
                  </a:cubicBezTo>
                  <a:cubicBezTo>
                    <a:pt x="10309" y="12268"/>
                    <a:pt x="10529" y="12000"/>
                    <a:pt x="10800" y="12000"/>
                  </a:cubicBezTo>
                  <a:moveTo>
                    <a:pt x="10800" y="14399"/>
                  </a:moveTo>
                  <a:cubicBezTo>
                    <a:pt x="11614" y="14399"/>
                    <a:pt x="12273" y="13594"/>
                    <a:pt x="12273" y="12599"/>
                  </a:cubicBezTo>
                  <a:cubicBezTo>
                    <a:pt x="12273" y="11606"/>
                    <a:pt x="11614" y="10800"/>
                    <a:pt x="10800" y="10800"/>
                  </a:cubicBezTo>
                  <a:cubicBezTo>
                    <a:pt x="9986" y="10800"/>
                    <a:pt x="9327" y="11606"/>
                    <a:pt x="9327" y="12599"/>
                  </a:cubicBezTo>
                  <a:cubicBezTo>
                    <a:pt x="9327" y="13594"/>
                    <a:pt x="9986" y="14399"/>
                    <a:pt x="10800" y="14399"/>
                  </a:cubicBezTo>
                  <a:moveTo>
                    <a:pt x="15218" y="12000"/>
                  </a:moveTo>
                  <a:cubicBezTo>
                    <a:pt x="15489" y="12000"/>
                    <a:pt x="15709" y="12268"/>
                    <a:pt x="15709" y="12599"/>
                  </a:cubicBezTo>
                  <a:cubicBezTo>
                    <a:pt x="15709" y="12931"/>
                    <a:pt x="15489" y="13199"/>
                    <a:pt x="15218" y="13199"/>
                  </a:cubicBezTo>
                  <a:cubicBezTo>
                    <a:pt x="14947" y="13199"/>
                    <a:pt x="14727" y="12931"/>
                    <a:pt x="14727" y="12599"/>
                  </a:cubicBezTo>
                  <a:cubicBezTo>
                    <a:pt x="14727" y="12268"/>
                    <a:pt x="14947" y="12000"/>
                    <a:pt x="15218" y="12000"/>
                  </a:cubicBezTo>
                  <a:moveTo>
                    <a:pt x="15218" y="14399"/>
                  </a:moveTo>
                  <a:cubicBezTo>
                    <a:pt x="16032" y="14399"/>
                    <a:pt x="16691" y="13594"/>
                    <a:pt x="16691" y="12599"/>
                  </a:cubicBezTo>
                  <a:cubicBezTo>
                    <a:pt x="16691" y="11606"/>
                    <a:pt x="16032" y="10800"/>
                    <a:pt x="15218" y="10800"/>
                  </a:cubicBezTo>
                  <a:cubicBezTo>
                    <a:pt x="14405" y="10800"/>
                    <a:pt x="13745" y="11606"/>
                    <a:pt x="13745" y="12599"/>
                  </a:cubicBezTo>
                  <a:cubicBezTo>
                    <a:pt x="13745" y="13594"/>
                    <a:pt x="14405" y="14399"/>
                    <a:pt x="15218" y="1439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buClrTx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 kern="12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Open Sans Semibold" charset="0"/>
                <a:ea typeface="Open Sans Semibold" charset="0"/>
                <a:cs typeface="Open Sans Semibold" charset="0"/>
                <a:sym typeface="Gill Sans"/>
              </a:endParaRP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53D90FD6-D9C5-4437-9B5C-A7F91C1D2277}"/>
              </a:ext>
            </a:extLst>
          </p:cNvPr>
          <p:cNvGrpSpPr/>
          <p:nvPr/>
        </p:nvGrpSpPr>
        <p:grpSpPr>
          <a:xfrm>
            <a:off x="5370417" y="4274579"/>
            <a:ext cx="599757" cy="599757"/>
            <a:chOff x="13869703" y="11007553"/>
            <a:chExt cx="1599352" cy="1599352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0A15E61B-B822-4D3E-B2F2-5397EF69B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9703" y="11007553"/>
              <a:ext cx="1599352" cy="1599352"/>
            </a:xfrm>
            <a:custGeom>
              <a:avLst/>
              <a:gdLst>
                <a:gd name="T0" fmla="*/ 64033887 w 2176"/>
                <a:gd name="T1" fmla="*/ 282373234 h 2177"/>
                <a:gd name="T2" fmla="*/ 0 w 2176"/>
                <a:gd name="T3" fmla="*/ 218008786 h 2177"/>
                <a:gd name="T4" fmla="*/ 0 w 2176"/>
                <a:gd name="T5" fmla="*/ 64364447 h 2177"/>
                <a:gd name="T6" fmla="*/ 64033887 w 2176"/>
                <a:gd name="T7" fmla="*/ 0 h 2177"/>
                <a:gd name="T8" fmla="*/ 217197511 w 2176"/>
                <a:gd name="T9" fmla="*/ 0 h 2177"/>
                <a:gd name="T10" fmla="*/ 281360519 w 2176"/>
                <a:gd name="T11" fmla="*/ 64364447 h 2177"/>
                <a:gd name="T12" fmla="*/ 281360519 w 2176"/>
                <a:gd name="T13" fmla="*/ 218008786 h 2177"/>
                <a:gd name="T14" fmla="*/ 217197511 w 2176"/>
                <a:gd name="T15" fmla="*/ 282373234 h 2177"/>
                <a:gd name="T16" fmla="*/ 64033887 w 2176"/>
                <a:gd name="T17" fmla="*/ 282373234 h 21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6" h="2177">
                  <a:moveTo>
                    <a:pt x="495" y="2176"/>
                  </a:moveTo>
                  <a:cubicBezTo>
                    <a:pt x="222" y="2176"/>
                    <a:pt x="0" y="1954"/>
                    <a:pt x="0" y="1680"/>
                  </a:cubicBezTo>
                  <a:lnTo>
                    <a:pt x="0" y="496"/>
                  </a:lnTo>
                  <a:cubicBezTo>
                    <a:pt x="0" y="223"/>
                    <a:pt x="222" y="0"/>
                    <a:pt x="495" y="0"/>
                  </a:cubicBezTo>
                  <a:lnTo>
                    <a:pt x="1679" y="0"/>
                  </a:lnTo>
                  <a:cubicBezTo>
                    <a:pt x="1953" y="0"/>
                    <a:pt x="2175" y="223"/>
                    <a:pt x="2175" y="496"/>
                  </a:cubicBezTo>
                  <a:lnTo>
                    <a:pt x="2175" y="1680"/>
                  </a:lnTo>
                  <a:cubicBezTo>
                    <a:pt x="2175" y="1954"/>
                    <a:pt x="1953" y="2176"/>
                    <a:pt x="1679" y="2176"/>
                  </a:cubicBezTo>
                  <a:lnTo>
                    <a:pt x="495" y="2176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Shape 2618">
              <a:extLst>
                <a:ext uri="{FF2B5EF4-FFF2-40B4-BE49-F238E27FC236}">
                  <a16:creationId xmlns:a16="http://schemas.microsoft.com/office/drawing/2014/main" id="{A71B5C53-BA95-4A92-9C02-282E7BF0E2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276650" y="11414445"/>
              <a:ext cx="785458" cy="78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600" extrusionOk="0">
                  <a:moveTo>
                    <a:pt x="2560" y="18308"/>
                  </a:moveTo>
                  <a:cubicBezTo>
                    <a:pt x="2472" y="18397"/>
                    <a:pt x="2418" y="18520"/>
                    <a:pt x="2418" y="18655"/>
                  </a:cubicBezTo>
                  <a:cubicBezTo>
                    <a:pt x="2418" y="18926"/>
                    <a:pt x="2635" y="19146"/>
                    <a:pt x="2902" y="19146"/>
                  </a:cubicBezTo>
                  <a:cubicBezTo>
                    <a:pt x="3169" y="19146"/>
                    <a:pt x="3385" y="18926"/>
                    <a:pt x="3385" y="18655"/>
                  </a:cubicBezTo>
                  <a:cubicBezTo>
                    <a:pt x="3385" y="18384"/>
                    <a:pt x="3169" y="18164"/>
                    <a:pt x="2902" y="18164"/>
                  </a:cubicBezTo>
                  <a:cubicBezTo>
                    <a:pt x="2768" y="18164"/>
                    <a:pt x="2647" y="18219"/>
                    <a:pt x="2560" y="18308"/>
                  </a:cubicBezTo>
                  <a:moveTo>
                    <a:pt x="20499" y="4279"/>
                  </a:moveTo>
                  <a:lnTo>
                    <a:pt x="20091" y="4692"/>
                  </a:lnTo>
                  <a:lnTo>
                    <a:pt x="20088" y="4688"/>
                  </a:lnTo>
                  <a:lnTo>
                    <a:pt x="17670" y="7143"/>
                  </a:lnTo>
                  <a:lnTo>
                    <a:pt x="17664" y="7137"/>
                  </a:lnTo>
                  <a:cubicBezTo>
                    <a:pt x="17227" y="7580"/>
                    <a:pt x="16624" y="7853"/>
                    <a:pt x="15958" y="7853"/>
                  </a:cubicBezTo>
                  <a:cubicBezTo>
                    <a:pt x="14624" y="7853"/>
                    <a:pt x="13543" y="6755"/>
                    <a:pt x="13543" y="5401"/>
                  </a:cubicBezTo>
                  <a:cubicBezTo>
                    <a:pt x="13543" y="4725"/>
                    <a:pt x="13813" y="4113"/>
                    <a:pt x="14248" y="3670"/>
                  </a:cubicBezTo>
                  <a:lnTo>
                    <a:pt x="13563" y="2975"/>
                  </a:lnTo>
                  <a:cubicBezTo>
                    <a:pt x="12951" y="3596"/>
                    <a:pt x="12571" y="4452"/>
                    <a:pt x="12571" y="5401"/>
                  </a:cubicBezTo>
                  <a:cubicBezTo>
                    <a:pt x="12571" y="7300"/>
                    <a:pt x="14087" y="8840"/>
                    <a:pt x="15958" y="8840"/>
                  </a:cubicBezTo>
                  <a:cubicBezTo>
                    <a:pt x="16893" y="8840"/>
                    <a:pt x="17737" y="8454"/>
                    <a:pt x="18348" y="7832"/>
                  </a:cubicBezTo>
                  <a:lnTo>
                    <a:pt x="18353" y="7837"/>
                  </a:lnTo>
                  <a:lnTo>
                    <a:pt x="20152" y="6011"/>
                  </a:lnTo>
                  <a:cubicBezTo>
                    <a:pt x="20516" y="7368"/>
                    <a:pt x="20343" y="8670"/>
                    <a:pt x="19540" y="9505"/>
                  </a:cubicBezTo>
                  <a:lnTo>
                    <a:pt x="16947" y="12198"/>
                  </a:lnTo>
                  <a:cubicBezTo>
                    <a:pt x="16605" y="12553"/>
                    <a:pt x="16104" y="12766"/>
                    <a:pt x="15610" y="12766"/>
                  </a:cubicBezTo>
                  <a:cubicBezTo>
                    <a:pt x="15590" y="12765"/>
                    <a:pt x="13953" y="12652"/>
                    <a:pt x="12318" y="11611"/>
                  </a:cubicBezTo>
                  <a:lnTo>
                    <a:pt x="12314" y="11620"/>
                  </a:lnTo>
                  <a:cubicBezTo>
                    <a:pt x="12239" y="11572"/>
                    <a:pt x="12155" y="11537"/>
                    <a:pt x="12060" y="11537"/>
                  </a:cubicBezTo>
                  <a:cubicBezTo>
                    <a:pt x="11897" y="11537"/>
                    <a:pt x="11759" y="11625"/>
                    <a:pt x="11671" y="11753"/>
                  </a:cubicBezTo>
                  <a:lnTo>
                    <a:pt x="11654" y="11742"/>
                  </a:lnTo>
                  <a:lnTo>
                    <a:pt x="4270" y="20043"/>
                  </a:lnTo>
                  <a:cubicBezTo>
                    <a:pt x="3919" y="20399"/>
                    <a:pt x="3436" y="20618"/>
                    <a:pt x="2902" y="20618"/>
                  </a:cubicBezTo>
                  <a:cubicBezTo>
                    <a:pt x="1833" y="20618"/>
                    <a:pt x="967" y="19740"/>
                    <a:pt x="967" y="18655"/>
                  </a:cubicBezTo>
                  <a:cubicBezTo>
                    <a:pt x="967" y="18113"/>
                    <a:pt x="1184" y="17622"/>
                    <a:pt x="1534" y="17267"/>
                  </a:cubicBezTo>
                  <a:lnTo>
                    <a:pt x="9684" y="9801"/>
                  </a:lnTo>
                  <a:lnTo>
                    <a:pt x="9671" y="9786"/>
                  </a:lnTo>
                  <a:cubicBezTo>
                    <a:pt x="9796" y="9698"/>
                    <a:pt x="9884" y="9557"/>
                    <a:pt x="9884" y="9389"/>
                  </a:cubicBezTo>
                  <a:cubicBezTo>
                    <a:pt x="9884" y="9283"/>
                    <a:pt x="9844" y="9190"/>
                    <a:pt x="9787" y="9110"/>
                  </a:cubicBezTo>
                  <a:lnTo>
                    <a:pt x="9790" y="9107"/>
                  </a:lnTo>
                  <a:cubicBezTo>
                    <a:pt x="8390" y="7219"/>
                    <a:pt x="8340" y="5816"/>
                    <a:pt x="9546" y="4488"/>
                  </a:cubicBezTo>
                  <a:lnTo>
                    <a:pt x="12130" y="1805"/>
                  </a:lnTo>
                  <a:cubicBezTo>
                    <a:pt x="12785" y="1125"/>
                    <a:pt x="13641" y="982"/>
                    <a:pt x="14244" y="982"/>
                  </a:cubicBezTo>
                  <a:lnTo>
                    <a:pt x="14246" y="982"/>
                  </a:lnTo>
                  <a:cubicBezTo>
                    <a:pt x="14611" y="982"/>
                    <a:pt x="14988" y="1037"/>
                    <a:pt x="15366" y="1136"/>
                  </a:cubicBezTo>
                  <a:lnTo>
                    <a:pt x="13559" y="2970"/>
                  </a:lnTo>
                  <a:lnTo>
                    <a:pt x="14243" y="3664"/>
                  </a:lnTo>
                  <a:lnTo>
                    <a:pt x="16661" y="1210"/>
                  </a:lnTo>
                  <a:lnTo>
                    <a:pt x="16657" y="1206"/>
                  </a:lnTo>
                  <a:lnTo>
                    <a:pt x="17082" y="775"/>
                  </a:lnTo>
                  <a:cubicBezTo>
                    <a:pt x="16139" y="269"/>
                    <a:pt x="15160" y="0"/>
                    <a:pt x="14246" y="0"/>
                  </a:cubicBezTo>
                  <a:lnTo>
                    <a:pt x="14244" y="0"/>
                  </a:lnTo>
                  <a:cubicBezTo>
                    <a:pt x="13167" y="0"/>
                    <a:pt x="12182" y="361"/>
                    <a:pt x="11460" y="1111"/>
                  </a:cubicBezTo>
                  <a:lnTo>
                    <a:pt x="8867" y="3804"/>
                  </a:lnTo>
                  <a:cubicBezTo>
                    <a:pt x="7163" y="5672"/>
                    <a:pt x="7613" y="7584"/>
                    <a:pt x="8769" y="9315"/>
                  </a:cubicBezTo>
                  <a:lnTo>
                    <a:pt x="850" y="16572"/>
                  </a:lnTo>
                  <a:cubicBezTo>
                    <a:pt x="325" y="17106"/>
                    <a:pt x="0" y="17842"/>
                    <a:pt x="0" y="18655"/>
                  </a:cubicBezTo>
                  <a:cubicBezTo>
                    <a:pt x="0" y="20282"/>
                    <a:pt x="1299" y="21600"/>
                    <a:pt x="2902" y="21600"/>
                  </a:cubicBezTo>
                  <a:cubicBezTo>
                    <a:pt x="3703" y="21600"/>
                    <a:pt x="4429" y="21271"/>
                    <a:pt x="4954" y="20738"/>
                  </a:cubicBezTo>
                  <a:lnTo>
                    <a:pt x="12160" y="12652"/>
                  </a:lnTo>
                  <a:cubicBezTo>
                    <a:pt x="13800" y="13590"/>
                    <a:pt x="15363" y="13747"/>
                    <a:pt x="15606" y="13747"/>
                  </a:cubicBezTo>
                  <a:cubicBezTo>
                    <a:pt x="16313" y="13747"/>
                    <a:pt x="17067" y="13463"/>
                    <a:pt x="17617" y="12892"/>
                  </a:cubicBezTo>
                  <a:lnTo>
                    <a:pt x="20209" y="10198"/>
                  </a:lnTo>
                  <a:cubicBezTo>
                    <a:pt x="21560" y="8795"/>
                    <a:pt x="21600" y="6433"/>
                    <a:pt x="20499" y="427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buClrTx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 kern="12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Open Sans Semibold" charset="0"/>
                <a:ea typeface="Open Sans Semibold" charset="0"/>
                <a:cs typeface="Open Sans Semibold" charset="0"/>
                <a:sym typeface="Gill Sans"/>
              </a:endParaRP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91B32363-CBC0-4957-B295-2F08A1760512}"/>
              </a:ext>
            </a:extLst>
          </p:cNvPr>
          <p:cNvGrpSpPr/>
          <p:nvPr/>
        </p:nvGrpSpPr>
        <p:grpSpPr>
          <a:xfrm>
            <a:off x="3463689" y="1112806"/>
            <a:ext cx="599757" cy="599757"/>
            <a:chOff x="8785093" y="2707752"/>
            <a:chExt cx="1599352" cy="1599352"/>
          </a:xfrm>
        </p:grpSpPr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D10C0A9B-D6F4-4F0F-8AE1-BE6CE2952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5093" y="2707752"/>
              <a:ext cx="1599352" cy="1599352"/>
            </a:xfrm>
            <a:custGeom>
              <a:avLst/>
              <a:gdLst>
                <a:gd name="T0" fmla="*/ 64163008 w 2176"/>
                <a:gd name="T1" fmla="*/ 282373234 h 2177"/>
                <a:gd name="T2" fmla="*/ 0 w 2176"/>
                <a:gd name="T3" fmla="*/ 218008786 h 2177"/>
                <a:gd name="T4" fmla="*/ 0 w 2176"/>
                <a:gd name="T5" fmla="*/ 64364447 h 2177"/>
                <a:gd name="T6" fmla="*/ 64163008 w 2176"/>
                <a:gd name="T7" fmla="*/ 0 h 2177"/>
                <a:gd name="T8" fmla="*/ 217326991 w 2176"/>
                <a:gd name="T9" fmla="*/ 0 h 2177"/>
                <a:gd name="T10" fmla="*/ 281360519 w 2176"/>
                <a:gd name="T11" fmla="*/ 64364447 h 2177"/>
                <a:gd name="T12" fmla="*/ 281360519 w 2176"/>
                <a:gd name="T13" fmla="*/ 218008786 h 2177"/>
                <a:gd name="T14" fmla="*/ 217326991 w 2176"/>
                <a:gd name="T15" fmla="*/ 282373234 h 2177"/>
                <a:gd name="T16" fmla="*/ 64163008 w 2176"/>
                <a:gd name="T17" fmla="*/ 282373234 h 21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6" h="2177">
                  <a:moveTo>
                    <a:pt x="496" y="2176"/>
                  </a:moveTo>
                  <a:cubicBezTo>
                    <a:pt x="222" y="2176"/>
                    <a:pt x="0" y="1954"/>
                    <a:pt x="0" y="1680"/>
                  </a:cubicBezTo>
                  <a:lnTo>
                    <a:pt x="0" y="496"/>
                  </a:lnTo>
                  <a:cubicBezTo>
                    <a:pt x="0" y="223"/>
                    <a:pt x="222" y="0"/>
                    <a:pt x="496" y="0"/>
                  </a:cubicBezTo>
                  <a:lnTo>
                    <a:pt x="1680" y="0"/>
                  </a:lnTo>
                  <a:cubicBezTo>
                    <a:pt x="1953" y="0"/>
                    <a:pt x="2175" y="223"/>
                    <a:pt x="2175" y="496"/>
                  </a:cubicBezTo>
                  <a:lnTo>
                    <a:pt x="2175" y="1680"/>
                  </a:lnTo>
                  <a:cubicBezTo>
                    <a:pt x="2175" y="1954"/>
                    <a:pt x="1953" y="2176"/>
                    <a:pt x="1680" y="2176"/>
                  </a:cubicBezTo>
                  <a:lnTo>
                    <a:pt x="496" y="2176"/>
                  </a:lnTo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Shape 2536">
              <a:extLst>
                <a:ext uri="{FF2B5EF4-FFF2-40B4-BE49-F238E27FC236}">
                  <a16:creationId xmlns:a16="http://schemas.microsoft.com/office/drawing/2014/main" id="{837E07D2-1D9A-4B5B-A8EF-65178021D8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92003" y="3114662"/>
              <a:ext cx="785534" cy="78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18" y="11782"/>
                  </a:moveTo>
                  <a:lnTo>
                    <a:pt x="14236" y="11782"/>
                  </a:lnTo>
                  <a:cubicBezTo>
                    <a:pt x="14507" y="11782"/>
                    <a:pt x="14727" y="11562"/>
                    <a:pt x="14727" y="11291"/>
                  </a:cubicBezTo>
                  <a:cubicBezTo>
                    <a:pt x="14727" y="11020"/>
                    <a:pt x="14507" y="10800"/>
                    <a:pt x="14236" y="10800"/>
                  </a:cubicBezTo>
                  <a:lnTo>
                    <a:pt x="4418" y="10800"/>
                  </a:lnTo>
                  <a:cubicBezTo>
                    <a:pt x="4147" y="10800"/>
                    <a:pt x="3927" y="11020"/>
                    <a:pt x="3927" y="11291"/>
                  </a:cubicBezTo>
                  <a:cubicBezTo>
                    <a:pt x="3927" y="11562"/>
                    <a:pt x="4147" y="11782"/>
                    <a:pt x="4418" y="11782"/>
                  </a:cubicBezTo>
                  <a:moveTo>
                    <a:pt x="20618" y="20618"/>
                  </a:moveTo>
                  <a:lnTo>
                    <a:pt x="5891" y="20618"/>
                  </a:lnTo>
                  <a:lnTo>
                    <a:pt x="5891" y="16200"/>
                  </a:lnTo>
                  <a:cubicBezTo>
                    <a:pt x="5891" y="15929"/>
                    <a:pt x="5671" y="15709"/>
                    <a:pt x="5400" y="15709"/>
                  </a:cubicBezTo>
                  <a:lnTo>
                    <a:pt x="982" y="15709"/>
                  </a:lnTo>
                  <a:lnTo>
                    <a:pt x="982" y="982"/>
                  </a:lnTo>
                  <a:lnTo>
                    <a:pt x="20618" y="982"/>
                  </a:lnTo>
                  <a:cubicBezTo>
                    <a:pt x="20618" y="982"/>
                    <a:pt x="20618" y="20618"/>
                    <a:pt x="20618" y="20618"/>
                  </a:cubicBezTo>
                  <a:close/>
                  <a:moveTo>
                    <a:pt x="4909" y="20127"/>
                  </a:moveTo>
                  <a:lnTo>
                    <a:pt x="1473" y="16691"/>
                  </a:lnTo>
                  <a:lnTo>
                    <a:pt x="4909" y="16691"/>
                  </a:lnTo>
                  <a:cubicBezTo>
                    <a:pt x="4909" y="16691"/>
                    <a:pt x="4909" y="20127"/>
                    <a:pt x="4909" y="20127"/>
                  </a:cubicBezTo>
                  <a:close/>
                  <a:moveTo>
                    <a:pt x="20618" y="0"/>
                  </a:moveTo>
                  <a:lnTo>
                    <a:pt x="982" y="0"/>
                  </a:lnTo>
                  <a:cubicBezTo>
                    <a:pt x="440" y="0"/>
                    <a:pt x="0" y="440"/>
                    <a:pt x="0" y="982"/>
                  </a:cubicBezTo>
                  <a:lnTo>
                    <a:pt x="0" y="16691"/>
                  </a:lnTo>
                  <a:lnTo>
                    <a:pt x="4909" y="21600"/>
                  </a:lnTo>
                  <a:lnTo>
                    <a:pt x="20618" y="21600"/>
                  </a:lnTo>
                  <a:cubicBezTo>
                    <a:pt x="21160" y="21600"/>
                    <a:pt x="21600" y="21161"/>
                    <a:pt x="21600" y="20618"/>
                  </a:cubicBezTo>
                  <a:lnTo>
                    <a:pt x="21600" y="982"/>
                  </a:lnTo>
                  <a:cubicBezTo>
                    <a:pt x="21600" y="440"/>
                    <a:pt x="21160" y="0"/>
                    <a:pt x="20618" y="0"/>
                  </a:cubicBezTo>
                  <a:moveTo>
                    <a:pt x="4418" y="8836"/>
                  </a:moveTo>
                  <a:lnTo>
                    <a:pt x="17182" y="8836"/>
                  </a:lnTo>
                  <a:cubicBezTo>
                    <a:pt x="17453" y="8836"/>
                    <a:pt x="17673" y="8617"/>
                    <a:pt x="17673" y="8345"/>
                  </a:cubicBezTo>
                  <a:cubicBezTo>
                    <a:pt x="17673" y="8075"/>
                    <a:pt x="17453" y="7855"/>
                    <a:pt x="17182" y="7855"/>
                  </a:cubicBezTo>
                  <a:lnTo>
                    <a:pt x="4418" y="7855"/>
                  </a:lnTo>
                  <a:cubicBezTo>
                    <a:pt x="4147" y="7855"/>
                    <a:pt x="3927" y="8075"/>
                    <a:pt x="3927" y="8345"/>
                  </a:cubicBezTo>
                  <a:cubicBezTo>
                    <a:pt x="3927" y="8617"/>
                    <a:pt x="4147" y="8836"/>
                    <a:pt x="4418" y="8836"/>
                  </a:cubicBezTo>
                  <a:moveTo>
                    <a:pt x="4418" y="5891"/>
                  </a:moveTo>
                  <a:lnTo>
                    <a:pt x="10309" y="5891"/>
                  </a:lnTo>
                  <a:cubicBezTo>
                    <a:pt x="10580" y="5891"/>
                    <a:pt x="10800" y="5672"/>
                    <a:pt x="10800" y="5400"/>
                  </a:cubicBezTo>
                  <a:cubicBezTo>
                    <a:pt x="10800" y="5129"/>
                    <a:pt x="10580" y="4909"/>
                    <a:pt x="10309" y="4909"/>
                  </a:cubicBezTo>
                  <a:lnTo>
                    <a:pt x="4418" y="4909"/>
                  </a:lnTo>
                  <a:cubicBezTo>
                    <a:pt x="4147" y="4909"/>
                    <a:pt x="3927" y="5129"/>
                    <a:pt x="3927" y="5400"/>
                  </a:cubicBezTo>
                  <a:cubicBezTo>
                    <a:pt x="3927" y="5672"/>
                    <a:pt x="4147" y="5891"/>
                    <a:pt x="4418" y="58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buClrTx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 kern="12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Open Sans Semibold" charset="0"/>
                <a:ea typeface="Open Sans Semibold" charset="0"/>
                <a:cs typeface="Open Sans Semibold" charset="0"/>
                <a:sym typeface="Gill Sans"/>
              </a:endParaRP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361B4B75-987C-4FBB-AB08-2E8DF6AEE4A3}"/>
              </a:ext>
            </a:extLst>
          </p:cNvPr>
          <p:cNvGrpSpPr/>
          <p:nvPr/>
        </p:nvGrpSpPr>
        <p:grpSpPr>
          <a:xfrm>
            <a:off x="5290038" y="1112806"/>
            <a:ext cx="599757" cy="599757"/>
            <a:chOff x="13655358" y="2569376"/>
            <a:chExt cx="1599352" cy="1599352"/>
          </a:xfrm>
        </p:grpSpPr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86FA3F4A-D81F-457D-895F-F339B2A73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5358" y="2569376"/>
              <a:ext cx="1599352" cy="1599352"/>
            </a:xfrm>
            <a:custGeom>
              <a:avLst/>
              <a:gdLst>
                <a:gd name="T0" fmla="*/ 64234764 w 2177"/>
                <a:gd name="T1" fmla="*/ 282373234 h 2177"/>
                <a:gd name="T2" fmla="*/ 0 w 2177"/>
                <a:gd name="T3" fmla="*/ 218008786 h 2177"/>
                <a:gd name="T4" fmla="*/ 0 w 2177"/>
                <a:gd name="T5" fmla="*/ 64364447 h 2177"/>
                <a:gd name="T6" fmla="*/ 64234764 w 2177"/>
                <a:gd name="T7" fmla="*/ 0 h 2177"/>
                <a:gd name="T8" fmla="*/ 218008786 w 2177"/>
                <a:gd name="T9" fmla="*/ 0 h 2177"/>
                <a:gd name="T10" fmla="*/ 282373234 w 2177"/>
                <a:gd name="T11" fmla="*/ 64364447 h 2177"/>
                <a:gd name="T12" fmla="*/ 282373234 w 2177"/>
                <a:gd name="T13" fmla="*/ 218008786 h 2177"/>
                <a:gd name="T14" fmla="*/ 218008786 w 2177"/>
                <a:gd name="T15" fmla="*/ 282373234 h 2177"/>
                <a:gd name="T16" fmla="*/ 64234764 w 2177"/>
                <a:gd name="T17" fmla="*/ 282373234 h 21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7" h="2177">
                  <a:moveTo>
                    <a:pt x="495" y="2176"/>
                  </a:moveTo>
                  <a:cubicBezTo>
                    <a:pt x="222" y="2176"/>
                    <a:pt x="0" y="1953"/>
                    <a:pt x="0" y="1680"/>
                  </a:cubicBezTo>
                  <a:lnTo>
                    <a:pt x="0" y="496"/>
                  </a:lnTo>
                  <a:cubicBezTo>
                    <a:pt x="0" y="222"/>
                    <a:pt x="222" y="0"/>
                    <a:pt x="495" y="0"/>
                  </a:cubicBezTo>
                  <a:lnTo>
                    <a:pt x="1680" y="0"/>
                  </a:lnTo>
                  <a:cubicBezTo>
                    <a:pt x="1953" y="0"/>
                    <a:pt x="2176" y="222"/>
                    <a:pt x="2176" y="496"/>
                  </a:cubicBezTo>
                  <a:lnTo>
                    <a:pt x="2176" y="1680"/>
                  </a:lnTo>
                  <a:cubicBezTo>
                    <a:pt x="2176" y="1953"/>
                    <a:pt x="1953" y="2176"/>
                    <a:pt x="1680" y="2176"/>
                  </a:cubicBezTo>
                  <a:lnTo>
                    <a:pt x="495" y="2176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hape 2587">
              <a:extLst>
                <a:ext uri="{FF2B5EF4-FFF2-40B4-BE49-F238E27FC236}">
                  <a16:creationId xmlns:a16="http://schemas.microsoft.com/office/drawing/2014/main" id="{3CF9EC5C-5E77-4134-BA43-E8C5141C20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062268" y="2976286"/>
              <a:ext cx="785534" cy="78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buClrTx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 kern="12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Open Sans Semibold" charset="0"/>
                <a:ea typeface="Open Sans Semibold" charset="0"/>
                <a:cs typeface="Open Sans Semibold" charset="0"/>
                <a:sym typeface="Gill Sans"/>
              </a:endParaRP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34A7E87-885F-4BC6-BADB-CE1778D5AAAF}"/>
              </a:ext>
            </a:extLst>
          </p:cNvPr>
          <p:cNvGrpSpPr/>
          <p:nvPr/>
        </p:nvGrpSpPr>
        <p:grpSpPr>
          <a:xfrm>
            <a:off x="2616292" y="2692533"/>
            <a:ext cx="599757" cy="599757"/>
            <a:chOff x="6525370" y="6997385"/>
            <a:chExt cx="1599352" cy="1599352"/>
          </a:xfrm>
        </p:grpSpPr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1F57773C-81C0-4FB3-BCF9-54DF4F9BD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5370" y="6997385"/>
              <a:ext cx="1599352" cy="1599352"/>
            </a:xfrm>
            <a:custGeom>
              <a:avLst/>
              <a:gdLst>
                <a:gd name="T0" fmla="*/ 64163008 w 2176"/>
                <a:gd name="T1" fmla="*/ 281360519 h 2176"/>
                <a:gd name="T2" fmla="*/ 0 w 2176"/>
                <a:gd name="T3" fmla="*/ 217326991 h 2176"/>
                <a:gd name="T4" fmla="*/ 0 w 2176"/>
                <a:gd name="T5" fmla="*/ 64163008 h 2176"/>
                <a:gd name="T6" fmla="*/ 64163008 w 2176"/>
                <a:gd name="T7" fmla="*/ 0 h 2176"/>
                <a:gd name="T8" fmla="*/ 217326991 w 2176"/>
                <a:gd name="T9" fmla="*/ 0 h 2176"/>
                <a:gd name="T10" fmla="*/ 281360519 w 2176"/>
                <a:gd name="T11" fmla="*/ 64163008 h 2176"/>
                <a:gd name="T12" fmla="*/ 281360519 w 2176"/>
                <a:gd name="T13" fmla="*/ 217326991 h 2176"/>
                <a:gd name="T14" fmla="*/ 217326991 w 2176"/>
                <a:gd name="T15" fmla="*/ 281360519 h 2176"/>
                <a:gd name="T16" fmla="*/ 64163008 w 2176"/>
                <a:gd name="T17" fmla="*/ 281360519 h 21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6" h="2176">
                  <a:moveTo>
                    <a:pt x="496" y="2175"/>
                  </a:moveTo>
                  <a:cubicBezTo>
                    <a:pt x="223" y="2175"/>
                    <a:pt x="0" y="1953"/>
                    <a:pt x="0" y="1680"/>
                  </a:cubicBezTo>
                  <a:lnTo>
                    <a:pt x="0" y="496"/>
                  </a:lnTo>
                  <a:cubicBezTo>
                    <a:pt x="0" y="222"/>
                    <a:pt x="223" y="0"/>
                    <a:pt x="496" y="0"/>
                  </a:cubicBezTo>
                  <a:lnTo>
                    <a:pt x="1680" y="0"/>
                  </a:lnTo>
                  <a:cubicBezTo>
                    <a:pt x="1953" y="0"/>
                    <a:pt x="2175" y="222"/>
                    <a:pt x="2175" y="496"/>
                  </a:cubicBezTo>
                  <a:lnTo>
                    <a:pt x="2175" y="1680"/>
                  </a:lnTo>
                  <a:cubicBezTo>
                    <a:pt x="2175" y="1953"/>
                    <a:pt x="1953" y="2175"/>
                    <a:pt x="1680" y="2175"/>
                  </a:cubicBezTo>
                  <a:lnTo>
                    <a:pt x="496" y="2175"/>
                  </a:ln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Shape 2546">
              <a:extLst>
                <a:ext uri="{FF2B5EF4-FFF2-40B4-BE49-F238E27FC236}">
                  <a16:creationId xmlns:a16="http://schemas.microsoft.com/office/drawing/2014/main" id="{5FBBE308-C254-49E3-B3F2-5F885FF427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32280" y="7475706"/>
              <a:ext cx="785534" cy="64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buClrTx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 kern="12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Open Sans Semibold" charset="0"/>
                <a:ea typeface="Open Sans Semibold" charset="0"/>
                <a:cs typeface="Open Sans Semibold" charset="0"/>
                <a:sym typeface="Gill Sans"/>
              </a:endParaRPr>
            </a:p>
          </p:txBody>
        </p:sp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3B08E54-A95A-4EAD-876A-0F11BC2C4D39}"/>
              </a:ext>
            </a:extLst>
          </p:cNvPr>
          <p:cNvGrpSpPr/>
          <p:nvPr/>
        </p:nvGrpSpPr>
        <p:grpSpPr>
          <a:xfrm>
            <a:off x="6248490" y="2692533"/>
            <a:ext cx="599757" cy="599757"/>
            <a:chOff x="16211230" y="6717922"/>
            <a:chExt cx="1599352" cy="1599352"/>
          </a:xfrm>
        </p:grpSpPr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18C33C25-886D-4726-A9F4-73BDA9A31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1230" y="6717922"/>
              <a:ext cx="1599352" cy="1599352"/>
            </a:xfrm>
            <a:custGeom>
              <a:avLst/>
              <a:gdLst>
                <a:gd name="T0" fmla="*/ 64033806 w 2176"/>
                <a:gd name="T1" fmla="*/ 281359800 h 2176"/>
                <a:gd name="T2" fmla="*/ 0 w 2176"/>
                <a:gd name="T3" fmla="*/ 217326354 h 2176"/>
                <a:gd name="T4" fmla="*/ 0 w 2176"/>
                <a:gd name="T5" fmla="*/ 64162926 h 2176"/>
                <a:gd name="T6" fmla="*/ 64033806 w 2176"/>
                <a:gd name="T7" fmla="*/ 0 h 2176"/>
                <a:gd name="T8" fmla="*/ 217196874 w 2176"/>
                <a:gd name="T9" fmla="*/ 0 h 2176"/>
                <a:gd name="T10" fmla="*/ 281359800 w 2176"/>
                <a:gd name="T11" fmla="*/ 64162926 h 2176"/>
                <a:gd name="T12" fmla="*/ 281359800 w 2176"/>
                <a:gd name="T13" fmla="*/ 217326354 h 2176"/>
                <a:gd name="T14" fmla="*/ 217196874 w 2176"/>
                <a:gd name="T15" fmla="*/ 281359800 h 2176"/>
                <a:gd name="T16" fmla="*/ 64033806 w 2176"/>
                <a:gd name="T17" fmla="*/ 281359800 h 21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6" h="2176">
                  <a:moveTo>
                    <a:pt x="495" y="2175"/>
                  </a:moveTo>
                  <a:cubicBezTo>
                    <a:pt x="222" y="2175"/>
                    <a:pt x="0" y="1953"/>
                    <a:pt x="0" y="1680"/>
                  </a:cubicBezTo>
                  <a:lnTo>
                    <a:pt x="0" y="496"/>
                  </a:lnTo>
                  <a:cubicBezTo>
                    <a:pt x="0" y="222"/>
                    <a:pt x="222" y="0"/>
                    <a:pt x="495" y="0"/>
                  </a:cubicBezTo>
                  <a:lnTo>
                    <a:pt x="1679" y="0"/>
                  </a:lnTo>
                  <a:cubicBezTo>
                    <a:pt x="1953" y="0"/>
                    <a:pt x="2175" y="222"/>
                    <a:pt x="2175" y="496"/>
                  </a:cubicBezTo>
                  <a:lnTo>
                    <a:pt x="2175" y="1680"/>
                  </a:lnTo>
                  <a:cubicBezTo>
                    <a:pt x="2175" y="1953"/>
                    <a:pt x="1953" y="2175"/>
                    <a:pt x="1679" y="2175"/>
                  </a:cubicBezTo>
                  <a:lnTo>
                    <a:pt x="495" y="2175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85663">
                <a:buClrTx/>
              </a:pPr>
              <a:endParaRPr lang="en-US" sz="1350" kern="1200">
                <a:solidFill>
                  <a:srgbClr val="7F7F7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Shape 2591">
              <a:extLst>
                <a:ext uri="{FF2B5EF4-FFF2-40B4-BE49-F238E27FC236}">
                  <a16:creationId xmlns:a16="http://schemas.microsoft.com/office/drawing/2014/main" id="{A64C4FAA-D021-4AC2-9487-DC414E8BB0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18140" y="7124832"/>
              <a:ext cx="785534" cy="78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727"/>
                  </a:moveTo>
                  <a:cubicBezTo>
                    <a:pt x="8631" y="14727"/>
                    <a:pt x="6873" y="12969"/>
                    <a:pt x="6873" y="10800"/>
                  </a:cubicBezTo>
                  <a:cubicBezTo>
                    <a:pt x="6873" y="8631"/>
                    <a:pt x="8631" y="6873"/>
                    <a:pt x="10800" y="6873"/>
                  </a:cubicBezTo>
                  <a:cubicBezTo>
                    <a:pt x="12969" y="6873"/>
                    <a:pt x="14727" y="8631"/>
                    <a:pt x="14727" y="10800"/>
                  </a:cubicBezTo>
                  <a:cubicBezTo>
                    <a:pt x="14727" y="12969"/>
                    <a:pt x="12969" y="14727"/>
                    <a:pt x="10800" y="14727"/>
                  </a:cubicBezTo>
                  <a:moveTo>
                    <a:pt x="10800" y="5891"/>
                  </a:moveTo>
                  <a:cubicBezTo>
                    <a:pt x="8088" y="5891"/>
                    <a:pt x="5891" y="8089"/>
                    <a:pt x="5891" y="10800"/>
                  </a:cubicBezTo>
                  <a:cubicBezTo>
                    <a:pt x="5891" y="13512"/>
                    <a:pt x="8088" y="15709"/>
                    <a:pt x="10800" y="15709"/>
                  </a:cubicBezTo>
                  <a:cubicBezTo>
                    <a:pt x="13512" y="15709"/>
                    <a:pt x="15709" y="13512"/>
                    <a:pt x="15709" y="10800"/>
                  </a:cubicBezTo>
                  <a:cubicBezTo>
                    <a:pt x="15709" y="8089"/>
                    <a:pt x="13512" y="5891"/>
                    <a:pt x="10800" y="5891"/>
                  </a:cubicBezTo>
                  <a:moveTo>
                    <a:pt x="20618" y="12013"/>
                  </a:moveTo>
                  <a:cubicBezTo>
                    <a:pt x="20614" y="12014"/>
                    <a:pt x="20611" y="12016"/>
                    <a:pt x="20607" y="12016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2"/>
                    <a:pt x="18421" y="14351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9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7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1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9"/>
                    <a:pt x="4714" y="18600"/>
                  </a:cubicBezTo>
                  <a:lnTo>
                    <a:pt x="3000" y="16885"/>
                  </a:lnTo>
                  <a:lnTo>
                    <a:pt x="3540" y="15984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6"/>
                  </a:lnTo>
                  <a:cubicBezTo>
                    <a:pt x="989" y="12016"/>
                    <a:pt x="986" y="12014"/>
                    <a:pt x="982" y="12013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6"/>
                    <a:pt x="2616" y="8979"/>
                    <a:pt x="2708" y="8634"/>
                  </a:cubicBezTo>
                  <a:cubicBezTo>
                    <a:pt x="2897" y="7928"/>
                    <a:pt x="3179" y="7249"/>
                    <a:pt x="3548" y="6615"/>
                  </a:cubicBezTo>
                  <a:cubicBezTo>
                    <a:pt x="3727" y="6305"/>
                    <a:pt x="3724" y="5923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8"/>
                    <a:pt x="3000" y="4715"/>
                  </a:cubicBezTo>
                  <a:lnTo>
                    <a:pt x="4715" y="3000"/>
                  </a:lnTo>
                  <a:lnTo>
                    <a:pt x="5621" y="3544"/>
                  </a:lnTo>
                  <a:cubicBezTo>
                    <a:pt x="5777" y="3636"/>
                    <a:pt x="5951" y="3683"/>
                    <a:pt x="6127" y="3683"/>
                  </a:cubicBezTo>
                  <a:cubicBezTo>
                    <a:pt x="6296" y="3683"/>
                    <a:pt x="6465" y="3639"/>
                    <a:pt x="6618" y="3551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3"/>
                    <a:pt x="9331" y="2007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7"/>
                  </a:lnTo>
                  <a:cubicBezTo>
                    <a:pt x="12356" y="2353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1"/>
                  </a:cubicBezTo>
                  <a:cubicBezTo>
                    <a:pt x="15134" y="3639"/>
                    <a:pt x="15304" y="3683"/>
                    <a:pt x="15473" y="3683"/>
                  </a:cubicBezTo>
                  <a:cubicBezTo>
                    <a:pt x="15648" y="3683"/>
                    <a:pt x="15822" y="3636"/>
                    <a:pt x="15978" y="3544"/>
                  </a:cubicBezTo>
                  <a:lnTo>
                    <a:pt x="16884" y="3000"/>
                  </a:lnTo>
                  <a:lnTo>
                    <a:pt x="18600" y="4715"/>
                  </a:lnTo>
                  <a:cubicBezTo>
                    <a:pt x="18598" y="4718"/>
                    <a:pt x="18597" y="4722"/>
                    <a:pt x="18595" y="4726"/>
                  </a:cubicBezTo>
                  <a:lnTo>
                    <a:pt x="18060" y="5616"/>
                  </a:lnTo>
                  <a:cubicBezTo>
                    <a:pt x="17876" y="5923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6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3"/>
                    <a:pt x="20618" y="12013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0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5"/>
                  </a:lnTo>
                  <a:cubicBezTo>
                    <a:pt x="17292" y="2018"/>
                    <a:pt x="17136" y="1969"/>
                    <a:pt x="16975" y="1969"/>
                  </a:cubicBezTo>
                  <a:cubicBezTo>
                    <a:pt x="16778" y="1969"/>
                    <a:pt x="16572" y="2043"/>
                    <a:pt x="16400" y="2145"/>
                  </a:cubicBezTo>
                  <a:lnTo>
                    <a:pt x="15473" y="2702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2"/>
                  </a:cubicBezTo>
                  <a:lnTo>
                    <a:pt x="5200" y="2145"/>
                  </a:lnTo>
                  <a:cubicBezTo>
                    <a:pt x="5028" y="2043"/>
                    <a:pt x="4822" y="1969"/>
                    <a:pt x="4625" y="1969"/>
                  </a:cubicBezTo>
                  <a:cubicBezTo>
                    <a:pt x="4464" y="1969"/>
                    <a:pt x="4308" y="2018"/>
                    <a:pt x="4181" y="2145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0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3"/>
                    <a:pt x="0" y="9360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8"/>
                  </a:cubicBezTo>
                  <a:lnTo>
                    <a:pt x="2145" y="16400"/>
                  </a:lnTo>
                  <a:cubicBezTo>
                    <a:pt x="1959" y="16714"/>
                    <a:pt x="1864" y="17137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2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2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7"/>
                    <a:pt x="19641" y="16714"/>
                    <a:pt x="19455" y="16400"/>
                  </a:cubicBezTo>
                  <a:lnTo>
                    <a:pt x="18902" y="15478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0"/>
                  </a:lnTo>
                  <a:cubicBezTo>
                    <a:pt x="21600" y="8963"/>
                    <a:pt x="21233" y="8730"/>
                    <a:pt x="20880" y="864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buClrTx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 kern="12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Open Sans Semibold" charset="0"/>
                <a:ea typeface="Open Sans Semibold" charset="0"/>
                <a:cs typeface="Open Sans Semibold" charset="0"/>
                <a:sym typeface="Gill Sans"/>
              </a:endParaRPr>
            </a:p>
          </p:txBody>
        </p:sp>
      </p:grpSp>
      <p:sp>
        <p:nvSpPr>
          <p:cNvPr id="42" name="Shape 146">
            <a:extLst>
              <a:ext uri="{FF2B5EF4-FFF2-40B4-BE49-F238E27FC236}">
                <a16:creationId xmlns:a16="http://schemas.microsoft.com/office/drawing/2014/main" id="{436ECF41-1034-4749-B3E0-1C395D06B65D}"/>
              </a:ext>
            </a:extLst>
          </p:cNvPr>
          <p:cNvSpPr txBox="1">
            <a:spLocks/>
          </p:cNvSpPr>
          <p:nvPr/>
        </p:nvSpPr>
        <p:spPr>
          <a:xfrm>
            <a:off x="944480" y="9335"/>
            <a:ext cx="8061512" cy="879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s-MX" sz="2800" b="1" dirty="0">
                <a:solidFill>
                  <a:srgbClr val="FF8700"/>
                </a:solidFill>
              </a:rPr>
              <a:t>Si el ahorro interno es insuficiente se complementa con el ahorro externo (inversión extranjera)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129553" y="255230"/>
            <a:ext cx="6858000" cy="74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Principales base de datos</a:t>
            </a:r>
            <a:endParaRPr sz="3200" dirty="0"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pic>
        <p:nvPicPr>
          <p:cNvPr id="4098" name="Picture 2" descr="Reconocimiento Inegi 2015">
            <a:extLst>
              <a:ext uri="{FF2B5EF4-FFF2-40B4-BE49-F238E27FC236}">
                <a16:creationId xmlns:a16="http://schemas.microsoft.com/office/drawing/2014/main" id="{E4B72103-A5E2-427F-8D7D-C702D674F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8" y="1157288"/>
            <a:ext cx="934571" cy="93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8D2E7CD5-8EEF-467A-AABA-101A2493F7D2}"/>
              </a:ext>
            </a:extLst>
          </p:cNvPr>
          <p:cNvSpPr txBox="1"/>
          <p:nvPr/>
        </p:nvSpPr>
        <p:spPr>
          <a:xfrm>
            <a:off x="1674159" y="1446493"/>
            <a:ext cx="5261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4"/>
              </a:rPr>
              <a:t>https://www.inegi.org.mx/</a:t>
            </a:r>
            <a:r>
              <a:rPr lang="es-MX" dirty="0"/>
              <a:t> 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F54D21FA-23BB-40DA-B54E-C36D9BB7F1A3}"/>
              </a:ext>
            </a:extLst>
          </p:cNvPr>
          <p:cNvSpPr txBox="1"/>
          <p:nvPr/>
        </p:nvSpPr>
        <p:spPr>
          <a:xfrm>
            <a:off x="1674159" y="2251279"/>
            <a:ext cx="5261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5"/>
              </a:rPr>
              <a:t>https://www.gob.mx/shcp</a:t>
            </a:r>
            <a:r>
              <a:rPr lang="es-MX" dirty="0"/>
              <a:t> </a:t>
            </a:r>
          </a:p>
        </p:txBody>
      </p:sp>
      <p:pic>
        <p:nvPicPr>
          <p:cNvPr id="4100" name="Picture 4" descr="SHCP recorta crecimiento del 2020 hasta 3.9 por ciento">
            <a:extLst>
              <a:ext uri="{FF2B5EF4-FFF2-40B4-BE49-F238E27FC236}">
                <a16:creationId xmlns:a16="http://schemas.microsoft.com/office/drawing/2014/main" id="{DEA792EB-2A76-43A7-9172-28315B3A6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2" y="2175048"/>
            <a:ext cx="1544797" cy="47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imite subgobernador de Banxico">
            <a:extLst>
              <a:ext uri="{FF2B5EF4-FFF2-40B4-BE49-F238E27FC236}">
                <a16:creationId xmlns:a16="http://schemas.microsoft.com/office/drawing/2014/main" id="{F01C17D0-8BF1-4768-986D-8E966BB59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2" y="2813372"/>
            <a:ext cx="1544797" cy="9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CuadroTexto 75">
            <a:extLst>
              <a:ext uri="{FF2B5EF4-FFF2-40B4-BE49-F238E27FC236}">
                <a16:creationId xmlns:a16="http://schemas.microsoft.com/office/drawing/2014/main" id="{65CF9EFE-F932-4E4D-B5DB-D16F28E0BD3B}"/>
              </a:ext>
            </a:extLst>
          </p:cNvPr>
          <p:cNvSpPr txBox="1"/>
          <p:nvPr/>
        </p:nvSpPr>
        <p:spPr>
          <a:xfrm>
            <a:off x="1674159" y="3150961"/>
            <a:ext cx="26423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8"/>
              </a:rPr>
              <a:t>https://www.banxico.org.mx/</a:t>
            </a:r>
            <a:r>
              <a:rPr lang="es-MX" dirty="0"/>
              <a:t> 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BC9981B0-FC56-40FA-B198-5AE91D03A44A}"/>
              </a:ext>
            </a:extLst>
          </p:cNvPr>
          <p:cNvSpPr txBox="1"/>
          <p:nvPr/>
        </p:nvSpPr>
        <p:spPr>
          <a:xfrm>
            <a:off x="5862918" y="1419763"/>
            <a:ext cx="3010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9"/>
              </a:rPr>
              <a:t>https://www.bancomundial.org/</a:t>
            </a:r>
            <a:r>
              <a:rPr lang="es-MX" dirty="0"/>
              <a:t> </a:t>
            </a:r>
          </a:p>
        </p:txBody>
      </p:sp>
      <p:pic>
        <p:nvPicPr>
          <p:cNvPr id="4104" name="Picture 8" descr="Banco Mundial - Qué es, definición y concepto | Economipedia">
            <a:extLst>
              <a:ext uri="{FF2B5EF4-FFF2-40B4-BE49-F238E27FC236}">
                <a16:creationId xmlns:a16="http://schemas.microsoft.com/office/drawing/2014/main" id="{FB8C98AA-86A1-4784-AF34-FA647106E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12083"/>
            <a:ext cx="130492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CuadroTexto 77">
            <a:extLst>
              <a:ext uri="{FF2B5EF4-FFF2-40B4-BE49-F238E27FC236}">
                <a16:creationId xmlns:a16="http://schemas.microsoft.com/office/drawing/2014/main" id="{C1C05F0A-5F38-4FBD-9800-2F8533C6DC93}"/>
              </a:ext>
            </a:extLst>
          </p:cNvPr>
          <p:cNvSpPr txBox="1"/>
          <p:nvPr/>
        </p:nvSpPr>
        <p:spPr>
          <a:xfrm>
            <a:off x="5862918" y="2430546"/>
            <a:ext cx="32340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11"/>
              </a:rPr>
              <a:t>https://www.imf.org/external/index.htm</a:t>
            </a:r>
            <a:r>
              <a:rPr lang="es-MX" dirty="0"/>
              <a:t> </a:t>
            </a:r>
          </a:p>
        </p:txBody>
      </p:sp>
      <p:pic>
        <p:nvPicPr>
          <p:cNvPr id="4106" name="Picture 10" descr="Fondo Monetario Internacional">
            <a:extLst>
              <a:ext uri="{FF2B5EF4-FFF2-40B4-BE49-F238E27FC236}">
                <a16:creationId xmlns:a16="http://schemas.microsoft.com/office/drawing/2014/main" id="{9E51D7B5-3D51-44B6-AC55-991BC95D9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1" r="36744" b="-4110"/>
          <a:stretch/>
        </p:blipFill>
        <p:spPr bwMode="auto">
          <a:xfrm>
            <a:off x="4620126" y="2191517"/>
            <a:ext cx="1241177" cy="110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CuadroTexto 78">
            <a:extLst>
              <a:ext uri="{FF2B5EF4-FFF2-40B4-BE49-F238E27FC236}">
                <a16:creationId xmlns:a16="http://schemas.microsoft.com/office/drawing/2014/main" id="{130F5C7D-B898-4AEE-BD08-3059BB0B6353}"/>
              </a:ext>
            </a:extLst>
          </p:cNvPr>
          <p:cNvSpPr txBox="1"/>
          <p:nvPr/>
        </p:nvSpPr>
        <p:spPr>
          <a:xfrm>
            <a:off x="1714500" y="4198560"/>
            <a:ext cx="67554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13"/>
              </a:rPr>
              <a:t>https://www.trademap.org/Index.aspx?lang=es&amp;AspxAutoDetectCookieSupport=1</a:t>
            </a:r>
            <a:r>
              <a:rPr lang="es-MX" dirty="0"/>
              <a:t> </a:t>
            </a:r>
          </a:p>
        </p:txBody>
      </p:sp>
      <p:pic>
        <p:nvPicPr>
          <p:cNvPr id="4108" name="Picture 12" descr="Logo - ITC">
            <a:extLst>
              <a:ext uri="{FF2B5EF4-FFF2-40B4-BE49-F238E27FC236}">
                <a16:creationId xmlns:a16="http://schemas.microsoft.com/office/drawing/2014/main" id="{30EBCAD3-5BEB-4BAD-9787-66081DFCF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31" y="4080985"/>
            <a:ext cx="1247775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CuadroTexto 79">
            <a:extLst>
              <a:ext uri="{FF2B5EF4-FFF2-40B4-BE49-F238E27FC236}">
                <a16:creationId xmlns:a16="http://schemas.microsoft.com/office/drawing/2014/main" id="{08580ADF-361C-41FF-985A-4D66F261376F}"/>
              </a:ext>
            </a:extLst>
          </p:cNvPr>
          <p:cNvSpPr txBox="1"/>
          <p:nvPr/>
        </p:nvSpPr>
        <p:spPr>
          <a:xfrm>
            <a:off x="5958728" y="3426806"/>
            <a:ext cx="31382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hlinkClick r:id="rId15"/>
              </a:rPr>
              <a:t>https://datosmacro.expansion.com/</a:t>
            </a:r>
            <a:r>
              <a:rPr lang="es-MX" dirty="0"/>
              <a:t> </a:t>
            </a:r>
          </a:p>
        </p:txBody>
      </p:sp>
      <p:pic>
        <p:nvPicPr>
          <p:cNvPr id="4110" name="Picture 14" descr="expansion.com">
            <a:extLst>
              <a:ext uri="{FF2B5EF4-FFF2-40B4-BE49-F238E27FC236}">
                <a16:creationId xmlns:a16="http://schemas.microsoft.com/office/drawing/2014/main" id="{7D4FE4D3-DEC4-4D9C-AD22-46A0600D5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929" y="3448109"/>
            <a:ext cx="1571799" cy="38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5136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 idx="4294967295"/>
          </p:nvPr>
        </p:nvSpPr>
        <p:spPr>
          <a:xfrm>
            <a:off x="3830621" y="1186850"/>
            <a:ext cx="3550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F8700"/>
                </a:solidFill>
              </a:rPr>
              <a:t>Conclusión</a:t>
            </a:r>
            <a:endParaRPr sz="6000" dirty="0">
              <a:solidFill>
                <a:srgbClr val="FF8700"/>
              </a:solidFill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4294967295"/>
          </p:nvPr>
        </p:nvSpPr>
        <p:spPr>
          <a:xfrm>
            <a:off x="3825688" y="2346650"/>
            <a:ext cx="5029200" cy="20841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400" dirty="0">
                <a:solidFill>
                  <a:srgbClr val="FFFFFF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Es altamente importante realizar un minucioso seguimiento de los principales indicadores económicos para una correcta toma de decisiones.</a:t>
            </a:r>
            <a:endParaRPr sz="2400" dirty="0">
              <a:solidFill>
                <a:srgbClr val="FFFFFF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46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pic>
        <p:nvPicPr>
          <p:cNvPr id="3074" name="Picture 2" descr="Noticias sobre Indicadores económicos Página: 0 - elEconomista.es">
            <a:extLst>
              <a:ext uri="{FF2B5EF4-FFF2-40B4-BE49-F238E27FC236}">
                <a16:creationId xmlns:a16="http://schemas.microsoft.com/office/drawing/2014/main" id="{2FFE08EB-CB35-45A4-A323-E9FCAFE6C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3539">
            <a:off x="-211089" y="516980"/>
            <a:ext cx="2748803" cy="164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288811"/>
      </p:ext>
    </p:extLst>
  </p:cSld>
  <p:clrMapOvr>
    <a:masterClrMapping/>
  </p:clrMapOvr>
</p:sld>
</file>

<file path=ppt/theme/theme1.xml><?xml version="1.0" encoding="utf-8"?>
<a:theme xmlns:a="http://schemas.openxmlformats.org/drawingml/2006/main" name="William templat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4308</TotalTime>
  <Words>1927</Words>
  <Application>Microsoft Office PowerPoint</Application>
  <PresentationFormat>Presentación en pantalla (16:9)</PresentationFormat>
  <Paragraphs>311</Paragraphs>
  <Slides>46</Slides>
  <Notes>44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61" baseType="lpstr">
      <vt:lpstr>Segoe UI Black</vt:lpstr>
      <vt:lpstr>Open Sans Semibold</vt:lpstr>
      <vt:lpstr>Calibri</vt:lpstr>
      <vt:lpstr>Poppins SemiBold</vt:lpstr>
      <vt:lpstr>Dosis</vt:lpstr>
      <vt:lpstr>Open Sans Light</vt:lpstr>
      <vt:lpstr>Open Sans</vt:lpstr>
      <vt:lpstr>Montserrat</vt:lpstr>
      <vt:lpstr>Ebrima</vt:lpstr>
      <vt:lpstr>Dave Gridder</vt:lpstr>
      <vt:lpstr>Aurelio Titling Compressed</vt:lpstr>
      <vt:lpstr>Open Sans Semibold</vt:lpstr>
      <vt:lpstr>Roboto</vt:lpstr>
      <vt:lpstr>Arial</vt:lpstr>
      <vt:lpstr>William template</vt:lpstr>
      <vt:lpstr>Métrica Macroeconómica para la Toma de Decisiones</vt:lpstr>
      <vt:lpstr>Presentación de PowerPoint</vt:lpstr>
      <vt:lpstr>Importancia de los indicadores económicos</vt:lpstr>
      <vt:lpstr>1. Perfomance de indicadores  de corto plazo. </vt:lpstr>
      <vt:lpstr>❶ Crecimiento Económico Producto Interno Bruto (PIB)</vt:lpstr>
      <vt:lpstr>PIB en el largo plazo</vt:lpstr>
      <vt:lpstr>Presentación de PowerPoint</vt:lpstr>
      <vt:lpstr>❷ Bienestar PIB per cápita</vt:lpstr>
      <vt:lpstr>PIB en el largo plazo</vt:lpstr>
      <vt:lpstr>Presentación de PowerPoint</vt:lpstr>
      <vt:lpstr>❸ Estabilidad del nivel de los Precios - Inflación</vt:lpstr>
      <vt:lpstr>Presentación de PowerPoint</vt:lpstr>
      <vt:lpstr>La inflación provoca que el dinero pierda valor</vt:lpstr>
      <vt:lpstr>❹ Empleo y Desempleo</vt:lpstr>
      <vt:lpstr>Muestra la salud económica de un país</vt:lpstr>
      <vt:lpstr>Estados Unidos, vía migración, genera “empleo”</vt:lpstr>
      <vt:lpstr>2. Métrica de Indicadores Macroeconómicos</vt:lpstr>
      <vt:lpstr>❶ Desbalance Público Déficit Fiscal</vt:lpstr>
      <vt:lpstr>Presentación de PowerPoint</vt:lpstr>
      <vt:lpstr>La participación del Estado en la economía</vt:lpstr>
      <vt:lpstr>❷ Desequilibrio Externo  Balanza en Cuenta Corriente</vt:lpstr>
      <vt:lpstr>La Balanza de Pagos: Un problema estructural</vt:lpstr>
      <vt:lpstr>Presentación de PowerPoint</vt:lpstr>
      <vt:lpstr>❸ Fortaleza y/o Debilidad de la Moneda Tipo de Cambio</vt:lpstr>
      <vt:lpstr>Una larga historia de devaluación de la moneda nacional</vt:lpstr>
      <vt:lpstr>Presentación de PowerPoint</vt:lpstr>
      <vt:lpstr>❹ Costo del Dinero  Tasa de interés</vt:lpstr>
      <vt:lpstr>Presentación de PowerPoint</vt:lpstr>
      <vt:lpstr>Presentación de PowerPoint</vt:lpstr>
      <vt:lpstr>❺ Endeudamiento  Deuda Externa e Interna</vt:lpstr>
      <vt:lpstr>Si sumanos la deuda interna y externa, la deuda total es de 665,646 millones de dólares y la deuda per capita de 5,120 dólares.</vt:lpstr>
      <vt:lpstr>Presentación de PowerPoint</vt:lpstr>
      <vt:lpstr>Clima de Negocios  Inversión Extranjera</vt:lpstr>
      <vt:lpstr>México ha sido una nación atractiva al capital extranjero</vt:lpstr>
      <vt:lpstr>Presentación de PowerPoint</vt:lpstr>
      <vt:lpstr>Clima de Negocios  Reservas Internacionales</vt:lpstr>
      <vt:lpstr>Las reservas internacionales se ha incrementado de manera importante en los últimos años. </vt:lpstr>
      <vt:lpstr>Presentación de PowerPoint</vt:lpstr>
      <vt:lpstr>Clima de Negocios  Riesgo - País</vt:lpstr>
      <vt:lpstr>El riesgo se compensa con una tasa de interés extra, que se llama prima de riesgo. </vt:lpstr>
      <vt:lpstr>Presentación de PowerPoint</vt:lpstr>
      <vt:lpstr>❼ Palanca de Desarrollo  Ahorro e Inversión</vt:lpstr>
      <vt:lpstr>Son los motores para el crecimiento y desarrollo económico</vt:lpstr>
      <vt:lpstr>Presentación de PowerPoint</vt:lpstr>
      <vt:lpstr>Principales base de datos</vt:lpstr>
      <vt:lpstr>Conclusión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Indicadores Económicos Claves para la Toma de Decisiones</dc:title>
  <dc:creator>PAVILION</dc:creator>
  <cp:lastModifiedBy>Pablo Saravia Tasayco</cp:lastModifiedBy>
  <cp:revision>139</cp:revision>
  <cp:lastPrinted>2022-07-09T10:30:56Z</cp:lastPrinted>
  <dcterms:modified xsi:type="dcterms:W3CDTF">2022-07-09T12:33:26Z</dcterms:modified>
</cp:coreProperties>
</file>