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59"/>
  </p:notesMasterIdLst>
  <p:sldIdLst>
    <p:sldId id="256" r:id="rId3"/>
    <p:sldId id="257" r:id="rId4"/>
    <p:sldId id="258" r:id="rId5"/>
    <p:sldId id="259" r:id="rId6"/>
    <p:sldId id="261" r:id="rId7"/>
    <p:sldId id="262" r:id="rId8"/>
    <p:sldId id="268" r:id="rId9"/>
    <p:sldId id="267" r:id="rId10"/>
    <p:sldId id="269" r:id="rId11"/>
    <p:sldId id="270" r:id="rId12"/>
    <p:sldId id="326" r:id="rId13"/>
    <p:sldId id="272" r:id="rId14"/>
    <p:sldId id="273" r:id="rId15"/>
    <p:sldId id="274" r:id="rId16"/>
    <p:sldId id="282" r:id="rId17"/>
    <p:sldId id="328" r:id="rId18"/>
    <p:sldId id="327" r:id="rId19"/>
    <p:sldId id="329" r:id="rId20"/>
    <p:sldId id="286" r:id="rId21"/>
    <p:sldId id="290" r:id="rId22"/>
    <p:sldId id="291" r:id="rId23"/>
    <p:sldId id="292" r:id="rId24"/>
    <p:sldId id="295" r:id="rId25"/>
    <p:sldId id="296" r:id="rId26"/>
    <p:sldId id="299" r:id="rId27"/>
    <p:sldId id="301" r:id="rId28"/>
    <p:sldId id="305" r:id="rId29"/>
    <p:sldId id="306" r:id="rId30"/>
    <p:sldId id="307" r:id="rId31"/>
    <p:sldId id="323" r:id="rId32"/>
    <p:sldId id="324" r:id="rId33"/>
    <p:sldId id="343" r:id="rId34"/>
    <p:sldId id="330" r:id="rId35"/>
    <p:sldId id="331" r:id="rId36"/>
    <p:sldId id="332" r:id="rId37"/>
    <p:sldId id="333" r:id="rId38"/>
    <p:sldId id="334" r:id="rId39"/>
    <p:sldId id="335" r:id="rId40"/>
    <p:sldId id="339" r:id="rId41"/>
    <p:sldId id="344" r:id="rId42"/>
    <p:sldId id="345" r:id="rId43"/>
    <p:sldId id="346" r:id="rId44"/>
    <p:sldId id="347" r:id="rId45"/>
    <p:sldId id="349" r:id="rId46"/>
    <p:sldId id="356" r:id="rId47"/>
    <p:sldId id="351" r:id="rId48"/>
    <p:sldId id="352" r:id="rId49"/>
    <p:sldId id="353" r:id="rId50"/>
    <p:sldId id="354" r:id="rId51"/>
    <p:sldId id="355" r:id="rId52"/>
    <p:sldId id="360" r:id="rId53"/>
    <p:sldId id="361" r:id="rId54"/>
    <p:sldId id="362" r:id="rId55"/>
    <p:sldId id="364" r:id="rId56"/>
    <p:sldId id="366" r:id="rId57"/>
    <p:sldId id="367" r:id="rId58"/>
  </p:sldIdLst>
  <p:sldSz cx="9144000" cy="6858000" type="screen4x3"/>
  <p:notesSz cx="7010400" cy="9236075"/>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00FF00"/>
    <a:srgbClr val="CCFF99"/>
    <a:srgbClr val="474747"/>
    <a:srgbClr val="FF9933"/>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76" autoAdjust="0"/>
  </p:normalViewPr>
  <p:slideViewPr>
    <p:cSldViewPr>
      <p:cViewPr varScale="1">
        <p:scale>
          <a:sx n="77" d="100"/>
          <a:sy n="77" d="100"/>
        </p:scale>
        <p:origin x="161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b="1" i="0" u="none" strike="noStrike" baseline="0">
                <a:solidFill>
                  <a:srgbClr val="000000"/>
                </a:solidFill>
                <a:latin typeface="Arial"/>
                <a:ea typeface="Arial"/>
                <a:cs typeface="Arial"/>
              </a:defRPr>
            </a:pPr>
            <a:r>
              <a:rPr lang="en-US"/>
              <a:t>2011</a:t>
            </a:r>
          </a:p>
        </c:rich>
      </c:tx>
      <c:layout>
        <c:manualLayout>
          <c:xMode val="edge"/>
          <c:yMode val="edge"/>
          <c:x val="6.3491228382005299E-2"/>
          <c:y val="3.7703482251884295E-2"/>
        </c:manualLayout>
      </c:layout>
      <c:overlay val="1"/>
      <c:spPr>
        <a:ln>
          <a:solidFill>
            <a:srgbClr val="4F81BD"/>
          </a:solidFill>
        </a:ln>
      </c:spPr>
    </c:title>
    <c:autoTitleDeleted val="0"/>
    <c:plotArea>
      <c:layout>
        <c:manualLayout>
          <c:layoutTarget val="inner"/>
          <c:xMode val="edge"/>
          <c:yMode val="edge"/>
          <c:x val="0.105617007906484"/>
          <c:y val="0.11737654320987656"/>
          <c:w val="0.78876567554496169"/>
          <c:h val="0.78876543209876615"/>
        </c:manualLayout>
      </c:layout>
      <c:pieChart>
        <c:varyColors val="1"/>
        <c:ser>
          <c:idx val="0"/>
          <c:order val="0"/>
          <c:tx>
            <c:strRef>
              <c:f>Fig10!$A$7</c:f>
              <c:strCache>
                <c:ptCount val="1"/>
                <c:pt idx="0">
                  <c:v>2011</c:v>
                </c:pt>
              </c:strCache>
            </c:strRef>
          </c:tx>
          <c:dPt>
            <c:idx val="0"/>
            <c:bubble3D val="0"/>
          </c:dPt>
          <c:dPt>
            <c:idx val="1"/>
            <c:bubble3D val="0"/>
            <c:spPr>
              <a:pattFill prst="pct90"/>
            </c:spPr>
          </c:dPt>
          <c:dPt>
            <c:idx val="2"/>
            <c:bubble3D val="0"/>
            <c:spPr>
              <a:solidFill>
                <a:schemeClr val="bg1">
                  <a:lumMod val="75000"/>
                </a:schemeClr>
              </a:solidFill>
            </c:spPr>
          </c:dPt>
          <c:dPt>
            <c:idx val="3"/>
            <c:bubble3D val="0"/>
            <c:spPr>
              <a:pattFill prst="pct20"/>
            </c:spPr>
          </c:dPt>
          <c:dPt>
            <c:idx val="4"/>
            <c:bubble3D val="0"/>
          </c:dPt>
          <c:dPt>
            <c:idx val="5"/>
            <c:bubble3D val="0"/>
            <c:spPr>
              <a:pattFill prst="pct40"/>
            </c:spPr>
          </c:dPt>
          <c:dPt>
            <c:idx val="6"/>
            <c:bubble3D val="0"/>
            <c:spPr>
              <a:solidFill>
                <a:schemeClr val="accent1">
                  <a:lumMod val="20000"/>
                  <a:lumOff val="80000"/>
                </a:schemeClr>
              </a:solidFill>
            </c:spPr>
          </c:dPt>
          <c:dLbls>
            <c:spPr>
              <a:noFill/>
              <a:ln>
                <a:noFill/>
              </a:ln>
              <a:effectLst/>
            </c:spPr>
            <c:txPr>
              <a:bodyPr/>
              <a:lstStyle/>
              <a:p>
                <a:pPr>
                  <a:defRPr sz="1100" b="1" i="0" u="none" strike="noStrike" baseline="0">
                    <a:solidFill>
                      <a:srgbClr val="000000"/>
                    </a:solidFill>
                    <a:latin typeface="Arial Narrow"/>
                    <a:ea typeface="Arial Narrow"/>
                    <a:cs typeface="Arial Narrow"/>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Fig10!$B$6:$H$6</c:f>
              <c:strCache>
                <c:ptCount val="7"/>
                <c:pt idx="0">
                  <c:v>Estados Unidos</c:v>
                </c:pt>
                <c:pt idx="1">
                  <c:v>Japón</c:v>
                </c:pt>
                <c:pt idx="2">
                  <c:v>Zona Euro</c:v>
                </c:pt>
                <c:pt idx="3">
                  <c:v>Otros OCDE</c:v>
                </c:pt>
                <c:pt idx="4">
                  <c:v>Otros No OCDE</c:v>
                </c:pt>
                <c:pt idx="5">
                  <c:v>China</c:v>
                </c:pt>
                <c:pt idx="6">
                  <c:v>India</c:v>
                </c:pt>
              </c:strCache>
            </c:strRef>
          </c:cat>
          <c:val>
            <c:numRef>
              <c:f>Fig10!$B$7:$H$7</c:f>
              <c:numCache>
                <c:formatCode>0.0%</c:formatCode>
                <c:ptCount val="7"/>
                <c:pt idx="0">
                  <c:v>0.22729953826454788</c:v>
                </c:pt>
                <c:pt idx="1">
                  <c:v>6.6873779994668855E-2</c:v>
                </c:pt>
                <c:pt idx="2">
                  <c:v>0.17064779082356055</c:v>
                </c:pt>
                <c:pt idx="3">
                  <c:v>0.18186760611964761</c:v>
                </c:pt>
                <c:pt idx="4">
                  <c:v>0.11674004048854467</c:v>
                </c:pt>
                <c:pt idx="5">
                  <c:v>0.17045978633557604</c:v>
                </c:pt>
                <c:pt idx="6">
                  <c:v>7.0000000000000007E-2</c:v>
                </c:pt>
              </c:numCache>
            </c:numRef>
          </c:val>
        </c:ser>
        <c:dLbls>
          <c:showLegendKey val="0"/>
          <c:showVal val="0"/>
          <c:showCatName val="0"/>
          <c:showSerName val="0"/>
          <c:showPercent val="0"/>
          <c:showBubbleSize val="0"/>
          <c:showLeaderLines val="0"/>
        </c:dLbls>
        <c:firstSliceAng val="0"/>
      </c:pieChart>
      <c:spPr>
        <a:noFill/>
        <a:ln w="25400">
          <a:noFill/>
        </a:ln>
      </c:spPr>
    </c:plotArea>
    <c:plotVisOnly val="1"/>
    <c:dispBlanksAs val="zero"/>
    <c:showDLblsOverMax val="0"/>
  </c:chart>
  <c:spPr>
    <a:solidFill>
      <a:srgbClr val="FFFF00"/>
    </a:solidFill>
    <a:ln>
      <a:noFill/>
    </a:ln>
  </c:spPr>
  <c:txPr>
    <a:bodyPr/>
    <a:lstStyle/>
    <a:p>
      <a:pPr>
        <a:defRPr sz="700" b="1" i="0" u="none" strike="noStrike" baseline="0">
          <a:solidFill>
            <a:srgbClr val="000000"/>
          </a:solidFill>
          <a:latin typeface="Arial Narrow"/>
          <a:ea typeface="Arial Narrow"/>
          <a:cs typeface="Arial Narrow"/>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b="1" i="0" u="none" strike="noStrike" baseline="0">
                <a:solidFill>
                  <a:srgbClr val="000000"/>
                </a:solidFill>
                <a:latin typeface="Arial"/>
                <a:ea typeface="Arial"/>
                <a:cs typeface="Arial"/>
              </a:defRPr>
            </a:pPr>
            <a:r>
              <a:rPr lang="en-US"/>
              <a:t>2030</a:t>
            </a:r>
          </a:p>
        </c:rich>
      </c:tx>
      <c:layout>
        <c:manualLayout>
          <c:xMode val="edge"/>
          <c:yMode val="edge"/>
          <c:x val="8.9653092006033178E-2"/>
          <c:y val="2.0460434466968224E-2"/>
        </c:manualLayout>
      </c:layout>
      <c:overlay val="1"/>
      <c:spPr>
        <a:noFill/>
        <a:ln>
          <a:solidFill>
            <a:srgbClr val="4F81BD"/>
          </a:solidFill>
        </a:ln>
      </c:spPr>
    </c:title>
    <c:autoTitleDeleted val="0"/>
    <c:plotArea>
      <c:layout/>
      <c:pieChart>
        <c:varyColors val="1"/>
        <c:ser>
          <c:idx val="0"/>
          <c:order val="0"/>
          <c:dPt>
            <c:idx val="0"/>
            <c:bubble3D val="0"/>
          </c:dPt>
          <c:dPt>
            <c:idx val="1"/>
            <c:bubble3D val="0"/>
            <c:spPr>
              <a:pattFill prst="pct90"/>
            </c:spPr>
          </c:dPt>
          <c:dPt>
            <c:idx val="2"/>
            <c:bubble3D val="0"/>
            <c:spPr>
              <a:solidFill>
                <a:prstClr val="white">
                  <a:lumMod val="75000"/>
                </a:prstClr>
              </a:solidFill>
            </c:spPr>
          </c:dPt>
          <c:dPt>
            <c:idx val="3"/>
            <c:bubble3D val="0"/>
            <c:spPr>
              <a:pattFill prst="pct20"/>
            </c:spPr>
          </c:dPt>
          <c:dPt>
            <c:idx val="4"/>
            <c:bubble3D val="0"/>
          </c:dPt>
          <c:dPt>
            <c:idx val="5"/>
            <c:bubble3D val="0"/>
            <c:spPr>
              <a:pattFill prst="pct40"/>
            </c:spPr>
          </c:dPt>
          <c:dPt>
            <c:idx val="6"/>
            <c:bubble3D val="0"/>
            <c:spPr>
              <a:solidFill>
                <a:srgbClr val="4F81BD">
                  <a:lumMod val="20000"/>
                  <a:lumOff val="80000"/>
                </a:srgbClr>
              </a:solidFill>
            </c:spPr>
          </c:dPt>
          <c:dLbls>
            <c:spPr>
              <a:noFill/>
              <a:ln>
                <a:noFill/>
              </a:ln>
              <a:effectLst/>
            </c:spPr>
            <c:txPr>
              <a:bodyPr/>
              <a:lstStyle/>
              <a:p>
                <a:pPr>
                  <a:defRPr sz="1100" b="1" i="0" u="none" strike="noStrike" baseline="0">
                    <a:solidFill>
                      <a:srgbClr val="000000"/>
                    </a:solidFill>
                    <a:latin typeface="Arial Narrow"/>
                    <a:ea typeface="Arial Narrow"/>
                    <a:cs typeface="Arial Narrow"/>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Fig10!$B$6:$H$6</c:f>
              <c:strCache>
                <c:ptCount val="7"/>
                <c:pt idx="0">
                  <c:v>Estados Unidos</c:v>
                </c:pt>
                <c:pt idx="1">
                  <c:v>Japón</c:v>
                </c:pt>
                <c:pt idx="2">
                  <c:v>Zona Euro</c:v>
                </c:pt>
                <c:pt idx="3">
                  <c:v>Otros OCDE</c:v>
                </c:pt>
                <c:pt idx="4">
                  <c:v>Otros No OCDE</c:v>
                </c:pt>
                <c:pt idx="5">
                  <c:v>China</c:v>
                </c:pt>
                <c:pt idx="6">
                  <c:v>India</c:v>
                </c:pt>
              </c:strCache>
            </c:strRef>
          </c:cat>
          <c:val>
            <c:numRef>
              <c:f>Fig10!$B$8:$H$8</c:f>
              <c:numCache>
                <c:formatCode>0.0%</c:formatCode>
                <c:ptCount val="7"/>
                <c:pt idx="0">
                  <c:v>0.17788760912688625</c:v>
                </c:pt>
                <c:pt idx="1">
                  <c:v>4.1894400126165673E-2</c:v>
                </c:pt>
                <c:pt idx="2">
                  <c:v>0.11745345028002759</c:v>
                </c:pt>
                <c:pt idx="3">
                  <c:v>0.15266632577553524</c:v>
                </c:pt>
                <c:pt idx="4">
                  <c:v>0.11994576540423454</c:v>
                </c:pt>
                <c:pt idx="5">
                  <c:v>0.27870659736080389</c:v>
                </c:pt>
                <c:pt idx="6">
                  <c:v>0.11144585192634694</c:v>
                </c:pt>
              </c:numCache>
            </c:numRef>
          </c:val>
        </c:ser>
        <c:dLbls>
          <c:showLegendKey val="0"/>
          <c:showVal val="0"/>
          <c:showCatName val="0"/>
          <c:showSerName val="0"/>
          <c:showPercent val="0"/>
          <c:showBubbleSize val="0"/>
          <c:showLeaderLines val="0"/>
        </c:dLbls>
        <c:firstSliceAng val="0"/>
      </c:pieChart>
      <c:spPr>
        <a:noFill/>
        <a:ln w="25400">
          <a:noFill/>
        </a:ln>
      </c:spPr>
    </c:plotArea>
    <c:plotVisOnly val="1"/>
    <c:dispBlanksAs val="zero"/>
    <c:showDLblsOverMax val="0"/>
  </c:chart>
  <c:spPr>
    <a:solidFill>
      <a:srgbClr val="FFFF00"/>
    </a:solidFill>
    <a:ln>
      <a:noFill/>
    </a:ln>
  </c:spPr>
  <c:txPr>
    <a:bodyPr/>
    <a:lstStyle/>
    <a:p>
      <a:pPr>
        <a:defRPr sz="700" b="1" i="0" u="none" strike="noStrike" baseline="0">
          <a:solidFill>
            <a:srgbClr val="000000"/>
          </a:solidFill>
          <a:latin typeface="Arial Narrow"/>
          <a:ea typeface="Arial Narrow"/>
          <a:cs typeface="Arial Narrow"/>
        </a:defRPr>
      </a:pPr>
      <a:endParaRPr lang="es-MX"/>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b="1" i="0" u="none" strike="noStrike" baseline="0">
                <a:solidFill>
                  <a:srgbClr val="000000"/>
                </a:solidFill>
                <a:latin typeface="Arial"/>
                <a:ea typeface="Arial"/>
                <a:cs typeface="Arial"/>
              </a:defRPr>
            </a:pPr>
            <a:r>
              <a:rPr lang="en-US"/>
              <a:t>2060</a:t>
            </a:r>
          </a:p>
        </c:rich>
      </c:tx>
      <c:layout>
        <c:manualLayout>
          <c:xMode val="edge"/>
          <c:yMode val="edge"/>
          <c:x val="9.6271321789474298E-2"/>
          <c:y val="1.0723860589812333E-2"/>
        </c:manualLayout>
      </c:layout>
      <c:overlay val="1"/>
      <c:spPr>
        <a:ln>
          <a:solidFill>
            <a:srgbClr val="4F81BD"/>
          </a:solidFill>
        </a:ln>
      </c:spPr>
    </c:title>
    <c:autoTitleDeleted val="0"/>
    <c:plotArea>
      <c:layout>
        <c:manualLayout>
          <c:layoutTarget val="inner"/>
          <c:xMode val="edge"/>
          <c:yMode val="edge"/>
          <c:x val="0.20077042721748867"/>
          <c:y val="0.11100155538273525"/>
          <c:w val="0.59845914556502267"/>
          <c:h val="0.77799688923452948"/>
        </c:manualLayout>
      </c:layout>
      <c:pieChart>
        <c:varyColors val="1"/>
        <c:ser>
          <c:idx val="0"/>
          <c:order val="0"/>
          <c:dPt>
            <c:idx val="0"/>
            <c:bubble3D val="0"/>
          </c:dPt>
          <c:dPt>
            <c:idx val="1"/>
            <c:bubble3D val="0"/>
            <c:spPr>
              <a:pattFill prst="pct90"/>
            </c:spPr>
          </c:dPt>
          <c:dPt>
            <c:idx val="2"/>
            <c:bubble3D val="0"/>
            <c:spPr>
              <a:solidFill>
                <a:prstClr val="white">
                  <a:lumMod val="75000"/>
                </a:prstClr>
              </a:solidFill>
            </c:spPr>
          </c:dPt>
          <c:dPt>
            <c:idx val="3"/>
            <c:bubble3D val="0"/>
            <c:spPr>
              <a:pattFill prst="pct20"/>
            </c:spPr>
          </c:dPt>
          <c:dPt>
            <c:idx val="4"/>
            <c:bubble3D val="0"/>
          </c:dPt>
          <c:dPt>
            <c:idx val="5"/>
            <c:bubble3D val="0"/>
            <c:spPr>
              <a:pattFill prst="pct40"/>
            </c:spPr>
          </c:dPt>
          <c:dPt>
            <c:idx val="6"/>
            <c:bubble3D val="0"/>
            <c:spPr>
              <a:solidFill>
                <a:srgbClr val="4F81BD">
                  <a:lumMod val="20000"/>
                  <a:lumOff val="80000"/>
                </a:srgbClr>
              </a:solidFill>
            </c:spPr>
          </c:dPt>
          <c:dLbls>
            <c:dLbl>
              <c:idx val="4"/>
              <c:layout>
                <c:manualLayout>
                  <c:x val="0.12346902945856604"/>
                  <c:y val="0"/>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100" b="1" i="0" u="none" strike="noStrike" baseline="0">
                    <a:solidFill>
                      <a:srgbClr val="000000"/>
                    </a:solidFill>
                    <a:latin typeface="Arial Narrow"/>
                    <a:ea typeface="Arial Narrow"/>
                    <a:cs typeface="Arial Narrow"/>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Fig10!$B$6:$H$6</c:f>
              <c:strCache>
                <c:ptCount val="7"/>
                <c:pt idx="0">
                  <c:v>Estados Unidos</c:v>
                </c:pt>
                <c:pt idx="1">
                  <c:v>Japón</c:v>
                </c:pt>
                <c:pt idx="2">
                  <c:v>Zona Euro</c:v>
                </c:pt>
                <c:pt idx="3">
                  <c:v>Otros OCDE</c:v>
                </c:pt>
                <c:pt idx="4">
                  <c:v>Otros No OCDE</c:v>
                </c:pt>
                <c:pt idx="5">
                  <c:v>China</c:v>
                </c:pt>
                <c:pt idx="6">
                  <c:v>India</c:v>
                </c:pt>
              </c:strCache>
            </c:strRef>
          </c:cat>
          <c:val>
            <c:numRef>
              <c:f>Fig10!$B$9:$H$9</c:f>
              <c:numCache>
                <c:formatCode>0.0%</c:formatCode>
                <c:ptCount val="7"/>
                <c:pt idx="0">
                  <c:v>0.16304283401213623</c:v>
                </c:pt>
                <c:pt idx="1">
                  <c:v>3.1922438207617233E-2</c:v>
                </c:pt>
                <c:pt idx="2">
                  <c:v>8.8000757826620576E-2</c:v>
                </c:pt>
                <c:pt idx="3">
                  <c:v>0.14004018900183388</c:v>
                </c:pt>
                <c:pt idx="4">
                  <c:v>0.11671004135986425</c:v>
                </c:pt>
                <c:pt idx="5">
                  <c:v>0.27808801420078638</c:v>
                </c:pt>
                <c:pt idx="6">
                  <c:v>0.18219572539114171</c:v>
                </c:pt>
              </c:numCache>
            </c:numRef>
          </c:val>
        </c:ser>
        <c:dLbls>
          <c:showLegendKey val="0"/>
          <c:showVal val="0"/>
          <c:showCatName val="0"/>
          <c:showSerName val="0"/>
          <c:showPercent val="0"/>
          <c:showBubbleSize val="0"/>
          <c:showLeaderLines val="0"/>
        </c:dLbls>
        <c:firstSliceAng val="0"/>
      </c:pieChart>
      <c:spPr>
        <a:noFill/>
        <a:ln w="25400">
          <a:noFill/>
        </a:ln>
      </c:spPr>
    </c:plotArea>
    <c:plotVisOnly val="1"/>
    <c:dispBlanksAs val="zero"/>
    <c:showDLblsOverMax val="0"/>
  </c:chart>
  <c:spPr>
    <a:solidFill>
      <a:srgbClr val="FFFF00"/>
    </a:solidFill>
    <a:ln>
      <a:noFill/>
    </a:ln>
  </c:spPr>
  <c:txPr>
    <a:bodyPr/>
    <a:lstStyle/>
    <a:p>
      <a:pPr>
        <a:defRPr sz="700" b="1" i="0" u="none" strike="noStrike" baseline="0">
          <a:solidFill>
            <a:srgbClr val="000000"/>
          </a:solidFill>
          <a:latin typeface="Arial Narrow"/>
          <a:ea typeface="Arial Narrow"/>
          <a:cs typeface="Arial Narrow"/>
        </a:defRPr>
      </a:pPr>
      <a:endParaRPr lang="es-MX"/>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4E5DD-AB65-4CF3-9FF6-6A23CF0EED6E}"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s-MX"/>
        </a:p>
      </dgm:t>
    </dgm:pt>
    <dgm:pt modelId="{AA85B1C6-C60D-4EFE-B537-B06734316227}">
      <dgm:prSet phldrT="[Texto]" custT="1"/>
      <dgm:spPr/>
      <dgm:t>
        <a:bodyPr/>
        <a:lstStyle/>
        <a:p>
          <a:r>
            <a:rPr lang="es-MX" sz="2800" b="1" dirty="0" smtClean="0"/>
            <a:t>Beneficios de la Globalización</a:t>
          </a:r>
          <a:endParaRPr lang="es-MX" sz="2800" b="1" dirty="0"/>
        </a:p>
      </dgm:t>
    </dgm:pt>
    <dgm:pt modelId="{7BDFAEB6-3E01-4754-96D1-AC24ED9EEDD4}" type="parTrans" cxnId="{81F807EE-1EAC-42AB-90A9-11496A93A3DC}">
      <dgm:prSet/>
      <dgm:spPr/>
      <dgm:t>
        <a:bodyPr/>
        <a:lstStyle/>
        <a:p>
          <a:endParaRPr lang="es-MX"/>
        </a:p>
      </dgm:t>
    </dgm:pt>
    <dgm:pt modelId="{C296AB19-7E59-4E27-A514-E942066BC6B2}" type="sibTrans" cxnId="{81F807EE-1EAC-42AB-90A9-11496A93A3DC}">
      <dgm:prSet/>
      <dgm:spPr/>
      <dgm:t>
        <a:bodyPr/>
        <a:lstStyle/>
        <a:p>
          <a:endParaRPr lang="es-MX"/>
        </a:p>
      </dgm:t>
    </dgm:pt>
    <dgm:pt modelId="{35FF07C4-8384-4081-A0A6-1791ED10978E}">
      <dgm:prSet phldrT="[Texto]" custT="1"/>
      <dgm:spPr/>
      <dgm:t>
        <a:bodyPr/>
        <a:lstStyle/>
        <a:p>
          <a:r>
            <a:rPr lang="es-MX" sz="1800" dirty="0" smtClean="0"/>
            <a:t>Mercado</a:t>
          </a:r>
        </a:p>
        <a:p>
          <a:r>
            <a:rPr lang="es-MX" sz="1200" dirty="0" smtClean="0"/>
            <a:t>1. Productos globales</a:t>
          </a:r>
        </a:p>
        <a:p>
          <a:r>
            <a:rPr lang="es-MX" sz="1200" dirty="0" smtClean="0"/>
            <a:t>2. Consumidores globales</a:t>
          </a:r>
        </a:p>
        <a:p>
          <a:r>
            <a:rPr lang="es-MX" sz="1200" dirty="0" smtClean="0"/>
            <a:t>3. Mercados dinámicos, abiertos y competitivos</a:t>
          </a:r>
          <a:endParaRPr lang="es-MX" sz="1200" dirty="0"/>
        </a:p>
      </dgm:t>
    </dgm:pt>
    <dgm:pt modelId="{4F0876D3-B49D-40F8-AE62-171A8249062C}" type="parTrans" cxnId="{44B0CEAB-6E67-4B03-AAA0-B40601646D09}">
      <dgm:prSet/>
      <dgm:spPr/>
      <dgm:t>
        <a:bodyPr/>
        <a:lstStyle/>
        <a:p>
          <a:endParaRPr lang="es-MX"/>
        </a:p>
      </dgm:t>
    </dgm:pt>
    <dgm:pt modelId="{CEC6097E-7C8B-401E-8DD0-2547B91B3017}" type="sibTrans" cxnId="{44B0CEAB-6E67-4B03-AAA0-B40601646D09}">
      <dgm:prSet/>
      <dgm:spPr/>
      <dgm:t>
        <a:bodyPr/>
        <a:lstStyle/>
        <a:p>
          <a:endParaRPr lang="es-MX"/>
        </a:p>
      </dgm:t>
    </dgm:pt>
    <dgm:pt modelId="{CFCC327C-C3DB-4D09-8FCC-3E1A3CAC6D09}">
      <dgm:prSet phldrT="[Texto]" custT="1"/>
      <dgm:spPr/>
      <dgm:t>
        <a:bodyPr/>
        <a:lstStyle/>
        <a:p>
          <a:r>
            <a:rPr lang="es-MX" sz="1800" dirty="0" smtClean="0"/>
            <a:t>Empresas</a:t>
          </a:r>
        </a:p>
        <a:p>
          <a:r>
            <a:rPr lang="es-MX" sz="1200" dirty="0" smtClean="0"/>
            <a:t>1. Mayor internacionalización</a:t>
          </a:r>
        </a:p>
        <a:p>
          <a:r>
            <a:rPr lang="es-MX" sz="1200" dirty="0" smtClean="0"/>
            <a:t>2. Formación de redes, </a:t>
          </a:r>
          <a:r>
            <a:rPr lang="es-MX" sz="1200" dirty="0" err="1" smtClean="0"/>
            <a:t>clusters</a:t>
          </a:r>
          <a:endParaRPr lang="es-MX" sz="1200" dirty="0" smtClean="0"/>
        </a:p>
        <a:p>
          <a:r>
            <a:rPr lang="es-MX" sz="1200" dirty="0" smtClean="0"/>
            <a:t>3. Competitividad basada en innovación</a:t>
          </a:r>
        </a:p>
        <a:p>
          <a:r>
            <a:rPr lang="es-MX" sz="1200" dirty="0" smtClean="0"/>
            <a:t>4. Nuevas tecnologías administrativas (eficacia)</a:t>
          </a:r>
          <a:endParaRPr lang="es-MX" sz="1200" dirty="0"/>
        </a:p>
      </dgm:t>
    </dgm:pt>
    <dgm:pt modelId="{B2DE2F67-E52B-45FA-8191-4C4DA0037363}" type="parTrans" cxnId="{9CBCF67D-C633-47BC-8759-42D9BA5AC5AD}">
      <dgm:prSet/>
      <dgm:spPr/>
      <dgm:t>
        <a:bodyPr/>
        <a:lstStyle/>
        <a:p>
          <a:endParaRPr lang="es-MX"/>
        </a:p>
      </dgm:t>
    </dgm:pt>
    <dgm:pt modelId="{1EF4C74F-A171-4FBC-9A95-6FDBCA743706}" type="sibTrans" cxnId="{9CBCF67D-C633-47BC-8759-42D9BA5AC5AD}">
      <dgm:prSet/>
      <dgm:spPr/>
      <dgm:t>
        <a:bodyPr/>
        <a:lstStyle/>
        <a:p>
          <a:endParaRPr lang="es-MX"/>
        </a:p>
      </dgm:t>
    </dgm:pt>
    <dgm:pt modelId="{9FF5D262-44E3-4918-B69E-E15F0E286CDA}">
      <dgm:prSet phldrT="[Texto]" custT="1"/>
      <dgm:spPr/>
      <dgm:t>
        <a:bodyPr/>
        <a:lstStyle/>
        <a:p>
          <a:r>
            <a:rPr lang="es-MX" sz="1800" dirty="0" smtClean="0"/>
            <a:t>Gobiernos</a:t>
          </a:r>
        </a:p>
        <a:p>
          <a:r>
            <a:rPr lang="es-MX" sz="1200" dirty="0" smtClean="0"/>
            <a:t>1. Eliminación de barreras arancelarias</a:t>
          </a:r>
        </a:p>
        <a:p>
          <a:r>
            <a:rPr lang="es-MX" sz="1200" dirty="0" smtClean="0"/>
            <a:t>2. Acuerdos comerciales (TLC, bloques)</a:t>
          </a:r>
        </a:p>
        <a:p>
          <a:r>
            <a:rPr lang="es-MX" sz="1200" dirty="0" smtClean="0"/>
            <a:t>3. Nuevos mecanismos para facilitar el comercio internacional</a:t>
          </a:r>
          <a:endParaRPr lang="es-MX" sz="1200" dirty="0"/>
        </a:p>
      </dgm:t>
    </dgm:pt>
    <dgm:pt modelId="{C096D5A4-6835-487D-A02D-59AE06905C7D}" type="parTrans" cxnId="{822B4CB9-F1D0-49F1-8BFB-35F93AEB61DB}">
      <dgm:prSet/>
      <dgm:spPr/>
      <dgm:t>
        <a:bodyPr/>
        <a:lstStyle/>
        <a:p>
          <a:endParaRPr lang="es-MX"/>
        </a:p>
      </dgm:t>
    </dgm:pt>
    <dgm:pt modelId="{7D9ACE8E-BBB6-4402-8E80-CF7DD507D537}" type="sibTrans" cxnId="{822B4CB9-F1D0-49F1-8BFB-35F93AEB61DB}">
      <dgm:prSet/>
      <dgm:spPr/>
      <dgm:t>
        <a:bodyPr/>
        <a:lstStyle/>
        <a:p>
          <a:endParaRPr lang="es-MX"/>
        </a:p>
      </dgm:t>
    </dgm:pt>
    <dgm:pt modelId="{E4271E74-BC85-4DD5-A734-1D345F5E3B28}">
      <dgm:prSet phldrT="[Texto]" custT="1"/>
      <dgm:spPr/>
      <dgm:t>
        <a:bodyPr/>
        <a:lstStyle/>
        <a:p>
          <a:r>
            <a:rPr lang="es-MX" sz="1800" dirty="0" smtClean="0"/>
            <a:t>Economía</a:t>
          </a:r>
        </a:p>
        <a:p>
          <a:r>
            <a:rPr lang="es-MX" sz="1200" dirty="0" smtClean="0"/>
            <a:t>1. Economía de escala</a:t>
          </a:r>
        </a:p>
        <a:p>
          <a:r>
            <a:rPr lang="es-MX" sz="1200" dirty="0" smtClean="0"/>
            <a:t>2. Nuevas tecnologías</a:t>
          </a:r>
        </a:p>
        <a:p>
          <a:r>
            <a:rPr lang="es-MX" sz="1200" dirty="0" smtClean="0"/>
            <a:t>3. Finanzas globales</a:t>
          </a:r>
        </a:p>
        <a:p>
          <a:r>
            <a:rPr lang="es-MX" sz="1200" dirty="0" smtClean="0"/>
            <a:t>4. Creciente importancia de las </a:t>
          </a:r>
          <a:r>
            <a:rPr lang="es-MX" sz="1200" dirty="0" err="1" smtClean="0"/>
            <a:t>TICs</a:t>
          </a:r>
          <a:endParaRPr lang="es-MX" sz="1200" dirty="0" smtClean="0"/>
        </a:p>
      </dgm:t>
    </dgm:pt>
    <dgm:pt modelId="{308DCA9B-44E3-4C9C-BDF7-0A83E0FCF89F}" type="parTrans" cxnId="{CA6CA29E-B037-47E0-A770-EA7D3A5063E3}">
      <dgm:prSet/>
      <dgm:spPr/>
      <dgm:t>
        <a:bodyPr/>
        <a:lstStyle/>
        <a:p>
          <a:endParaRPr lang="es-MX"/>
        </a:p>
      </dgm:t>
    </dgm:pt>
    <dgm:pt modelId="{94BE2009-915D-479C-B674-6C3F959CE0C7}" type="sibTrans" cxnId="{CA6CA29E-B037-47E0-A770-EA7D3A5063E3}">
      <dgm:prSet/>
      <dgm:spPr/>
      <dgm:t>
        <a:bodyPr/>
        <a:lstStyle/>
        <a:p>
          <a:endParaRPr lang="es-MX"/>
        </a:p>
      </dgm:t>
    </dgm:pt>
    <dgm:pt modelId="{CFCD16F4-BDB5-49B1-9A74-5E11B1C1B47E}" type="pres">
      <dgm:prSet presAssocID="{23F4E5DD-AB65-4CF3-9FF6-6A23CF0EED6E}" presName="composite" presStyleCnt="0">
        <dgm:presLayoutVars>
          <dgm:chMax val="1"/>
          <dgm:dir/>
          <dgm:resizeHandles val="exact"/>
        </dgm:presLayoutVars>
      </dgm:prSet>
      <dgm:spPr/>
      <dgm:t>
        <a:bodyPr/>
        <a:lstStyle/>
        <a:p>
          <a:endParaRPr lang="es-MX"/>
        </a:p>
      </dgm:t>
    </dgm:pt>
    <dgm:pt modelId="{56518365-81F0-461A-89FB-DEE5D961A267}" type="pres">
      <dgm:prSet presAssocID="{23F4E5DD-AB65-4CF3-9FF6-6A23CF0EED6E}" presName="radial" presStyleCnt="0">
        <dgm:presLayoutVars>
          <dgm:animLvl val="ctr"/>
        </dgm:presLayoutVars>
      </dgm:prSet>
      <dgm:spPr/>
      <dgm:t>
        <a:bodyPr/>
        <a:lstStyle/>
        <a:p>
          <a:endParaRPr lang="es-MX"/>
        </a:p>
      </dgm:t>
    </dgm:pt>
    <dgm:pt modelId="{E44AE2DC-0C98-4C3B-9A4F-868444220EB0}" type="pres">
      <dgm:prSet presAssocID="{AA85B1C6-C60D-4EFE-B537-B06734316227}" presName="centerShape" presStyleLbl="vennNode1" presStyleIdx="0" presStyleCnt="5"/>
      <dgm:spPr/>
      <dgm:t>
        <a:bodyPr/>
        <a:lstStyle/>
        <a:p>
          <a:endParaRPr lang="es-MX"/>
        </a:p>
      </dgm:t>
    </dgm:pt>
    <dgm:pt modelId="{F25D2ECA-09FE-4DF0-88F3-1B6AF2A7CF68}" type="pres">
      <dgm:prSet presAssocID="{35FF07C4-8384-4081-A0A6-1791ED10978E}" presName="node" presStyleLbl="vennNode1" presStyleIdx="1" presStyleCnt="5" custScaleX="203210">
        <dgm:presLayoutVars>
          <dgm:bulletEnabled val="1"/>
        </dgm:presLayoutVars>
      </dgm:prSet>
      <dgm:spPr/>
      <dgm:t>
        <a:bodyPr/>
        <a:lstStyle/>
        <a:p>
          <a:endParaRPr lang="es-MX"/>
        </a:p>
      </dgm:t>
    </dgm:pt>
    <dgm:pt modelId="{A79A7E37-C9B7-43D1-B53E-C4AD1C42182C}" type="pres">
      <dgm:prSet presAssocID="{CFCC327C-C3DB-4D09-8FCC-3E1A3CAC6D09}" presName="node" presStyleLbl="vennNode1" presStyleIdx="2" presStyleCnt="5" custScaleX="204232" custScaleY="126506" custRadScaleRad="133525" custRadScaleInc="-795">
        <dgm:presLayoutVars>
          <dgm:bulletEnabled val="1"/>
        </dgm:presLayoutVars>
      </dgm:prSet>
      <dgm:spPr/>
      <dgm:t>
        <a:bodyPr/>
        <a:lstStyle/>
        <a:p>
          <a:endParaRPr lang="es-MX"/>
        </a:p>
      </dgm:t>
    </dgm:pt>
    <dgm:pt modelId="{511DDD05-5548-4968-B3EF-02BA89CC74E0}" type="pres">
      <dgm:prSet presAssocID="{9FF5D262-44E3-4918-B69E-E15F0E286CDA}" presName="node" presStyleLbl="vennNode1" presStyleIdx="3" presStyleCnt="5" custScaleX="211150">
        <dgm:presLayoutVars>
          <dgm:bulletEnabled val="1"/>
        </dgm:presLayoutVars>
      </dgm:prSet>
      <dgm:spPr/>
      <dgm:t>
        <a:bodyPr/>
        <a:lstStyle/>
        <a:p>
          <a:endParaRPr lang="es-MX"/>
        </a:p>
      </dgm:t>
    </dgm:pt>
    <dgm:pt modelId="{9610EB50-B0D5-4E78-A3ED-BC4C93AE1BEE}" type="pres">
      <dgm:prSet presAssocID="{E4271E74-BC85-4DD5-A734-1D345F5E3B28}" presName="node" presStyleLbl="vennNode1" presStyleIdx="4" presStyleCnt="5" custScaleX="199834" custScaleY="122013" custRadScaleRad="129338" custRadScaleInc="0">
        <dgm:presLayoutVars>
          <dgm:bulletEnabled val="1"/>
        </dgm:presLayoutVars>
      </dgm:prSet>
      <dgm:spPr/>
      <dgm:t>
        <a:bodyPr/>
        <a:lstStyle/>
        <a:p>
          <a:endParaRPr lang="es-MX"/>
        </a:p>
      </dgm:t>
    </dgm:pt>
  </dgm:ptLst>
  <dgm:cxnLst>
    <dgm:cxn modelId="{44B0CEAB-6E67-4B03-AAA0-B40601646D09}" srcId="{AA85B1C6-C60D-4EFE-B537-B06734316227}" destId="{35FF07C4-8384-4081-A0A6-1791ED10978E}" srcOrd="0" destOrd="0" parTransId="{4F0876D3-B49D-40F8-AE62-171A8249062C}" sibTransId="{CEC6097E-7C8B-401E-8DD0-2547B91B3017}"/>
    <dgm:cxn modelId="{822B4CB9-F1D0-49F1-8BFB-35F93AEB61DB}" srcId="{AA85B1C6-C60D-4EFE-B537-B06734316227}" destId="{9FF5D262-44E3-4918-B69E-E15F0E286CDA}" srcOrd="2" destOrd="0" parTransId="{C096D5A4-6835-487D-A02D-59AE06905C7D}" sibTransId="{7D9ACE8E-BBB6-4402-8E80-CF7DD507D537}"/>
    <dgm:cxn modelId="{78AB78A4-9C0A-4EE1-A88F-71AD5DE7A5DE}" type="presOf" srcId="{23F4E5DD-AB65-4CF3-9FF6-6A23CF0EED6E}" destId="{CFCD16F4-BDB5-49B1-9A74-5E11B1C1B47E}" srcOrd="0" destOrd="0" presId="urn:microsoft.com/office/officeart/2005/8/layout/radial3"/>
    <dgm:cxn modelId="{F3C7865F-3162-4FA7-8B2A-66307DEBA0DE}" type="presOf" srcId="{CFCC327C-C3DB-4D09-8FCC-3E1A3CAC6D09}" destId="{A79A7E37-C9B7-43D1-B53E-C4AD1C42182C}" srcOrd="0" destOrd="0" presId="urn:microsoft.com/office/officeart/2005/8/layout/radial3"/>
    <dgm:cxn modelId="{075C4B09-0655-438E-B125-AD085510378D}" type="presOf" srcId="{E4271E74-BC85-4DD5-A734-1D345F5E3B28}" destId="{9610EB50-B0D5-4E78-A3ED-BC4C93AE1BEE}" srcOrd="0" destOrd="0" presId="urn:microsoft.com/office/officeart/2005/8/layout/radial3"/>
    <dgm:cxn modelId="{CC117F93-23F2-4A97-82E0-729AAF99F3F5}" type="presOf" srcId="{35FF07C4-8384-4081-A0A6-1791ED10978E}" destId="{F25D2ECA-09FE-4DF0-88F3-1B6AF2A7CF68}" srcOrd="0" destOrd="0" presId="urn:microsoft.com/office/officeart/2005/8/layout/radial3"/>
    <dgm:cxn modelId="{9CBCF67D-C633-47BC-8759-42D9BA5AC5AD}" srcId="{AA85B1C6-C60D-4EFE-B537-B06734316227}" destId="{CFCC327C-C3DB-4D09-8FCC-3E1A3CAC6D09}" srcOrd="1" destOrd="0" parTransId="{B2DE2F67-E52B-45FA-8191-4C4DA0037363}" sibTransId="{1EF4C74F-A171-4FBC-9A95-6FDBCA743706}"/>
    <dgm:cxn modelId="{E78B76E6-67FA-42D5-84F8-AFCEF3192E7D}" type="presOf" srcId="{9FF5D262-44E3-4918-B69E-E15F0E286CDA}" destId="{511DDD05-5548-4968-B3EF-02BA89CC74E0}" srcOrd="0" destOrd="0" presId="urn:microsoft.com/office/officeart/2005/8/layout/radial3"/>
    <dgm:cxn modelId="{17CD7A96-D5C5-4543-9E17-4920745D4480}" type="presOf" srcId="{AA85B1C6-C60D-4EFE-B537-B06734316227}" destId="{E44AE2DC-0C98-4C3B-9A4F-868444220EB0}" srcOrd="0" destOrd="0" presId="urn:microsoft.com/office/officeart/2005/8/layout/radial3"/>
    <dgm:cxn modelId="{81F807EE-1EAC-42AB-90A9-11496A93A3DC}" srcId="{23F4E5DD-AB65-4CF3-9FF6-6A23CF0EED6E}" destId="{AA85B1C6-C60D-4EFE-B537-B06734316227}" srcOrd="0" destOrd="0" parTransId="{7BDFAEB6-3E01-4754-96D1-AC24ED9EEDD4}" sibTransId="{C296AB19-7E59-4E27-A514-E942066BC6B2}"/>
    <dgm:cxn modelId="{CA6CA29E-B037-47E0-A770-EA7D3A5063E3}" srcId="{AA85B1C6-C60D-4EFE-B537-B06734316227}" destId="{E4271E74-BC85-4DD5-A734-1D345F5E3B28}" srcOrd="3" destOrd="0" parTransId="{308DCA9B-44E3-4C9C-BDF7-0A83E0FCF89F}" sibTransId="{94BE2009-915D-479C-B674-6C3F959CE0C7}"/>
    <dgm:cxn modelId="{86527BCE-5331-4713-A0AC-A81097B0FEFE}" type="presParOf" srcId="{CFCD16F4-BDB5-49B1-9A74-5E11B1C1B47E}" destId="{56518365-81F0-461A-89FB-DEE5D961A267}" srcOrd="0" destOrd="0" presId="urn:microsoft.com/office/officeart/2005/8/layout/radial3"/>
    <dgm:cxn modelId="{5D6CF85F-27EB-44A0-817D-24CADA22ACE9}" type="presParOf" srcId="{56518365-81F0-461A-89FB-DEE5D961A267}" destId="{E44AE2DC-0C98-4C3B-9A4F-868444220EB0}" srcOrd="0" destOrd="0" presId="urn:microsoft.com/office/officeart/2005/8/layout/radial3"/>
    <dgm:cxn modelId="{CDD3B827-E756-4921-A412-33E1F0667B08}" type="presParOf" srcId="{56518365-81F0-461A-89FB-DEE5D961A267}" destId="{F25D2ECA-09FE-4DF0-88F3-1B6AF2A7CF68}" srcOrd="1" destOrd="0" presId="urn:microsoft.com/office/officeart/2005/8/layout/radial3"/>
    <dgm:cxn modelId="{27DD5769-5A94-4C12-9C98-E4B81F0F17DD}" type="presParOf" srcId="{56518365-81F0-461A-89FB-DEE5D961A267}" destId="{A79A7E37-C9B7-43D1-B53E-C4AD1C42182C}" srcOrd="2" destOrd="0" presId="urn:microsoft.com/office/officeart/2005/8/layout/radial3"/>
    <dgm:cxn modelId="{24B809EE-77DA-4121-BF91-ADE102458F9A}" type="presParOf" srcId="{56518365-81F0-461A-89FB-DEE5D961A267}" destId="{511DDD05-5548-4968-B3EF-02BA89CC74E0}" srcOrd="3" destOrd="0" presId="urn:microsoft.com/office/officeart/2005/8/layout/radial3"/>
    <dgm:cxn modelId="{895A8D81-9A44-4B14-93CA-096F7B5A1E78}" type="presParOf" srcId="{56518365-81F0-461A-89FB-DEE5D961A267}" destId="{9610EB50-B0D5-4E78-A3ED-BC4C93AE1BEE}"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51E791-69DF-4C04-949E-A15DA64E3D3D}" type="doc">
      <dgm:prSet loTypeId="urn:microsoft.com/office/officeart/2005/8/layout/radial5" loCatId="cycle" qsTypeId="urn:microsoft.com/office/officeart/2005/8/quickstyle/simple5" qsCatId="simple" csTypeId="urn:microsoft.com/office/officeart/2005/8/colors/colorful3" csCatId="colorful" phldr="1"/>
      <dgm:spPr/>
      <dgm:t>
        <a:bodyPr/>
        <a:lstStyle/>
        <a:p>
          <a:endParaRPr lang="es-MX"/>
        </a:p>
      </dgm:t>
    </dgm:pt>
    <dgm:pt modelId="{32CE6F73-A679-4858-83F6-4EDF9677308F}">
      <dgm:prSet phldrT="[Texto]" custT="1"/>
      <dgm:spPr/>
      <dgm:t>
        <a:bodyPr/>
        <a:lstStyle/>
        <a:p>
          <a:r>
            <a:rPr lang="es-MX" sz="1600" b="1" i="1" dirty="0" smtClean="0"/>
            <a:t>Factores que benefician el desarrollo de la globalización </a:t>
          </a:r>
          <a:endParaRPr lang="es-MX" sz="1600" b="1" i="1" dirty="0"/>
        </a:p>
      </dgm:t>
    </dgm:pt>
    <dgm:pt modelId="{FD36F2A7-99FD-4805-A756-96636E5218AA}" type="parTrans" cxnId="{A9D8700B-04C9-4C64-AAB4-3B536AF33BDD}">
      <dgm:prSet/>
      <dgm:spPr/>
      <dgm:t>
        <a:bodyPr/>
        <a:lstStyle/>
        <a:p>
          <a:endParaRPr lang="es-MX"/>
        </a:p>
      </dgm:t>
    </dgm:pt>
    <dgm:pt modelId="{62B6E340-4043-47C2-B99E-5A2CED00656B}" type="sibTrans" cxnId="{A9D8700B-04C9-4C64-AAB4-3B536AF33BDD}">
      <dgm:prSet/>
      <dgm:spPr/>
      <dgm:t>
        <a:bodyPr/>
        <a:lstStyle/>
        <a:p>
          <a:endParaRPr lang="es-MX"/>
        </a:p>
      </dgm:t>
    </dgm:pt>
    <dgm:pt modelId="{82A877C8-E4D6-4D57-A9D1-81F3A9DD6153}">
      <dgm:prSet phldrT="[Texto]"/>
      <dgm:spPr/>
      <dgm:t>
        <a:bodyPr/>
        <a:lstStyle/>
        <a:p>
          <a:r>
            <a:rPr lang="es-MX" dirty="0" smtClean="0"/>
            <a:t>Apertura de mercados (Unión Europea)</a:t>
          </a:r>
          <a:endParaRPr lang="es-MX" dirty="0"/>
        </a:p>
      </dgm:t>
    </dgm:pt>
    <dgm:pt modelId="{3848978E-74CF-487A-945F-67436F3A95F1}" type="parTrans" cxnId="{4A0B1425-F9FE-4CA3-BE10-A3578D570E01}">
      <dgm:prSet/>
      <dgm:spPr/>
      <dgm:t>
        <a:bodyPr/>
        <a:lstStyle/>
        <a:p>
          <a:endParaRPr lang="es-MX"/>
        </a:p>
      </dgm:t>
    </dgm:pt>
    <dgm:pt modelId="{C841EDDF-EE7B-4A38-88D1-5998C20AB0FD}" type="sibTrans" cxnId="{4A0B1425-F9FE-4CA3-BE10-A3578D570E01}">
      <dgm:prSet/>
      <dgm:spPr/>
      <dgm:t>
        <a:bodyPr/>
        <a:lstStyle/>
        <a:p>
          <a:endParaRPr lang="es-MX"/>
        </a:p>
      </dgm:t>
    </dgm:pt>
    <dgm:pt modelId="{62E2968D-6EBA-4849-84A1-2775F5B7C5D1}">
      <dgm:prSet phldrT="[Texto]"/>
      <dgm:spPr/>
      <dgm:t>
        <a:bodyPr/>
        <a:lstStyle/>
        <a:p>
          <a:r>
            <a:rPr lang="es-MX" dirty="0" smtClean="0"/>
            <a:t>Medios de comunicación (internet)</a:t>
          </a:r>
          <a:endParaRPr lang="es-MX" dirty="0"/>
        </a:p>
      </dgm:t>
    </dgm:pt>
    <dgm:pt modelId="{78D46946-DBBF-4E89-8C44-38D7E0325622}" type="parTrans" cxnId="{80B48011-38AF-4DAD-A151-04CC4242B134}">
      <dgm:prSet/>
      <dgm:spPr/>
      <dgm:t>
        <a:bodyPr/>
        <a:lstStyle/>
        <a:p>
          <a:endParaRPr lang="es-MX"/>
        </a:p>
      </dgm:t>
    </dgm:pt>
    <dgm:pt modelId="{3FEA5999-2783-45E0-9E7D-94FAF08EB43E}" type="sibTrans" cxnId="{80B48011-38AF-4DAD-A151-04CC4242B134}">
      <dgm:prSet/>
      <dgm:spPr/>
      <dgm:t>
        <a:bodyPr/>
        <a:lstStyle/>
        <a:p>
          <a:endParaRPr lang="es-MX"/>
        </a:p>
      </dgm:t>
    </dgm:pt>
    <dgm:pt modelId="{40FA297E-372A-4AE9-AD34-1A9D12B8C257}">
      <dgm:prSet phldrT="[Texto]"/>
      <dgm:spPr/>
      <dgm:t>
        <a:bodyPr/>
        <a:lstStyle/>
        <a:p>
          <a:r>
            <a:rPr lang="es-MX" dirty="0" smtClean="0"/>
            <a:t>Crecimiento y fusiones entre empresas</a:t>
          </a:r>
          <a:endParaRPr lang="es-MX" dirty="0"/>
        </a:p>
      </dgm:t>
    </dgm:pt>
    <dgm:pt modelId="{AFC3A5A9-4FF7-443B-B172-2E8E4F50E357}" type="parTrans" cxnId="{05521362-A28D-42E5-A34B-C990D37CCEF3}">
      <dgm:prSet/>
      <dgm:spPr/>
      <dgm:t>
        <a:bodyPr/>
        <a:lstStyle/>
        <a:p>
          <a:endParaRPr lang="es-MX"/>
        </a:p>
      </dgm:t>
    </dgm:pt>
    <dgm:pt modelId="{F4C1041E-AD36-4435-8815-A03798022373}" type="sibTrans" cxnId="{05521362-A28D-42E5-A34B-C990D37CCEF3}">
      <dgm:prSet/>
      <dgm:spPr/>
      <dgm:t>
        <a:bodyPr/>
        <a:lstStyle/>
        <a:p>
          <a:endParaRPr lang="es-MX"/>
        </a:p>
      </dgm:t>
    </dgm:pt>
    <dgm:pt modelId="{C35DAFDE-6DC8-4A16-A787-249CA0D85579}">
      <dgm:prSet phldrT="[Texto]"/>
      <dgm:spPr/>
      <dgm:t>
        <a:bodyPr/>
        <a:lstStyle/>
        <a:p>
          <a:r>
            <a:rPr lang="es-MX" dirty="0" smtClean="0"/>
            <a:t>Privatización de empresas públicas</a:t>
          </a:r>
          <a:endParaRPr lang="es-MX" dirty="0"/>
        </a:p>
      </dgm:t>
    </dgm:pt>
    <dgm:pt modelId="{3FA292CB-85AF-4ECF-BD41-43B30F9AB483}" type="parTrans" cxnId="{13B9EC93-9713-4230-9662-C5B840E410D7}">
      <dgm:prSet/>
      <dgm:spPr/>
      <dgm:t>
        <a:bodyPr/>
        <a:lstStyle/>
        <a:p>
          <a:endParaRPr lang="es-MX"/>
        </a:p>
      </dgm:t>
    </dgm:pt>
    <dgm:pt modelId="{BCDD049A-54C5-4D1A-B1EC-4D9838E5FC0D}" type="sibTrans" cxnId="{13B9EC93-9713-4230-9662-C5B840E410D7}">
      <dgm:prSet/>
      <dgm:spPr/>
      <dgm:t>
        <a:bodyPr/>
        <a:lstStyle/>
        <a:p>
          <a:endParaRPr lang="es-MX"/>
        </a:p>
      </dgm:t>
    </dgm:pt>
    <dgm:pt modelId="{AB545A92-3268-44CC-9EEC-85F070D62209}">
      <dgm:prSet/>
      <dgm:spPr/>
      <dgm:t>
        <a:bodyPr/>
        <a:lstStyle/>
        <a:p>
          <a:r>
            <a:rPr lang="es-MX" dirty="0" smtClean="0"/>
            <a:t>Desregulación financiera internacional</a:t>
          </a:r>
          <a:endParaRPr lang="es-MX" dirty="0"/>
        </a:p>
      </dgm:t>
    </dgm:pt>
    <dgm:pt modelId="{72BAD21C-6DA8-4EBE-B173-E7103CB02152}" type="parTrans" cxnId="{0C538086-7EB2-4494-B574-8ECEF499A45F}">
      <dgm:prSet/>
      <dgm:spPr/>
      <dgm:t>
        <a:bodyPr/>
        <a:lstStyle/>
        <a:p>
          <a:endParaRPr lang="es-MX"/>
        </a:p>
      </dgm:t>
    </dgm:pt>
    <dgm:pt modelId="{784C827F-00B0-4BA8-81EE-FE7EDE09A4D2}" type="sibTrans" cxnId="{0C538086-7EB2-4494-B574-8ECEF499A45F}">
      <dgm:prSet/>
      <dgm:spPr/>
      <dgm:t>
        <a:bodyPr/>
        <a:lstStyle/>
        <a:p>
          <a:endParaRPr lang="es-MX"/>
        </a:p>
      </dgm:t>
    </dgm:pt>
    <dgm:pt modelId="{A84E2537-BD50-4B66-99A3-DB9E647B8DE2}" type="pres">
      <dgm:prSet presAssocID="{5451E791-69DF-4C04-949E-A15DA64E3D3D}" presName="Name0" presStyleCnt="0">
        <dgm:presLayoutVars>
          <dgm:chMax val="1"/>
          <dgm:dir/>
          <dgm:animLvl val="ctr"/>
          <dgm:resizeHandles val="exact"/>
        </dgm:presLayoutVars>
      </dgm:prSet>
      <dgm:spPr/>
      <dgm:t>
        <a:bodyPr/>
        <a:lstStyle/>
        <a:p>
          <a:endParaRPr lang="es-MX"/>
        </a:p>
      </dgm:t>
    </dgm:pt>
    <dgm:pt modelId="{16A6FA22-CB21-489E-A5A0-FC5BCD284EF2}" type="pres">
      <dgm:prSet presAssocID="{32CE6F73-A679-4858-83F6-4EDF9677308F}" presName="centerShape" presStyleLbl="node0" presStyleIdx="0" presStyleCnt="1" custScaleX="128158" custScaleY="132370"/>
      <dgm:spPr/>
      <dgm:t>
        <a:bodyPr/>
        <a:lstStyle/>
        <a:p>
          <a:endParaRPr lang="es-MX"/>
        </a:p>
      </dgm:t>
    </dgm:pt>
    <dgm:pt modelId="{570282A4-E3C1-482B-8967-47BD706DEBDB}" type="pres">
      <dgm:prSet presAssocID="{3848978E-74CF-487A-945F-67436F3A95F1}" presName="parTrans" presStyleLbl="sibTrans2D1" presStyleIdx="0" presStyleCnt="5"/>
      <dgm:spPr/>
      <dgm:t>
        <a:bodyPr/>
        <a:lstStyle/>
        <a:p>
          <a:endParaRPr lang="es-MX"/>
        </a:p>
      </dgm:t>
    </dgm:pt>
    <dgm:pt modelId="{139F0CAC-FBC0-4744-AA8F-843AC7BE18E5}" type="pres">
      <dgm:prSet presAssocID="{3848978E-74CF-487A-945F-67436F3A95F1}" presName="connectorText" presStyleLbl="sibTrans2D1" presStyleIdx="0" presStyleCnt="5"/>
      <dgm:spPr/>
      <dgm:t>
        <a:bodyPr/>
        <a:lstStyle/>
        <a:p>
          <a:endParaRPr lang="es-MX"/>
        </a:p>
      </dgm:t>
    </dgm:pt>
    <dgm:pt modelId="{35061D89-21D7-4CE2-A715-905390828731}" type="pres">
      <dgm:prSet presAssocID="{82A877C8-E4D6-4D57-A9D1-81F3A9DD6153}" presName="node" presStyleLbl="node1" presStyleIdx="0" presStyleCnt="5">
        <dgm:presLayoutVars>
          <dgm:bulletEnabled val="1"/>
        </dgm:presLayoutVars>
      </dgm:prSet>
      <dgm:spPr/>
      <dgm:t>
        <a:bodyPr/>
        <a:lstStyle/>
        <a:p>
          <a:endParaRPr lang="es-MX"/>
        </a:p>
      </dgm:t>
    </dgm:pt>
    <dgm:pt modelId="{D2B68153-5C06-449C-B0B7-AF251DA3C2C1}" type="pres">
      <dgm:prSet presAssocID="{78D46946-DBBF-4E89-8C44-38D7E0325622}" presName="parTrans" presStyleLbl="sibTrans2D1" presStyleIdx="1" presStyleCnt="5"/>
      <dgm:spPr/>
      <dgm:t>
        <a:bodyPr/>
        <a:lstStyle/>
        <a:p>
          <a:endParaRPr lang="es-MX"/>
        </a:p>
      </dgm:t>
    </dgm:pt>
    <dgm:pt modelId="{A5F7F211-6F9D-45AB-AB2E-DED494734B1F}" type="pres">
      <dgm:prSet presAssocID="{78D46946-DBBF-4E89-8C44-38D7E0325622}" presName="connectorText" presStyleLbl="sibTrans2D1" presStyleIdx="1" presStyleCnt="5"/>
      <dgm:spPr/>
      <dgm:t>
        <a:bodyPr/>
        <a:lstStyle/>
        <a:p>
          <a:endParaRPr lang="es-MX"/>
        </a:p>
      </dgm:t>
    </dgm:pt>
    <dgm:pt modelId="{E6CA6C84-7E1D-4A0D-A058-2647073DD1D2}" type="pres">
      <dgm:prSet presAssocID="{62E2968D-6EBA-4849-84A1-2775F5B7C5D1}" presName="node" presStyleLbl="node1" presStyleIdx="1" presStyleCnt="5">
        <dgm:presLayoutVars>
          <dgm:bulletEnabled val="1"/>
        </dgm:presLayoutVars>
      </dgm:prSet>
      <dgm:spPr/>
      <dgm:t>
        <a:bodyPr/>
        <a:lstStyle/>
        <a:p>
          <a:endParaRPr lang="es-MX"/>
        </a:p>
      </dgm:t>
    </dgm:pt>
    <dgm:pt modelId="{E524CAED-EC35-4F3F-AC19-C965227C27D6}" type="pres">
      <dgm:prSet presAssocID="{AFC3A5A9-4FF7-443B-B172-2E8E4F50E357}" presName="parTrans" presStyleLbl="sibTrans2D1" presStyleIdx="2" presStyleCnt="5"/>
      <dgm:spPr/>
      <dgm:t>
        <a:bodyPr/>
        <a:lstStyle/>
        <a:p>
          <a:endParaRPr lang="es-MX"/>
        </a:p>
      </dgm:t>
    </dgm:pt>
    <dgm:pt modelId="{27294663-A33F-4A80-8D30-701B36A260F0}" type="pres">
      <dgm:prSet presAssocID="{AFC3A5A9-4FF7-443B-B172-2E8E4F50E357}" presName="connectorText" presStyleLbl="sibTrans2D1" presStyleIdx="2" presStyleCnt="5"/>
      <dgm:spPr/>
      <dgm:t>
        <a:bodyPr/>
        <a:lstStyle/>
        <a:p>
          <a:endParaRPr lang="es-MX"/>
        </a:p>
      </dgm:t>
    </dgm:pt>
    <dgm:pt modelId="{CC2F7461-913D-498D-801F-E8CE548B180B}" type="pres">
      <dgm:prSet presAssocID="{40FA297E-372A-4AE9-AD34-1A9D12B8C257}" presName="node" presStyleLbl="node1" presStyleIdx="2" presStyleCnt="5">
        <dgm:presLayoutVars>
          <dgm:bulletEnabled val="1"/>
        </dgm:presLayoutVars>
      </dgm:prSet>
      <dgm:spPr/>
      <dgm:t>
        <a:bodyPr/>
        <a:lstStyle/>
        <a:p>
          <a:endParaRPr lang="es-MX"/>
        </a:p>
      </dgm:t>
    </dgm:pt>
    <dgm:pt modelId="{855EF6C8-86DD-4E3E-B03F-F270D44C8DFA}" type="pres">
      <dgm:prSet presAssocID="{3FA292CB-85AF-4ECF-BD41-43B30F9AB483}" presName="parTrans" presStyleLbl="sibTrans2D1" presStyleIdx="3" presStyleCnt="5"/>
      <dgm:spPr/>
      <dgm:t>
        <a:bodyPr/>
        <a:lstStyle/>
        <a:p>
          <a:endParaRPr lang="es-MX"/>
        </a:p>
      </dgm:t>
    </dgm:pt>
    <dgm:pt modelId="{DAD1068F-5F56-4AF1-9FEC-1B786DBE24B3}" type="pres">
      <dgm:prSet presAssocID="{3FA292CB-85AF-4ECF-BD41-43B30F9AB483}" presName="connectorText" presStyleLbl="sibTrans2D1" presStyleIdx="3" presStyleCnt="5"/>
      <dgm:spPr/>
      <dgm:t>
        <a:bodyPr/>
        <a:lstStyle/>
        <a:p>
          <a:endParaRPr lang="es-MX"/>
        </a:p>
      </dgm:t>
    </dgm:pt>
    <dgm:pt modelId="{EEFF4F1F-8FE2-4A83-BFE7-462986AD22FF}" type="pres">
      <dgm:prSet presAssocID="{C35DAFDE-6DC8-4A16-A787-249CA0D85579}" presName="node" presStyleLbl="node1" presStyleIdx="3" presStyleCnt="5">
        <dgm:presLayoutVars>
          <dgm:bulletEnabled val="1"/>
        </dgm:presLayoutVars>
      </dgm:prSet>
      <dgm:spPr/>
      <dgm:t>
        <a:bodyPr/>
        <a:lstStyle/>
        <a:p>
          <a:endParaRPr lang="es-MX"/>
        </a:p>
      </dgm:t>
    </dgm:pt>
    <dgm:pt modelId="{57869954-22E1-473F-8C19-D7F12111EBD5}" type="pres">
      <dgm:prSet presAssocID="{72BAD21C-6DA8-4EBE-B173-E7103CB02152}" presName="parTrans" presStyleLbl="sibTrans2D1" presStyleIdx="4" presStyleCnt="5"/>
      <dgm:spPr/>
      <dgm:t>
        <a:bodyPr/>
        <a:lstStyle/>
        <a:p>
          <a:endParaRPr lang="es-MX"/>
        </a:p>
      </dgm:t>
    </dgm:pt>
    <dgm:pt modelId="{EBA68F4F-7D5D-42B3-9085-7DF3E30292DA}" type="pres">
      <dgm:prSet presAssocID="{72BAD21C-6DA8-4EBE-B173-E7103CB02152}" presName="connectorText" presStyleLbl="sibTrans2D1" presStyleIdx="4" presStyleCnt="5"/>
      <dgm:spPr/>
      <dgm:t>
        <a:bodyPr/>
        <a:lstStyle/>
        <a:p>
          <a:endParaRPr lang="es-MX"/>
        </a:p>
      </dgm:t>
    </dgm:pt>
    <dgm:pt modelId="{F518D2DC-F35E-4832-8CC1-F64B07C1F398}" type="pres">
      <dgm:prSet presAssocID="{AB545A92-3268-44CC-9EEC-85F070D62209}" presName="node" presStyleLbl="node1" presStyleIdx="4" presStyleCnt="5">
        <dgm:presLayoutVars>
          <dgm:bulletEnabled val="1"/>
        </dgm:presLayoutVars>
      </dgm:prSet>
      <dgm:spPr/>
      <dgm:t>
        <a:bodyPr/>
        <a:lstStyle/>
        <a:p>
          <a:endParaRPr lang="es-MX"/>
        </a:p>
      </dgm:t>
    </dgm:pt>
  </dgm:ptLst>
  <dgm:cxnLst>
    <dgm:cxn modelId="{A18587A6-DF78-464F-869C-ECD8197AF3C6}" type="presOf" srcId="{3FA292CB-85AF-4ECF-BD41-43B30F9AB483}" destId="{855EF6C8-86DD-4E3E-B03F-F270D44C8DFA}" srcOrd="0" destOrd="0" presId="urn:microsoft.com/office/officeart/2005/8/layout/radial5"/>
    <dgm:cxn modelId="{05521362-A28D-42E5-A34B-C990D37CCEF3}" srcId="{32CE6F73-A679-4858-83F6-4EDF9677308F}" destId="{40FA297E-372A-4AE9-AD34-1A9D12B8C257}" srcOrd="2" destOrd="0" parTransId="{AFC3A5A9-4FF7-443B-B172-2E8E4F50E357}" sibTransId="{F4C1041E-AD36-4435-8815-A03798022373}"/>
    <dgm:cxn modelId="{13B9EC93-9713-4230-9662-C5B840E410D7}" srcId="{32CE6F73-A679-4858-83F6-4EDF9677308F}" destId="{C35DAFDE-6DC8-4A16-A787-249CA0D85579}" srcOrd="3" destOrd="0" parTransId="{3FA292CB-85AF-4ECF-BD41-43B30F9AB483}" sibTransId="{BCDD049A-54C5-4D1A-B1EC-4D9838E5FC0D}"/>
    <dgm:cxn modelId="{02ECC8A8-8E0A-4157-9472-EC420CEE98C4}" type="presOf" srcId="{78D46946-DBBF-4E89-8C44-38D7E0325622}" destId="{A5F7F211-6F9D-45AB-AB2E-DED494734B1F}" srcOrd="1" destOrd="0" presId="urn:microsoft.com/office/officeart/2005/8/layout/radial5"/>
    <dgm:cxn modelId="{4A0B1425-F9FE-4CA3-BE10-A3578D570E01}" srcId="{32CE6F73-A679-4858-83F6-4EDF9677308F}" destId="{82A877C8-E4D6-4D57-A9D1-81F3A9DD6153}" srcOrd="0" destOrd="0" parTransId="{3848978E-74CF-487A-945F-67436F3A95F1}" sibTransId="{C841EDDF-EE7B-4A38-88D1-5998C20AB0FD}"/>
    <dgm:cxn modelId="{B0DB40C5-870C-4BAC-B54C-AC4F87DB709A}" type="presOf" srcId="{5451E791-69DF-4C04-949E-A15DA64E3D3D}" destId="{A84E2537-BD50-4B66-99A3-DB9E647B8DE2}" srcOrd="0" destOrd="0" presId="urn:microsoft.com/office/officeart/2005/8/layout/radial5"/>
    <dgm:cxn modelId="{5DE4D560-19C6-4191-9B06-F0639994B3B7}" type="presOf" srcId="{AFC3A5A9-4FF7-443B-B172-2E8E4F50E357}" destId="{27294663-A33F-4A80-8D30-701B36A260F0}" srcOrd="1" destOrd="0" presId="urn:microsoft.com/office/officeart/2005/8/layout/radial5"/>
    <dgm:cxn modelId="{80B48011-38AF-4DAD-A151-04CC4242B134}" srcId="{32CE6F73-A679-4858-83F6-4EDF9677308F}" destId="{62E2968D-6EBA-4849-84A1-2775F5B7C5D1}" srcOrd="1" destOrd="0" parTransId="{78D46946-DBBF-4E89-8C44-38D7E0325622}" sibTransId="{3FEA5999-2783-45E0-9E7D-94FAF08EB43E}"/>
    <dgm:cxn modelId="{143F4BFB-9250-4692-9DA6-02749294B00A}" type="presOf" srcId="{32CE6F73-A679-4858-83F6-4EDF9677308F}" destId="{16A6FA22-CB21-489E-A5A0-FC5BCD284EF2}" srcOrd="0" destOrd="0" presId="urn:microsoft.com/office/officeart/2005/8/layout/radial5"/>
    <dgm:cxn modelId="{824C3402-EF30-453F-9581-729E21803856}" type="presOf" srcId="{72BAD21C-6DA8-4EBE-B173-E7103CB02152}" destId="{57869954-22E1-473F-8C19-D7F12111EBD5}" srcOrd="0" destOrd="0" presId="urn:microsoft.com/office/officeart/2005/8/layout/radial5"/>
    <dgm:cxn modelId="{598BAE35-27C5-45B2-B341-B5D515C584E1}" type="presOf" srcId="{62E2968D-6EBA-4849-84A1-2775F5B7C5D1}" destId="{E6CA6C84-7E1D-4A0D-A058-2647073DD1D2}" srcOrd="0" destOrd="0" presId="urn:microsoft.com/office/officeart/2005/8/layout/radial5"/>
    <dgm:cxn modelId="{423754C7-53EE-4E1B-8A00-E67C917EE592}" type="presOf" srcId="{82A877C8-E4D6-4D57-A9D1-81F3A9DD6153}" destId="{35061D89-21D7-4CE2-A715-905390828731}" srcOrd="0" destOrd="0" presId="urn:microsoft.com/office/officeart/2005/8/layout/radial5"/>
    <dgm:cxn modelId="{5DB467D4-3821-4CE9-A0A1-017149221AED}" type="presOf" srcId="{40FA297E-372A-4AE9-AD34-1A9D12B8C257}" destId="{CC2F7461-913D-498D-801F-E8CE548B180B}" srcOrd="0" destOrd="0" presId="urn:microsoft.com/office/officeart/2005/8/layout/radial5"/>
    <dgm:cxn modelId="{92F77B40-BA0A-4844-8CB6-717F27D6C13D}" type="presOf" srcId="{C35DAFDE-6DC8-4A16-A787-249CA0D85579}" destId="{EEFF4F1F-8FE2-4A83-BFE7-462986AD22FF}" srcOrd="0" destOrd="0" presId="urn:microsoft.com/office/officeart/2005/8/layout/radial5"/>
    <dgm:cxn modelId="{0C538086-7EB2-4494-B574-8ECEF499A45F}" srcId="{32CE6F73-A679-4858-83F6-4EDF9677308F}" destId="{AB545A92-3268-44CC-9EEC-85F070D62209}" srcOrd="4" destOrd="0" parTransId="{72BAD21C-6DA8-4EBE-B173-E7103CB02152}" sibTransId="{784C827F-00B0-4BA8-81EE-FE7EDE09A4D2}"/>
    <dgm:cxn modelId="{A9D8700B-04C9-4C64-AAB4-3B536AF33BDD}" srcId="{5451E791-69DF-4C04-949E-A15DA64E3D3D}" destId="{32CE6F73-A679-4858-83F6-4EDF9677308F}" srcOrd="0" destOrd="0" parTransId="{FD36F2A7-99FD-4805-A756-96636E5218AA}" sibTransId="{62B6E340-4043-47C2-B99E-5A2CED00656B}"/>
    <dgm:cxn modelId="{856CE80A-D555-47F3-ADDE-52FE69152C4C}" type="presOf" srcId="{78D46946-DBBF-4E89-8C44-38D7E0325622}" destId="{D2B68153-5C06-449C-B0B7-AF251DA3C2C1}" srcOrd="0" destOrd="0" presId="urn:microsoft.com/office/officeart/2005/8/layout/radial5"/>
    <dgm:cxn modelId="{741AB73D-2115-4E9D-B161-7FD9BEA175EC}" type="presOf" srcId="{3FA292CB-85AF-4ECF-BD41-43B30F9AB483}" destId="{DAD1068F-5F56-4AF1-9FEC-1B786DBE24B3}" srcOrd="1" destOrd="0" presId="urn:microsoft.com/office/officeart/2005/8/layout/radial5"/>
    <dgm:cxn modelId="{D6D8D134-C038-46BF-BAAA-23104DE3A74B}" type="presOf" srcId="{72BAD21C-6DA8-4EBE-B173-E7103CB02152}" destId="{EBA68F4F-7D5D-42B3-9085-7DF3E30292DA}" srcOrd="1" destOrd="0" presId="urn:microsoft.com/office/officeart/2005/8/layout/radial5"/>
    <dgm:cxn modelId="{3F64810C-FF65-4E65-874D-DA7188B8F2FC}" type="presOf" srcId="{3848978E-74CF-487A-945F-67436F3A95F1}" destId="{570282A4-E3C1-482B-8967-47BD706DEBDB}" srcOrd="0" destOrd="0" presId="urn:microsoft.com/office/officeart/2005/8/layout/radial5"/>
    <dgm:cxn modelId="{F2AEE842-0B74-4BC4-AA36-BD45A96F9122}" type="presOf" srcId="{AB545A92-3268-44CC-9EEC-85F070D62209}" destId="{F518D2DC-F35E-4832-8CC1-F64B07C1F398}" srcOrd="0" destOrd="0" presId="urn:microsoft.com/office/officeart/2005/8/layout/radial5"/>
    <dgm:cxn modelId="{94929D5E-E626-4F22-B395-A6595CD0E20B}" type="presOf" srcId="{AFC3A5A9-4FF7-443B-B172-2E8E4F50E357}" destId="{E524CAED-EC35-4F3F-AC19-C965227C27D6}" srcOrd="0" destOrd="0" presId="urn:microsoft.com/office/officeart/2005/8/layout/radial5"/>
    <dgm:cxn modelId="{F97D434D-E4E7-4961-B3A2-E1797928D22D}" type="presOf" srcId="{3848978E-74CF-487A-945F-67436F3A95F1}" destId="{139F0CAC-FBC0-4744-AA8F-843AC7BE18E5}" srcOrd="1" destOrd="0" presId="urn:microsoft.com/office/officeart/2005/8/layout/radial5"/>
    <dgm:cxn modelId="{65F377B6-D8D6-4C16-B8B4-9BDF78F73BC9}" type="presParOf" srcId="{A84E2537-BD50-4B66-99A3-DB9E647B8DE2}" destId="{16A6FA22-CB21-489E-A5A0-FC5BCD284EF2}" srcOrd="0" destOrd="0" presId="urn:microsoft.com/office/officeart/2005/8/layout/radial5"/>
    <dgm:cxn modelId="{5FD16882-A827-4334-83DF-9033BAE1BCA0}" type="presParOf" srcId="{A84E2537-BD50-4B66-99A3-DB9E647B8DE2}" destId="{570282A4-E3C1-482B-8967-47BD706DEBDB}" srcOrd="1" destOrd="0" presId="urn:microsoft.com/office/officeart/2005/8/layout/radial5"/>
    <dgm:cxn modelId="{47FA1B40-CB95-4669-B6EE-A95866A26632}" type="presParOf" srcId="{570282A4-E3C1-482B-8967-47BD706DEBDB}" destId="{139F0CAC-FBC0-4744-AA8F-843AC7BE18E5}" srcOrd="0" destOrd="0" presId="urn:microsoft.com/office/officeart/2005/8/layout/radial5"/>
    <dgm:cxn modelId="{A918D405-4476-4934-9694-11D795FDAC74}" type="presParOf" srcId="{A84E2537-BD50-4B66-99A3-DB9E647B8DE2}" destId="{35061D89-21D7-4CE2-A715-905390828731}" srcOrd="2" destOrd="0" presId="urn:microsoft.com/office/officeart/2005/8/layout/radial5"/>
    <dgm:cxn modelId="{6A67B40B-6490-4AFE-8581-1F8E98F86C2B}" type="presParOf" srcId="{A84E2537-BD50-4B66-99A3-DB9E647B8DE2}" destId="{D2B68153-5C06-449C-B0B7-AF251DA3C2C1}" srcOrd="3" destOrd="0" presId="urn:microsoft.com/office/officeart/2005/8/layout/radial5"/>
    <dgm:cxn modelId="{17174DD8-B9B0-47CC-8253-EF1ADD7F1269}" type="presParOf" srcId="{D2B68153-5C06-449C-B0B7-AF251DA3C2C1}" destId="{A5F7F211-6F9D-45AB-AB2E-DED494734B1F}" srcOrd="0" destOrd="0" presId="urn:microsoft.com/office/officeart/2005/8/layout/radial5"/>
    <dgm:cxn modelId="{1F3D9877-9302-4B93-BED6-D315D8519C9F}" type="presParOf" srcId="{A84E2537-BD50-4B66-99A3-DB9E647B8DE2}" destId="{E6CA6C84-7E1D-4A0D-A058-2647073DD1D2}" srcOrd="4" destOrd="0" presId="urn:microsoft.com/office/officeart/2005/8/layout/radial5"/>
    <dgm:cxn modelId="{11949820-485D-4A33-835B-7B922C70EA41}" type="presParOf" srcId="{A84E2537-BD50-4B66-99A3-DB9E647B8DE2}" destId="{E524CAED-EC35-4F3F-AC19-C965227C27D6}" srcOrd="5" destOrd="0" presId="urn:microsoft.com/office/officeart/2005/8/layout/radial5"/>
    <dgm:cxn modelId="{4DC3E1E6-EA2A-47A4-95CF-8606E465599B}" type="presParOf" srcId="{E524CAED-EC35-4F3F-AC19-C965227C27D6}" destId="{27294663-A33F-4A80-8D30-701B36A260F0}" srcOrd="0" destOrd="0" presId="urn:microsoft.com/office/officeart/2005/8/layout/radial5"/>
    <dgm:cxn modelId="{355F881F-25DF-49F0-940D-8A7F45455152}" type="presParOf" srcId="{A84E2537-BD50-4B66-99A3-DB9E647B8DE2}" destId="{CC2F7461-913D-498D-801F-E8CE548B180B}" srcOrd="6" destOrd="0" presId="urn:microsoft.com/office/officeart/2005/8/layout/radial5"/>
    <dgm:cxn modelId="{67C6FF0E-4C73-4F48-ABC0-666A8CED1006}" type="presParOf" srcId="{A84E2537-BD50-4B66-99A3-DB9E647B8DE2}" destId="{855EF6C8-86DD-4E3E-B03F-F270D44C8DFA}" srcOrd="7" destOrd="0" presId="urn:microsoft.com/office/officeart/2005/8/layout/radial5"/>
    <dgm:cxn modelId="{094A2C7D-496A-426B-B8D4-6B7952659CEF}" type="presParOf" srcId="{855EF6C8-86DD-4E3E-B03F-F270D44C8DFA}" destId="{DAD1068F-5F56-4AF1-9FEC-1B786DBE24B3}" srcOrd="0" destOrd="0" presId="urn:microsoft.com/office/officeart/2005/8/layout/radial5"/>
    <dgm:cxn modelId="{C3CD4517-EAB1-4819-862F-F608CB47FA13}" type="presParOf" srcId="{A84E2537-BD50-4B66-99A3-DB9E647B8DE2}" destId="{EEFF4F1F-8FE2-4A83-BFE7-462986AD22FF}" srcOrd="8" destOrd="0" presId="urn:microsoft.com/office/officeart/2005/8/layout/radial5"/>
    <dgm:cxn modelId="{95ABB8EA-AD4C-4241-BC96-3F309F28F595}" type="presParOf" srcId="{A84E2537-BD50-4B66-99A3-DB9E647B8DE2}" destId="{57869954-22E1-473F-8C19-D7F12111EBD5}" srcOrd="9" destOrd="0" presId="urn:microsoft.com/office/officeart/2005/8/layout/radial5"/>
    <dgm:cxn modelId="{EB598E8F-85A8-4586-B11A-C8C629DAE21E}" type="presParOf" srcId="{57869954-22E1-473F-8C19-D7F12111EBD5}" destId="{EBA68F4F-7D5D-42B3-9085-7DF3E30292DA}" srcOrd="0" destOrd="0" presId="urn:microsoft.com/office/officeart/2005/8/layout/radial5"/>
    <dgm:cxn modelId="{A9B8D4ED-E3BB-4482-8CE0-7855F9832D9D}" type="presParOf" srcId="{A84E2537-BD50-4B66-99A3-DB9E647B8DE2}" destId="{F518D2DC-F35E-4832-8CC1-F64B07C1F398}"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904D1C-664E-4D85-B432-31C7CD597CE6}"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s-MX"/>
        </a:p>
      </dgm:t>
    </dgm:pt>
    <dgm:pt modelId="{58BB4A74-7BF4-40CC-8538-9ED264EAE80D}">
      <dgm:prSet phldrT="[Texto]" custT="1"/>
      <dgm:spPr/>
      <dgm:t>
        <a:bodyPr/>
        <a:lstStyle/>
        <a:p>
          <a:r>
            <a:rPr lang="es-MX" sz="1600" b="1" dirty="0" smtClean="0">
              <a:solidFill>
                <a:schemeClr val="bg1"/>
              </a:solidFill>
            </a:rPr>
            <a:t>Riesgos de la globalización</a:t>
          </a:r>
          <a:endParaRPr lang="es-MX" sz="1600" b="1" dirty="0">
            <a:solidFill>
              <a:schemeClr val="bg1"/>
            </a:solidFill>
          </a:endParaRPr>
        </a:p>
      </dgm:t>
    </dgm:pt>
    <dgm:pt modelId="{B85D18C9-2FA9-49A8-B0CB-A56F12A2913C}" type="parTrans" cxnId="{1C237D3D-76D8-47E7-B4A1-BA727C6A2FFF}">
      <dgm:prSet/>
      <dgm:spPr/>
      <dgm:t>
        <a:bodyPr/>
        <a:lstStyle/>
        <a:p>
          <a:endParaRPr lang="es-MX"/>
        </a:p>
      </dgm:t>
    </dgm:pt>
    <dgm:pt modelId="{A5F50FD6-AE09-4CCB-8600-15B6890D2181}" type="sibTrans" cxnId="{1C237D3D-76D8-47E7-B4A1-BA727C6A2FFF}">
      <dgm:prSet/>
      <dgm:spPr/>
      <dgm:t>
        <a:bodyPr/>
        <a:lstStyle/>
        <a:p>
          <a:endParaRPr lang="es-MX"/>
        </a:p>
      </dgm:t>
    </dgm:pt>
    <dgm:pt modelId="{E2934F73-C6BA-40C8-BD5D-5747DD5787CB}">
      <dgm:prSet phldrT="[Texto]"/>
      <dgm:spPr/>
      <dgm:t>
        <a:bodyPr/>
        <a:lstStyle/>
        <a:p>
          <a:r>
            <a:rPr lang="es-MX" dirty="0" smtClean="0">
              <a:solidFill>
                <a:schemeClr val="tx1"/>
              </a:solidFill>
            </a:rPr>
            <a:t>Mayor consumismo</a:t>
          </a:r>
          <a:endParaRPr lang="es-MX" dirty="0">
            <a:solidFill>
              <a:schemeClr val="tx1"/>
            </a:solidFill>
          </a:endParaRPr>
        </a:p>
      </dgm:t>
    </dgm:pt>
    <dgm:pt modelId="{2EC19F19-B537-4383-B8AD-3B05F46DFF27}" type="parTrans" cxnId="{7FA85F23-BA0F-47BF-9A4D-B3409D0D91FE}">
      <dgm:prSet/>
      <dgm:spPr/>
      <dgm:t>
        <a:bodyPr/>
        <a:lstStyle/>
        <a:p>
          <a:endParaRPr lang="es-MX"/>
        </a:p>
      </dgm:t>
    </dgm:pt>
    <dgm:pt modelId="{2504D449-52D6-4608-B23F-202DA13E060D}" type="sibTrans" cxnId="{7FA85F23-BA0F-47BF-9A4D-B3409D0D91FE}">
      <dgm:prSet/>
      <dgm:spPr/>
      <dgm:t>
        <a:bodyPr/>
        <a:lstStyle/>
        <a:p>
          <a:endParaRPr lang="es-MX" sz="2000">
            <a:solidFill>
              <a:schemeClr val="tx1"/>
            </a:solidFill>
          </a:endParaRPr>
        </a:p>
      </dgm:t>
    </dgm:pt>
    <dgm:pt modelId="{D9592FC8-D3C3-41D0-BC09-F3B9DD7BB161}">
      <dgm:prSet phldrT="[Texto]" custT="1"/>
      <dgm:spPr/>
      <dgm:t>
        <a:bodyPr/>
        <a:lstStyle/>
        <a:p>
          <a:r>
            <a:rPr lang="es-MX" sz="1000" dirty="0" smtClean="0">
              <a:solidFill>
                <a:schemeClr val="tx1"/>
              </a:solidFill>
            </a:rPr>
            <a:t>Desaparición del Estado de Bienestar</a:t>
          </a:r>
          <a:endParaRPr lang="es-MX" sz="1000" dirty="0">
            <a:solidFill>
              <a:schemeClr val="tx1"/>
            </a:solidFill>
          </a:endParaRPr>
        </a:p>
      </dgm:t>
    </dgm:pt>
    <dgm:pt modelId="{D653C1C4-2D85-4464-AAFE-20BA76D711A2}" type="parTrans" cxnId="{8FD4E865-6831-4F11-BCF4-F1D35BCA3BF7}">
      <dgm:prSet/>
      <dgm:spPr/>
      <dgm:t>
        <a:bodyPr/>
        <a:lstStyle/>
        <a:p>
          <a:endParaRPr lang="es-MX"/>
        </a:p>
      </dgm:t>
    </dgm:pt>
    <dgm:pt modelId="{6613627B-2A6F-4B4D-A4F3-C842E57EF181}" type="sibTrans" cxnId="{8FD4E865-6831-4F11-BCF4-F1D35BCA3BF7}">
      <dgm:prSet/>
      <dgm:spPr/>
      <dgm:t>
        <a:bodyPr/>
        <a:lstStyle/>
        <a:p>
          <a:endParaRPr lang="es-MX" sz="2000">
            <a:solidFill>
              <a:schemeClr val="tx1"/>
            </a:solidFill>
          </a:endParaRPr>
        </a:p>
      </dgm:t>
    </dgm:pt>
    <dgm:pt modelId="{8B045433-695F-4F66-934A-8B5512C6AC06}">
      <dgm:prSet phldrT="[Texto]" custT="1"/>
      <dgm:spPr/>
      <dgm:t>
        <a:bodyPr/>
        <a:lstStyle/>
        <a:p>
          <a:r>
            <a:rPr lang="es-MX" sz="1000" dirty="0" smtClean="0">
              <a:solidFill>
                <a:schemeClr val="tx1"/>
              </a:solidFill>
            </a:rPr>
            <a:t>Economía financiera sobre la economía real</a:t>
          </a:r>
          <a:endParaRPr lang="es-MX" sz="1000" dirty="0">
            <a:solidFill>
              <a:schemeClr val="tx1"/>
            </a:solidFill>
          </a:endParaRPr>
        </a:p>
      </dgm:t>
    </dgm:pt>
    <dgm:pt modelId="{447CE384-2BBF-4C36-8E5D-FF46A331B960}" type="parTrans" cxnId="{36A7F465-7C27-47DA-8E41-D419DA521B71}">
      <dgm:prSet/>
      <dgm:spPr/>
      <dgm:t>
        <a:bodyPr/>
        <a:lstStyle/>
        <a:p>
          <a:endParaRPr lang="es-MX"/>
        </a:p>
      </dgm:t>
    </dgm:pt>
    <dgm:pt modelId="{70589002-96CA-4427-A33E-05ED2D0F35EA}" type="sibTrans" cxnId="{36A7F465-7C27-47DA-8E41-D419DA521B71}">
      <dgm:prSet/>
      <dgm:spPr/>
      <dgm:t>
        <a:bodyPr/>
        <a:lstStyle/>
        <a:p>
          <a:endParaRPr lang="es-MX" sz="2000">
            <a:solidFill>
              <a:schemeClr val="tx1"/>
            </a:solidFill>
          </a:endParaRPr>
        </a:p>
      </dgm:t>
    </dgm:pt>
    <dgm:pt modelId="{2097413C-C4D9-4691-84F0-5C5E25D806FB}">
      <dgm:prSet phldrT="[Texto]" custT="1"/>
      <dgm:spPr/>
      <dgm:t>
        <a:bodyPr/>
        <a:lstStyle/>
        <a:p>
          <a:r>
            <a:rPr lang="es-MX" sz="1000" dirty="0" smtClean="0">
              <a:solidFill>
                <a:schemeClr val="tx1"/>
              </a:solidFill>
            </a:rPr>
            <a:t>Pensamiento único </a:t>
          </a:r>
        </a:p>
        <a:p>
          <a:r>
            <a:rPr lang="es-MX" sz="1000" dirty="0" smtClean="0">
              <a:solidFill>
                <a:schemeClr val="tx1"/>
              </a:solidFill>
            </a:rPr>
            <a:t>(la globalización)</a:t>
          </a:r>
          <a:endParaRPr lang="es-MX" sz="1000" dirty="0">
            <a:solidFill>
              <a:schemeClr val="tx1"/>
            </a:solidFill>
          </a:endParaRPr>
        </a:p>
      </dgm:t>
    </dgm:pt>
    <dgm:pt modelId="{6768EA58-77DF-4614-9AD4-ADBF6D9B884E}" type="parTrans" cxnId="{AC2A36C4-1131-456F-A9CD-FF18B7BC3529}">
      <dgm:prSet/>
      <dgm:spPr/>
      <dgm:t>
        <a:bodyPr/>
        <a:lstStyle/>
        <a:p>
          <a:endParaRPr lang="es-MX"/>
        </a:p>
      </dgm:t>
    </dgm:pt>
    <dgm:pt modelId="{2C0607B4-46FC-47E4-974F-9A394BB62B13}" type="sibTrans" cxnId="{AC2A36C4-1131-456F-A9CD-FF18B7BC3529}">
      <dgm:prSet/>
      <dgm:spPr/>
      <dgm:t>
        <a:bodyPr/>
        <a:lstStyle/>
        <a:p>
          <a:endParaRPr lang="es-MX" sz="2000">
            <a:solidFill>
              <a:schemeClr val="tx1"/>
            </a:solidFill>
          </a:endParaRPr>
        </a:p>
      </dgm:t>
    </dgm:pt>
    <dgm:pt modelId="{CB6A15A3-AC33-4CC4-8033-02519E2B6FEA}">
      <dgm:prSet custT="1"/>
      <dgm:spPr/>
      <dgm:t>
        <a:bodyPr/>
        <a:lstStyle/>
        <a:p>
          <a:r>
            <a:rPr lang="es-MX" sz="1400" dirty="0" smtClean="0">
              <a:solidFill>
                <a:schemeClr val="tx1"/>
              </a:solidFill>
            </a:rPr>
            <a:t>Crisis</a:t>
          </a:r>
          <a:endParaRPr lang="es-MX" sz="1400" dirty="0">
            <a:solidFill>
              <a:schemeClr val="tx1"/>
            </a:solidFill>
          </a:endParaRPr>
        </a:p>
      </dgm:t>
    </dgm:pt>
    <dgm:pt modelId="{C5164539-906F-4AC1-959B-92A98AFB0AE5}" type="parTrans" cxnId="{93E8AD85-5747-4F56-AEB0-10CD776CCD46}">
      <dgm:prSet/>
      <dgm:spPr/>
      <dgm:t>
        <a:bodyPr/>
        <a:lstStyle/>
        <a:p>
          <a:endParaRPr lang="es-MX"/>
        </a:p>
      </dgm:t>
    </dgm:pt>
    <dgm:pt modelId="{FB6E249C-BAFE-4AC2-9486-D2E86950229D}" type="sibTrans" cxnId="{93E8AD85-5747-4F56-AEB0-10CD776CCD46}">
      <dgm:prSet/>
      <dgm:spPr/>
      <dgm:t>
        <a:bodyPr/>
        <a:lstStyle/>
        <a:p>
          <a:endParaRPr lang="es-MX" sz="2000">
            <a:solidFill>
              <a:schemeClr val="tx1"/>
            </a:solidFill>
          </a:endParaRPr>
        </a:p>
      </dgm:t>
    </dgm:pt>
    <dgm:pt modelId="{4847A56D-32B7-4915-B439-591E0A9C2898}">
      <dgm:prSet custT="1"/>
      <dgm:spPr/>
      <dgm:t>
        <a:bodyPr/>
        <a:lstStyle/>
        <a:p>
          <a:r>
            <a:rPr lang="es-MX" sz="1000" dirty="0" smtClean="0">
              <a:solidFill>
                <a:schemeClr val="tx1"/>
              </a:solidFill>
            </a:rPr>
            <a:t>Concentración de la riqueza</a:t>
          </a:r>
          <a:endParaRPr lang="es-MX" sz="1000" dirty="0">
            <a:solidFill>
              <a:schemeClr val="tx1"/>
            </a:solidFill>
          </a:endParaRPr>
        </a:p>
      </dgm:t>
    </dgm:pt>
    <dgm:pt modelId="{0C7DA21D-6880-4BB8-A87E-DD8FED0AC34D}" type="parTrans" cxnId="{CA0D5312-7124-4081-A8BD-234C15248A71}">
      <dgm:prSet/>
      <dgm:spPr/>
      <dgm:t>
        <a:bodyPr/>
        <a:lstStyle/>
        <a:p>
          <a:endParaRPr lang="es-MX"/>
        </a:p>
      </dgm:t>
    </dgm:pt>
    <dgm:pt modelId="{A0F7F4ED-6263-46E0-ADD1-5972BE55730B}" type="sibTrans" cxnId="{CA0D5312-7124-4081-A8BD-234C15248A71}">
      <dgm:prSet/>
      <dgm:spPr/>
      <dgm:t>
        <a:bodyPr/>
        <a:lstStyle/>
        <a:p>
          <a:endParaRPr lang="es-MX" sz="2000">
            <a:solidFill>
              <a:schemeClr val="tx1"/>
            </a:solidFill>
          </a:endParaRPr>
        </a:p>
      </dgm:t>
    </dgm:pt>
    <dgm:pt modelId="{77D1B8D3-313F-49C6-86D4-540F5E3E3C2E}">
      <dgm:prSet custT="1"/>
      <dgm:spPr/>
      <dgm:t>
        <a:bodyPr/>
        <a:lstStyle/>
        <a:p>
          <a:r>
            <a:rPr lang="es-MX" sz="1000" dirty="0" smtClean="0">
              <a:solidFill>
                <a:schemeClr val="tx1"/>
              </a:solidFill>
            </a:rPr>
            <a:t>Mayor flexibilidad laboral</a:t>
          </a:r>
          <a:endParaRPr lang="es-MX" sz="1000" dirty="0">
            <a:solidFill>
              <a:schemeClr val="tx1"/>
            </a:solidFill>
          </a:endParaRPr>
        </a:p>
      </dgm:t>
    </dgm:pt>
    <dgm:pt modelId="{C3CE3A5C-46EC-44EC-B1AF-22F5AFC4EA91}" type="parTrans" cxnId="{4A0C0F3F-2B63-4265-9D12-517C2BF2212C}">
      <dgm:prSet/>
      <dgm:spPr/>
      <dgm:t>
        <a:bodyPr/>
        <a:lstStyle/>
        <a:p>
          <a:endParaRPr lang="es-MX"/>
        </a:p>
      </dgm:t>
    </dgm:pt>
    <dgm:pt modelId="{FCDBD311-7C7A-4275-AA40-D40F1701C480}" type="sibTrans" cxnId="{4A0C0F3F-2B63-4265-9D12-517C2BF2212C}">
      <dgm:prSet/>
      <dgm:spPr/>
      <dgm:t>
        <a:bodyPr/>
        <a:lstStyle/>
        <a:p>
          <a:endParaRPr lang="es-MX" sz="2000">
            <a:solidFill>
              <a:schemeClr val="tx1"/>
            </a:solidFill>
          </a:endParaRPr>
        </a:p>
      </dgm:t>
    </dgm:pt>
    <dgm:pt modelId="{6A520237-9221-47B6-8614-70366A3CF51D}">
      <dgm:prSet custT="1"/>
      <dgm:spPr/>
      <dgm:t>
        <a:bodyPr/>
        <a:lstStyle/>
        <a:p>
          <a:r>
            <a:rPr lang="es-MX" sz="1000" dirty="0" smtClean="0">
              <a:solidFill>
                <a:schemeClr val="tx1"/>
              </a:solidFill>
            </a:rPr>
            <a:t>Daños al medio ambiente</a:t>
          </a:r>
          <a:endParaRPr lang="es-MX" sz="1000" dirty="0">
            <a:solidFill>
              <a:schemeClr val="tx1"/>
            </a:solidFill>
          </a:endParaRPr>
        </a:p>
      </dgm:t>
    </dgm:pt>
    <dgm:pt modelId="{83A2FAB3-60A3-401C-A2E3-1255F89518F4}" type="parTrans" cxnId="{BB04D754-BE70-4BF5-9DD1-F5A0FF1C8594}">
      <dgm:prSet/>
      <dgm:spPr/>
      <dgm:t>
        <a:bodyPr/>
        <a:lstStyle/>
        <a:p>
          <a:endParaRPr lang="es-MX"/>
        </a:p>
      </dgm:t>
    </dgm:pt>
    <dgm:pt modelId="{D10EFB9B-113F-4C57-A45A-47C97711241A}" type="sibTrans" cxnId="{BB04D754-BE70-4BF5-9DD1-F5A0FF1C8594}">
      <dgm:prSet/>
      <dgm:spPr/>
      <dgm:t>
        <a:bodyPr/>
        <a:lstStyle/>
        <a:p>
          <a:endParaRPr lang="es-MX" sz="2000">
            <a:solidFill>
              <a:schemeClr val="tx1"/>
            </a:solidFill>
          </a:endParaRPr>
        </a:p>
      </dgm:t>
    </dgm:pt>
    <dgm:pt modelId="{BEDA53D1-E994-4BD6-9DCB-929C03FAF146}">
      <dgm:prSet custT="1"/>
      <dgm:spPr/>
      <dgm:t>
        <a:bodyPr/>
        <a:lstStyle/>
        <a:p>
          <a:r>
            <a:rPr lang="es-MX" sz="1000" dirty="0" smtClean="0">
              <a:solidFill>
                <a:schemeClr val="tx1"/>
              </a:solidFill>
            </a:rPr>
            <a:t>Mercados  monopólicos</a:t>
          </a:r>
          <a:endParaRPr lang="es-MX" sz="1000" dirty="0">
            <a:solidFill>
              <a:schemeClr val="tx1"/>
            </a:solidFill>
          </a:endParaRPr>
        </a:p>
      </dgm:t>
    </dgm:pt>
    <dgm:pt modelId="{4A023184-3E40-4433-AD77-88F57D2F2D9C}" type="parTrans" cxnId="{01FBE493-4F5B-4DC8-985C-BDF7783770EA}">
      <dgm:prSet/>
      <dgm:spPr/>
      <dgm:t>
        <a:bodyPr/>
        <a:lstStyle/>
        <a:p>
          <a:endParaRPr lang="es-MX"/>
        </a:p>
      </dgm:t>
    </dgm:pt>
    <dgm:pt modelId="{AB1C80C8-38CF-4F99-A383-FCC19F300904}" type="sibTrans" cxnId="{01FBE493-4F5B-4DC8-985C-BDF7783770EA}">
      <dgm:prSet/>
      <dgm:spPr/>
      <dgm:t>
        <a:bodyPr/>
        <a:lstStyle/>
        <a:p>
          <a:endParaRPr lang="es-MX" sz="2000">
            <a:solidFill>
              <a:schemeClr val="tx1"/>
            </a:solidFill>
          </a:endParaRPr>
        </a:p>
      </dgm:t>
    </dgm:pt>
    <dgm:pt modelId="{C041720A-81B1-412F-802F-CC5AB5BF58A7}" type="pres">
      <dgm:prSet presAssocID="{4D904D1C-664E-4D85-B432-31C7CD597CE6}" presName="Name0" presStyleCnt="0">
        <dgm:presLayoutVars>
          <dgm:chMax val="1"/>
          <dgm:dir/>
          <dgm:animLvl val="ctr"/>
          <dgm:resizeHandles val="exact"/>
        </dgm:presLayoutVars>
      </dgm:prSet>
      <dgm:spPr/>
      <dgm:t>
        <a:bodyPr/>
        <a:lstStyle/>
        <a:p>
          <a:endParaRPr lang="es-MX"/>
        </a:p>
      </dgm:t>
    </dgm:pt>
    <dgm:pt modelId="{3EB2FC53-3F9E-4F68-BB07-35549429241D}" type="pres">
      <dgm:prSet presAssocID="{58BB4A74-7BF4-40CC-8538-9ED264EAE80D}" presName="centerShape" presStyleLbl="node0" presStyleIdx="0" presStyleCnt="1" custScaleX="126684" custScaleY="114968"/>
      <dgm:spPr/>
      <dgm:t>
        <a:bodyPr/>
        <a:lstStyle/>
        <a:p>
          <a:endParaRPr lang="es-MX"/>
        </a:p>
      </dgm:t>
    </dgm:pt>
    <dgm:pt modelId="{81B2AF52-91E8-4917-A614-7EAC5881D3E4}" type="pres">
      <dgm:prSet presAssocID="{E2934F73-C6BA-40C8-BD5D-5747DD5787CB}" presName="node" presStyleLbl="node1" presStyleIdx="0" presStyleCnt="9">
        <dgm:presLayoutVars>
          <dgm:bulletEnabled val="1"/>
        </dgm:presLayoutVars>
      </dgm:prSet>
      <dgm:spPr/>
      <dgm:t>
        <a:bodyPr/>
        <a:lstStyle/>
        <a:p>
          <a:endParaRPr lang="es-MX"/>
        </a:p>
      </dgm:t>
    </dgm:pt>
    <dgm:pt modelId="{D5568897-F69C-475E-AAB5-7F0CB442A006}" type="pres">
      <dgm:prSet presAssocID="{E2934F73-C6BA-40C8-BD5D-5747DD5787CB}" presName="dummy" presStyleCnt="0"/>
      <dgm:spPr/>
    </dgm:pt>
    <dgm:pt modelId="{062B4886-4704-4B82-B20F-4A68B97FE998}" type="pres">
      <dgm:prSet presAssocID="{2504D449-52D6-4608-B23F-202DA13E060D}" presName="sibTrans" presStyleLbl="sibTrans2D1" presStyleIdx="0" presStyleCnt="9"/>
      <dgm:spPr/>
      <dgm:t>
        <a:bodyPr/>
        <a:lstStyle/>
        <a:p>
          <a:endParaRPr lang="es-MX"/>
        </a:p>
      </dgm:t>
    </dgm:pt>
    <dgm:pt modelId="{AF48229E-4A74-4A69-BF84-C82CC1581FC3}" type="pres">
      <dgm:prSet presAssocID="{D9592FC8-D3C3-41D0-BC09-F3B9DD7BB161}" presName="node" presStyleLbl="node1" presStyleIdx="1" presStyleCnt="9">
        <dgm:presLayoutVars>
          <dgm:bulletEnabled val="1"/>
        </dgm:presLayoutVars>
      </dgm:prSet>
      <dgm:spPr/>
      <dgm:t>
        <a:bodyPr/>
        <a:lstStyle/>
        <a:p>
          <a:endParaRPr lang="es-MX"/>
        </a:p>
      </dgm:t>
    </dgm:pt>
    <dgm:pt modelId="{BAB1FC9D-092A-4B4A-AE70-190A4DE9923B}" type="pres">
      <dgm:prSet presAssocID="{D9592FC8-D3C3-41D0-BC09-F3B9DD7BB161}" presName="dummy" presStyleCnt="0"/>
      <dgm:spPr/>
    </dgm:pt>
    <dgm:pt modelId="{77F7F0E2-D6FA-4A83-9B6C-6CE728985A00}" type="pres">
      <dgm:prSet presAssocID="{6613627B-2A6F-4B4D-A4F3-C842E57EF181}" presName="sibTrans" presStyleLbl="sibTrans2D1" presStyleIdx="1" presStyleCnt="9"/>
      <dgm:spPr/>
      <dgm:t>
        <a:bodyPr/>
        <a:lstStyle/>
        <a:p>
          <a:endParaRPr lang="es-MX"/>
        </a:p>
      </dgm:t>
    </dgm:pt>
    <dgm:pt modelId="{BF587349-65A8-4786-AE5E-13544222119B}" type="pres">
      <dgm:prSet presAssocID="{8B045433-695F-4F66-934A-8B5512C6AC06}" presName="node" presStyleLbl="node1" presStyleIdx="2" presStyleCnt="9">
        <dgm:presLayoutVars>
          <dgm:bulletEnabled val="1"/>
        </dgm:presLayoutVars>
      </dgm:prSet>
      <dgm:spPr/>
      <dgm:t>
        <a:bodyPr/>
        <a:lstStyle/>
        <a:p>
          <a:endParaRPr lang="es-MX"/>
        </a:p>
      </dgm:t>
    </dgm:pt>
    <dgm:pt modelId="{34563C95-7DB2-4ADD-9C99-CA817358949A}" type="pres">
      <dgm:prSet presAssocID="{8B045433-695F-4F66-934A-8B5512C6AC06}" presName="dummy" presStyleCnt="0"/>
      <dgm:spPr/>
    </dgm:pt>
    <dgm:pt modelId="{FDFD436B-011D-49E5-B31F-53796B2264E6}" type="pres">
      <dgm:prSet presAssocID="{70589002-96CA-4427-A33E-05ED2D0F35EA}" presName="sibTrans" presStyleLbl="sibTrans2D1" presStyleIdx="2" presStyleCnt="9"/>
      <dgm:spPr/>
      <dgm:t>
        <a:bodyPr/>
        <a:lstStyle/>
        <a:p>
          <a:endParaRPr lang="es-MX"/>
        </a:p>
      </dgm:t>
    </dgm:pt>
    <dgm:pt modelId="{19EA6A0A-C688-47A8-B13F-9DBCEF20BA65}" type="pres">
      <dgm:prSet presAssocID="{2097413C-C4D9-4691-84F0-5C5E25D806FB}" presName="node" presStyleLbl="node1" presStyleIdx="3" presStyleCnt="9" custScaleX="113734" custScaleY="109297">
        <dgm:presLayoutVars>
          <dgm:bulletEnabled val="1"/>
        </dgm:presLayoutVars>
      </dgm:prSet>
      <dgm:spPr/>
      <dgm:t>
        <a:bodyPr/>
        <a:lstStyle/>
        <a:p>
          <a:endParaRPr lang="es-MX"/>
        </a:p>
      </dgm:t>
    </dgm:pt>
    <dgm:pt modelId="{8FC8FF35-131B-4641-8D4E-95906102AECD}" type="pres">
      <dgm:prSet presAssocID="{2097413C-C4D9-4691-84F0-5C5E25D806FB}" presName="dummy" presStyleCnt="0"/>
      <dgm:spPr/>
    </dgm:pt>
    <dgm:pt modelId="{B89B6A47-D77B-48CD-AADA-762B9D23C204}" type="pres">
      <dgm:prSet presAssocID="{2C0607B4-46FC-47E4-974F-9A394BB62B13}" presName="sibTrans" presStyleLbl="sibTrans2D1" presStyleIdx="3" presStyleCnt="9"/>
      <dgm:spPr/>
      <dgm:t>
        <a:bodyPr/>
        <a:lstStyle/>
        <a:p>
          <a:endParaRPr lang="es-MX"/>
        </a:p>
      </dgm:t>
    </dgm:pt>
    <dgm:pt modelId="{CCF64CE1-3085-4BC7-B0E6-824501CDA59B}" type="pres">
      <dgm:prSet presAssocID="{CB6A15A3-AC33-4CC4-8033-02519E2B6FEA}" presName="node" presStyleLbl="node1" presStyleIdx="4" presStyleCnt="9">
        <dgm:presLayoutVars>
          <dgm:bulletEnabled val="1"/>
        </dgm:presLayoutVars>
      </dgm:prSet>
      <dgm:spPr/>
      <dgm:t>
        <a:bodyPr/>
        <a:lstStyle/>
        <a:p>
          <a:endParaRPr lang="es-MX"/>
        </a:p>
      </dgm:t>
    </dgm:pt>
    <dgm:pt modelId="{80AA217C-E36A-42A4-84DF-AC7C4DB6F4DF}" type="pres">
      <dgm:prSet presAssocID="{CB6A15A3-AC33-4CC4-8033-02519E2B6FEA}" presName="dummy" presStyleCnt="0"/>
      <dgm:spPr/>
    </dgm:pt>
    <dgm:pt modelId="{9B7EDD38-164A-49C2-8506-0BC5635C0E31}" type="pres">
      <dgm:prSet presAssocID="{FB6E249C-BAFE-4AC2-9486-D2E86950229D}" presName="sibTrans" presStyleLbl="sibTrans2D1" presStyleIdx="4" presStyleCnt="9"/>
      <dgm:spPr/>
      <dgm:t>
        <a:bodyPr/>
        <a:lstStyle/>
        <a:p>
          <a:endParaRPr lang="es-MX"/>
        </a:p>
      </dgm:t>
    </dgm:pt>
    <dgm:pt modelId="{A9E6ABD7-4281-4E3B-9292-29FA09F895AF}" type="pres">
      <dgm:prSet presAssocID="{4847A56D-32B7-4915-B439-591E0A9C2898}" presName="node" presStyleLbl="node1" presStyleIdx="5" presStyleCnt="9" custScaleX="105997" custScaleY="108396">
        <dgm:presLayoutVars>
          <dgm:bulletEnabled val="1"/>
        </dgm:presLayoutVars>
      </dgm:prSet>
      <dgm:spPr/>
      <dgm:t>
        <a:bodyPr/>
        <a:lstStyle/>
        <a:p>
          <a:endParaRPr lang="es-MX"/>
        </a:p>
      </dgm:t>
    </dgm:pt>
    <dgm:pt modelId="{1C9DFB0B-A857-4FAE-A39F-6C715D4C4C38}" type="pres">
      <dgm:prSet presAssocID="{4847A56D-32B7-4915-B439-591E0A9C2898}" presName="dummy" presStyleCnt="0"/>
      <dgm:spPr/>
    </dgm:pt>
    <dgm:pt modelId="{E06A8B4E-D599-493B-B4D6-7E4A48BBA861}" type="pres">
      <dgm:prSet presAssocID="{A0F7F4ED-6263-46E0-ADD1-5972BE55730B}" presName="sibTrans" presStyleLbl="sibTrans2D1" presStyleIdx="5" presStyleCnt="9"/>
      <dgm:spPr/>
      <dgm:t>
        <a:bodyPr/>
        <a:lstStyle/>
        <a:p>
          <a:endParaRPr lang="es-MX"/>
        </a:p>
      </dgm:t>
    </dgm:pt>
    <dgm:pt modelId="{421A1479-8A51-494A-A917-0AA51334D1AB}" type="pres">
      <dgm:prSet presAssocID="{77D1B8D3-313F-49C6-86D4-540F5E3E3C2E}" presName="node" presStyleLbl="node1" presStyleIdx="6" presStyleCnt="9">
        <dgm:presLayoutVars>
          <dgm:bulletEnabled val="1"/>
        </dgm:presLayoutVars>
      </dgm:prSet>
      <dgm:spPr/>
      <dgm:t>
        <a:bodyPr/>
        <a:lstStyle/>
        <a:p>
          <a:endParaRPr lang="es-MX"/>
        </a:p>
      </dgm:t>
    </dgm:pt>
    <dgm:pt modelId="{2FB3AE1C-4507-41F7-8D8A-504688994465}" type="pres">
      <dgm:prSet presAssocID="{77D1B8D3-313F-49C6-86D4-540F5E3E3C2E}" presName="dummy" presStyleCnt="0"/>
      <dgm:spPr/>
    </dgm:pt>
    <dgm:pt modelId="{22936C4C-2CFA-4084-91D2-8F6ECE03FB5E}" type="pres">
      <dgm:prSet presAssocID="{FCDBD311-7C7A-4275-AA40-D40F1701C480}" presName="sibTrans" presStyleLbl="sibTrans2D1" presStyleIdx="6" presStyleCnt="9"/>
      <dgm:spPr/>
      <dgm:t>
        <a:bodyPr/>
        <a:lstStyle/>
        <a:p>
          <a:endParaRPr lang="es-MX"/>
        </a:p>
      </dgm:t>
    </dgm:pt>
    <dgm:pt modelId="{37950815-7536-43F4-B7F9-CD7911B24010}" type="pres">
      <dgm:prSet presAssocID="{6A520237-9221-47B6-8614-70366A3CF51D}" presName="node" presStyleLbl="node1" presStyleIdx="7" presStyleCnt="9">
        <dgm:presLayoutVars>
          <dgm:bulletEnabled val="1"/>
        </dgm:presLayoutVars>
      </dgm:prSet>
      <dgm:spPr/>
      <dgm:t>
        <a:bodyPr/>
        <a:lstStyle/>
        <a:p>
          <a:endParaRPr lang="es-MX"/>
        </a:p>
      </dgm:t>
    </dgm:pt>
    <dgm:pt modelId="{254E9E47-C021-41F8-A50C-A06DFEE1B280}" type="pres">
      <dgm:prSet presAssocID="{6A520237-9221-47B6-8614-70366A3CF51D}" presName="dummy" presStyleCnt="0"/>
      <dgm:spPr/>
    </dgm:pt>
    <dgm:pt modelId="{33CBAF11-ADB4-4425-8D92-B47BFB92FCAD}" type="pres">
      <dgm:prSet presAssocID="{D10EFB9B-113F-4C57-A45A-47C97711241A}" presName="sibTrans" presStyleLbl="sibTrans2D1" presStyleIdx="7" presStyleCnt="9"/>
      <dgm:spPr/>
      <dgm:t>
        <a:bodyPr/>
        <a:lstStyle/>
        <a:p>
          <a:endParaRPr lang="es-MX"/>
        </a:p>
      </dgm:t>
    </dgm:pt>
    <dgm:pt modelId="{C1D7A759-5566-4FC9-9645-1C2B34950843}" type="pres">
      <dgm:prSet presAssocID="{BEDA53D1-E994-4BD6-9DCB-929C03FAF146}" presName="node" presStyleLbl="node1" presStyleIdx="8" presStyleCnt="9">
        <dgm:presLayoutVars>
          <dgm:bulletEnabled val="1"/>
        </dgm:presLayoutVars>
      </dgm:prSet>
      <dgm:spPr/>
      <dgm:t>
        <a:bodyPr/>
        <a:lstStyle/>
        <a:p>
          <a:endParaRPr lang="es-MX"/>
        </a:p>
      </dgm:t>
    </dgm:pt>
    <dgm:pt modelId="{01F4E269-141B-41DA-A9A4-8AABE5172061}" type="pres">
      <dgm:prSet presAssocID="{BEDA53D1-E994-4BD6-9DCB-929C03FAF146}" presName="dummy" presStyleCnt="0"/>
      <dgm:spPr/>
    </dgm:pt>
    <dgm:pt modelId="{735EC85E-C9D0-44ED-B378-9BE78A6FBC31}" type="pres">
      <dgm:prSet presAssocID="{AB1C80C8-38CF-4F99-A383-FCC19F300904}" presName="sibTrans" presStyleLbl="sibTrans2D1" presStyleIdx="8" presStyleCnt="9"/>
      <dgm:spPr/>
      <dgm:t>
        <a:bodyPr/>
        <a:lstStyle/>
        <a:p>
          <a:endParaRPr lang="es-MX"/>
        </a:p>
      </dgm:t>
    </dgm:pt>
  </dgm:ptLst>
  <dgm:cxnLst>
    <dgm:cxn modelId="{0A78A6E6-CD7F-4067-9671-5294F292626D}" type="presOf" srcId="{4D904D1C-664E-4D85-B432-31C7CD597CE6}" destId="{C041720A-81B1-412F-802F-CC5AB5BF58A7}" srcOrd="0" destOrd="0" presId="urn:microsoft.com/office/officeart/2005/8/layout/radial6"/>
    <dgm:cxn modelId="{4D48E754-5C21-496F-82E2-79D88EF5F6D7}" type="presOf" srcId="{FCDBD311-7C7A-4275-AA40-D40F1701C480}" destId="{22936C4C-2CFA-4084-91D2-8F6ECE03FB5E}" srcOrd="0" destOrd="0" presId="urn:microsoft.com/office/officeart/2005/8/layout/radial6"/>
    <dgm:cxn modelId="{0F70424D-6912-4AD4-8C93-F9156A8E9345}" type="presOf" srcId="{E2934F73-C6BA-40C8-BD5D-5747DD5787CB}" destId="{81B2AF52-91E8-4917-A614-7EAC5881D3E4}" srcOrd="0" destOrd="0" presId="urn:microsoft.com/office/officeart/2005/8/layout/radial6"/>
    <dgm:cxn modelId="{F9327605-EED5-4A15-A315-08A02FA8390D}" type="presOf" srcId="{D9592FC8-D3C3-41D0-BC09-F3B9DD7BB161}" destId="{AF48229E-4A74-4A69-BF84-C82CC1581FC3}" srcOrd="0" destOrd="0" presId="urn:microsoft.com/office/officeart/2005/8/layout/radial6"/>
    <dgm:cxn modelId="{CA0D5312-7124-4081-A8BD-234C15248A71}" srcId="{58BB4A74-7BF4-40CC-8538-9ED264EAE80D}" destId="{4847A56D-32B7-4915-B439-591E0A9C2898}" srcOrd="5" destOrd="0" parTransId="{0C7DA21D-6880-4BB8-A87E-DD8FED0AC34D}" sibTransId="{A0F7F4ED-6263-46E0-ADD1-5972BE55730B}"/>
    <dgm:cxn modelId="{162CB578-E07F-4763-945D-0C2F277A13D8}" type="presOf" srcId="{77D1B8D3-313F-49C6-86D4-540F5E3E3C2E}" destId="{421A1479-8A51-494A-A917-0AA51334D1AB}" srcOrd="0" destOrd="0" presId="urn:microsoft.com/office/officeart/2005/8/layout/radial6"/>
    <dgm:cxn modelId="{C8CFDC3C-0707-4D51-8A9A-E8A4FA89A633}" type="presOf" srcId="{A0F7F4ED-6263-46E0-ADD1-5972BE55730B}" destId="{E06A8B4E-D599-493B-B4D6-7E4A48BBA861}" srcOrd="0" destOrd="0" presId="urn:microsoft.com/office/officeart/2005/8/layout/radial6"/>
    <dgm:cxn modelId="{6150ED93-C285-45AD-84CB-AC96803C9113}" type="presOf" srcId="{CB6A15A3-AC33-4CC4-8033-02519E2B6FEA}" destId="{CCF64CE1-3085-4BC7-B0E6-824501CDA59B}" srcOrd="0" destOrd="0" presId="urn:microsoft.com/office/officeart/2005/8/layout/radial6"/>
    <dgm:cxn modelId="{BB04D754-BE70-4BF5-9DD1-F5A0FF1C8594}" srcId="{58BB4A74-7BF4-40CC-8538-9ED264EAE80D}" destId="{6A520237-9221-47B6-8614-70366A3CF51D}" srcOrd="7" destOrd="0" parTransId="{83A2FAB3-60A3-401C-A2E3-1255F89518F4}" sibTransId="{D10EFB9B-113F-4C57-A45A-47C97711241A}"/>
    <dgm:cxn modelId="{36A7F465-7C27-47DA-8E41-D419DA521B71}" srcId="{58BB4A74-7BF4-40CC-8538-9ED264EAE80D}" destId="{8B045433-695F-4F66-934A-8B5512C6AC06}" srcOrd="2" destOrd="0" parTransId="{447CE384-2BBF-4C36-8E5D-FF46A331B960}" sibTransId="{70589002-96CA-4427-A33E-05ED2D0F35EA}"/>
    <dgm:cxn modelId="{BDE6D86C-08E8-42E0-88FC-1DEEA2C02B55}" type="presOf" srcId="{FB6E249C-BAFE-4AC2-9486-D2E86950229D}" destId="{9B7EDD38-164A-49C2-8506-0BC5635C0E31}" srcOrd="0" destOrd="0" presId="urn:microsoft.com/office/officeart/2005/8/layout/radial6"/>
    <dgm:cxn modelId="{C8C9D2AA-A892-4264-B92F-15DCE1775467}" type="presOf" srcId="{BEDA53D1-E994-4BD6-9DCB-929C03FAF146}" destId="{C1D7A759-5566-4FC9-9645-1C2B34950843}" srcOrd="0" destOrd="0" presId="urn:microsoft.com/office/officeart/2005/8/layout/radial6"/>
    <dgm:cxn modelId="{01FD9696-53CD-4392-A9CD-CA69D97AADF3}" type="presOf" srcId="{D10EFB9B-113F-4C57-A45A-47C97711241A}" destId="{33CBAF11-ADB4-4425-8D92-B47BFB92FCAD}" srcOrd="0" destOrd="0" presId="urn:microsoft.com/office/officeart/2005/8/layout/radial6"/>
    <dgm:cxn modelId="{93E8AD85-5747-4F56-AEB0-10CD776CCD46}" srcId="{58BB4A74-7BF4-40CC-8538-9ED264EAE80D}" destId="{CB6A15A3-AC33-4CC4-8033-02519E2B6FEA}" srcOrd="4" destOrd="0" parTransId="{C5164539-906F-4AC1-959B-92A98AFB0AE5}" sibTransId="{FB6E249C-BAFE-4AC2-9486-D2E86950229D}"/>
    <dgm:cxn modelId="{5ED05AF5-D349-47E2-B52B-8D07E209CCB7}" type="presOf" srcId="{4847A56D-32B7-4915-B439-591E0A9C2898}" destId="{A9E6ABD7-4281-4E3B-9292-29FA09F895AF}" srcOrd="0" destOrd="0" presId="urn:microsoft.com/office/officeart/2005/8/layout/radial6"/>
    <dgm:cxn modelId="{437BA83F-A525-414A-8ABD-062F05F12059}" type="presOf" srcId="{2504D449-52D6-4608-B23F-202DA13E060D}" destId="{062B4886-4704-4B82-B20F-4A68B97FE998}" srcOrd="0" destOrd="0" presId="urn:microsoft.com/office/officeart/2005/8/layout/radial6"/>
    <dgm:cxn modelId="{01FBE493-4F5B-4DC8-985C-BDF7783770EA}" srcId="{58BB4A74-7BF4-40CC-8538-9ED264EAE80D}" destId="{BEDA53D1-E994-4BD6-9DCB-929C03FAF146}" srcOrd="8" destOrd="0" parTransId="{4A023184-3E40-4433-AD77-88F57D2F2D9C}" sibTransId="{AB1C80C8-38CF-4F99-A383-FCC19F300904}"/>
    <dgm:cxn modelId="{96F38558-66D4-4187-8BA1-2B286D8F2313}" type="presOf" srcId="{2C0607B4-46FC-47E4-974F-9A394BB62B13}" destId="{B89B6A47-D77B-48CD-AADA-762B9D23C204}" srcOrd="0" destOrd="0" presId="urn:microsoft.com/office/officeart/2005/8/layout/radial6"/>
    <dgm:cxn modelId="{8FD4E865-6831-4F11-BCF4-F1D35BCA3BF7}" srcId="{58BB4A74-7BF4-40CC-8538-9ED264EAE80D}" destId="{D9592FC8-D3C3-41D0-BC09-F3B9DD7BB161}" srcOrd="1" destOrd="0" parTransId="{D653C1C4-2D85-4464-AAFE-20BA76D711A2}" sibTransId="{6613627B-2A6F-4B4D-A4F3-C842E57EF181}"/>
    <dgm:cxn modelId="{AF8F8A0A-3FA6-45AC-857B-69CF22F3506E}" type="presOf" srcId="{6A520237-9221-47B6-8614-70366A3CF51D}" destId="{37950815-7536-43F4-B7F9-CD7911B24010}" srcOrd="0" destOrd="0" presId="urn:microsoft.com/office/officeart/2005/8/layout/radial6"/>
    <dgm:cxn modelId="{CFD367ED-DD86-4AB9-A10A-C4464BD6B67A}" type="presOf" srcId="{58BB4A74-7BF4-40CC-8538-9ED264EAE80D}" destId="{3EB2FC53-3F9E-4F68-BB07-35549429241D}" srcOrd="0" destOrd="0" presId="urn:microsoft.com/office/officeart/2005/8/layout/radial6"/>
    <dgm:cxn modelId="{611C63EF-4265-4227-9A51-AFD310F4D030}" type="presOf" srcId="{70589002-96CA-4427-A33E-05ED2D0F35EA}" destId="{FDFD436B-011D-49E5-B31F-53796B2264E6}" srcOrd="0" destOrd="0" presId="urn:microsoft.com/office/officeart/2005/8/layout/radial6"/>
    <dgm:cxn modelId="{AC2A36C4-1131-456F-A9CD-FF18B7BC3529}" srcId="{58BB4A74-7BF4-40CC-8538-9ED264EAE80D}" destId="{2097413C-C4D9-4691-84F0-5C5E25D806FB}" srcOrd="3" destOrd="0" parTransId="{6768EA58-77DF-4614-9AD4-ADBF6D9B884E}" sibTransId="{2C0607B4-46FC-47E4-974F-9A394BB62B13}"/>
    <dgm:cxn modelId="{ACB3C32C-CEC2-438C-812A-1B821812F56A}" type="presOf" srcId="{8B045433-695F-4F66-934A-8B5512C6AC06}" destId="{BF587349-65A8-4786-AE5E-13544222119B}" srcOrd="0" destOrd="0" presId="urn:microsoft.com/office/officeart/2005/8/layout/radial6"/>
    <dgm:cxn modelId="{84BDD80E-93A0-457C-B74E-0AC5C37AF066}" type="presOf" srcId="{6613627B-2A6F-4B4D-A4F3-C842E57EF181}" destId="{77F7F0E2-D6FA-4A83-9B6C-6CE728985A00}" srcOrd="0" destOrd="0" presId="urn:microsoft.com/office/officeart/2005/8/layout/radial6"/>
    <dgm:cxn modelId="{0665C79A-9BC3-4354-8EB1-AAFCC7BFBCA0}" type="presOf" srcId="{AB1C80C8-38CF-4F99-A383-FCC19F300904}" destId="{735EC85E-C9D0-44ED-B378-9BE78A6FBC31}" srcOrd="0" destOrd="0" presId="urn:microsoft.com/office/officeart/2005/8/layout/radial6"/>
    <dgm:cxn modelId="{A4C11DE2-8BC2-4089-92DC-7F0215BDF0BF}" type="presOf" srcId="{2097413C-C4D9-4691-84F0-5C5E25D806FB}" destId="{19EA6A0A-C688-47A8-B13F-9DBCEF20BA65}" srcOrd="0" destOrd="0" presId="urn:microsoft.com/office/officeart/2005/8/layout/radial6"/>
    <dgm:cxn modelId="{7FA85F23-BA0F-47BF-9A4D-B3409D0D91FE}" srcId="{58BB4A74-7BF4-40CC-8538-9ED264EAE80D}" destId="{E2934F73-C6BA-40C8-BD5D-5747DD5787CB}" srcOrd="0" destOrd="0" parTransId="{2EC19F19-B537-4383-B8AD-3B05F46DFF27}" sibTransId="{2504D449-52D6-4608-B23F-202DA13E060D}"/>
    <dgm:cxn modelId="{1C237D3D-76D8-47E7-B4A1-BA727C6A2FFF}" srcId="{4D904D1C-664E-4D85-B432-31C7CD597CE6}" destId="{58BB4A74-7BF4-40CC-8538-9ED264EAE80D}" srcOrd="0" destOrd="0" parTransId="{B85D18C9-2FA9-49A8-B0CB-A56F12A2913C}" sibTransId="{A5F50FD6-AE09-4CCB-8600-15B6890D2181}"/>
    <dgm:cxn modelId="{4A0C0F3F-2B63-4265-9D12-517C2BF2212C}" srcId="{58BB4A74-7BF4-40CC-8538-9ED264EAE80D}" destId="{77D1B8D3-313F-49C6-86D4-540F5E3E3C2E}" srcOrd="6" destOrd="0" parTransId="{C3CE3A5C-46EC-44EC-B1AF-22F5AFC4EA91}" sibTransId="{FCDBD311-7C7A-4275-AA40-D40F1701C480}"/>
    <dgm:cxn modelId="{9D4B227F-D121-4C6A-A89C-ED49547018BB}" type="presParOf" srcId="{C041720A-81B1-412F-802F-CC5AB5BF58A7}" destId="{3EB2FC53-3F9E-4F68-BB07-35549429241D}" srcOrd="0" destOrd="0" presId="urn:microsoft.com/office/officeart/2005/8/layout/radial6"/>
    <dgm:cxn modelId="{1A7714DA-E70F-462E-91E0-E925E21760CD}" type="presParOf" srcId="{C041720A-81B1-412F-802F-CC5AB5BF58A7}" destId="{81B2AF52-91E8-4917-A614-7EAC5881D3E4}" srcOrd="1" destOrd="0" presId="urn:microsoft.com/office/officeart/2005/8/layout/radial6"/>
    <dgm:cxn modelId="{22BBE056-7AEC-447C-A2BF-B5AD3F6EEE2F}" type="presParOf" srcId="{C041720A-81B1-412F-802F-CC5AB5BF58A7}" destId="{D5568897-F69C-475E-AAB5-7F0CB442A006}" srcOrd="2" destOrd="0" presId="urn:microsoft.com/office/officeart/2005/8/layout/radial6"/>
    <dgm:cxn modelId="{880B4212-5895-48F0-B60D-DA036C310EB8}" type="presParOf" srcId="{C041720A-81B1-412F-802F-CC5AB5BF58A7}" destId="{062B4886-4704-4B82-B20F-4A68B97FE998}" srcOrd="3" destOrd="0" presId="urn:microsoft.com/office/officeart/2005/8/layout/radial6"/>
    <dgm:cxn modelId="{F9DE1395-B681-4709-B767-A28CBD5891CD}" type="presParOf" srcId="{C041720A-81B1-412F-802F-CC5AB5BF58A7}" destId="{AF48229E-4A74-4A69-BF84-C82CC1581FC3}" srcOrd="4" destOrd="0" presId="urn:microsoft.com/office/officeart/2005/8/layout/radial6"/>
    <dgm:cxn modelId="{65218715-533F-4F15-9DE1-6B1E0C518BAD}" type="presParOf" srcId="{C041720A-81B1-412F-802F-CC5AB5BF58A7}" destId="{BAB1FC9D-092A-4B4A-AE70-190A4DE9923B}" srcOrd="5" destOrd="0" presId="urn:microsoft.com/office/officeart/2005/8/layout/radial6"/>
    <dgm:cxn modelId="{68E16FB0-46DA-4C7D-B070-DCEA812B44A5}" type="presParOf" srcId="{C041720A-81B1-412F-802F-CC5AB5BF58A7}" destId="{77F7F0E2-D6FA-4A83-9B6C-6CE728985A00}" srcOrd="6" destOrd="0" presId="urn:microsoft.com/office/officeart/2005/8/layout/radial6"/>
    <dgm:cxn modelId="{5F22122A-B3D8-41FD-BBBC-3ADC8AE52591}" type="presParOf" srcId="{C041720A-81B1-412F-802F-CC5AB5BF58A7}" destId="{BF587349-65A8-4786-AE5E-13544222119B}" srcOrd="7" destOrd="0" presId="urn:microsoft.com/office/officeart/2005/8/layout/radial6"/>
    <dgm:cxn modelId="{A910DD8A-2213-4C18-88E8-CA277E6C073E}" type="presParOf" srcId="{C041720A-81B1-412F-802F-CC5AB5BF58A7}" destId="{34563C95-7DB2-4ADD-9C99-CA817358949A}" srcOrd="8" destOrd="0" presId="urn:microsoft.com/office/officeart/2005/8/layout/radial6"/>
    <dgm:cxn modelId="{BE490007-3DBF-445A-BB6D-610F34237E3A}" type="presParOf" srcId="{C041720A-81B1-412F-802F-CC5AB5BF58A7}" destId="{FDFD436B-011D-49E5-B31F-53796B2264E6}" srcOrd="9" destOrd="0" presId="urn:microsoft.com/office/officeart/2005/8/layout/radial6"/>
    <dgm:cxn modelId="{49750E81-3CEB-45C9-8B83-1002C4A99BB4}" type="presParOf" srcId="{C041720A-81B1-412F-802F-CC5AB5BF58A7}" destId="{19EA6A0A-C688-47A8-B13F-9DBCEF20BA65}" srcOrd="10" destOrd="0" presId="urn:microsoft.com/office/officeart/2005/8/layout/radial6"/>
    <dgm:cxn modelId="{08EC146F-3DD9-4EE8-9790-46DFDE833C74}" type="presParOf" srcId="{C041720A-81B1-412F-802F-CC5AB5BF58A7}" destId="{8FC8FF35-131B-4641-8D4E-95906102AECD}" srcOrd="11" destOrd="0" presId="urn:microsoft.com/office/officeart/2005/8/layout/radial6"/>
    <dgm:cxn modelId="{733AB866-3CB9-4D0C-BC70-55232C44F39B}" type="presParOf" srcId="{C041720A-81B1-412F-802F-CC5AB5BF58A7}" destId="{B89B6A47-D77B-48CD-AADA-762B9D23C204}" srcOrd="12" destOrd="0" presId="urn:microsoft.com/office/officeart/2005/8/layout/radial6"/>
    <dgm:cxn modelId="{133A7935-790C-433F-82B8-B7D8DE3A9F3C}" type="presParOf" srcId="{C041720A-81B1-412F-802F-CC5AB5BF58A7}" destId="{CCF64CE1-3085-4BC7-B0E6-824501CDA59B}" srcOrd="13" destOrd="0" presId="urn:microsoft.com/office/officeart/2005/8/layout/radial6"/>
    <dgm:cxn modelId="{1609D41F-0D38-4872-BD5D-60D1D6A4210A}" type="presParOf" srcId="{C041720A-81B1-412F-802F-CC5AB5BF58A7}" destId="{80AA217C-E36A-42A4-84DF-AC7C4DB6F4DF}" srcOrd="14" destOrd="0" presId="urn:microsoft.com/office/officeart/2005/8/layout/radial6"/>
    <dgm:cxn modelId="{234A7B26-F4B8-484B-9E12-69255EF751EF}" type="presParOf" srcId="{C041720A-81B1-412F-802F-CC5AB5BF58A7}" destId="{9B7EDD38-164A-49C2-8506-0BC5635C0E31}" srcOrd="15" destOrd="0" presId="urn:microsoft.com/office/officeart/2005/8/layout/radial6"/>
    <dgm:cxn modelId="{6DDE9527-E512-4A5D-9C83-E159CD260D50}" type="presParOf" srcId="{C041720A-81B1-412F-802F-CC5AB5BF58A7}" destId="{A9E6ABD7-4281-4E3B-9292-29FA09F895AF}" srcOrd="16" destOrd="0" presId="urn:microsoft.com/office/officeart/2005/8/layout/radial6"/>
    <dgm:cxn modelId="{7BDCFF70-27D4-4F94-8387-E221E7FE879E}" type="presParOf" srcId="{C041720A-81B1-412F-802F-CC5AB5BF58A7}" destId="{1C9DFB0B-A857-4FAE-A39F-6C715D4C4C38}" srcOrd="17" destOrd="0" presId="urn:microsoft.com/office/officeart/2005/8/layout/radial6"/>
    <dgm:cxn modelId="{5C33B9C6-BE62-4C8A-A269-1B62C4A21F8C}" type="presParOf" srcId="{C041720A-81B1-412F-802F-CC5AB5BF58A7}" destId="{E06A8B4E-D599-493B-B4D6-7E4A48BBA861}" srcOrd="18" destOrd="0" presId="urn:microsoft.com/office/officeart/2005/8/layout/radial6"/>
    <dgm:cxn modelId="{A578E4AE-0789-46D9-976C-FC2644AE1F08}" type="presParOf" srcId="{C041720A-81B1-412F-802F-CC5AB5BF58A7}" destId="{421A1479-8A51-494A-A917-0AA51334D1AB}" srcOrd="19" destOrd="0" presId="urn:microsoft.com/office/officeart/2005/8/layout/radial6"/>
    <dgm:cxn modelId="{CC12333E-5730-4D56-80C6-61BE9F53C7BA}" type="presParOf" srcId="{C041720A-81B1-412F-802F-CC5AB5BF58A7}" destId="{2FB3AE1C-4507-41F7-8D8A-504688994465}" srcOrd="20" destOrd="0" presId="urn:microsoft.com/office/officeart/2005/8/layout/radial6"/>
    <dgm:cxn modelId="{5F581FA7-08B0-49DF-B996-DD0AD3823458}" type="presParOf" srcId="{C041720A-81B1-412F-802F-CC5AB5BF58A7}" destId="{22936C4C-2CFA-4084-91D2-8F6ECE03FB5E}" srcOrd="21" destOrd="0" presId="urn:microsoft.com/office/officeart/2005/8/layout/radial6"/>
    <dgm:cxn modelId="{5C560C86-9DE1-4C49-8A21-43F06C2828A5}" type="presParOf" srcId="{C041720A-81B1-412F-802F-CC5AB5BF58A7}" destId="{37950815-7536-43F4-B7F9-CD7911B24010}" srcOrd="22" destOrd="0" presId="urn:microsoft.com/office/officeart/2005/8/layout/radial6"/>
    <dgm:cxn modelId="{30F495BA-F0DA-4CE6-BE97-5ECFB0F45D69}" type="presParOf" srcId="{C041720A-81B1-412F-802F-CC5AB5BF58A7}" destId="{254E9E47-C021-41F8-A50C-A06DFEE1B280}" srcOrd="23" destOrd="0" presId="urn:microsoft.com/office/officeart/2005/8/layout/radial6"/>
    <dgm:cxn modelId="{1E6DCCDC-AE1E-41B3-9A8F-A73DB907C0B2}" type="presParOf" srcId="{C041720A-81B1-412F-802F-CC5AB5BF58A7}" destId="{33CBAF11-ADB4-4425-8D92-B47BFB92FCAD}" srcOrd="24" destOrd="0" presId="urn:microsoft.com/office/officeart/2005/8/layout/radial6"/>
    <dgm:cxn modelId="{B826C590-9A4A-4E1C-9A52-CB7B71115910}" type="presParOf" srcId="{C041720A-81B1-412F-802F-CC5AB5BF58A7}" destId="{C1D7A759-5566-4FC9-9645-1C2B34950843}" srcOrd="25" destOrd="0" presId="urn:microsoft.com/office/officeart/2005/8/layout/radial6"/>
    <dgm:cxn modelId="{B2FFA271-363E-4103-AC05-96ACD4DD0F28}" type="presParOf" srcId="{C041720A-81B1-412F-802F-CC5AB5BF58A7}" destId="{01F4E269-141B-41DA-A9A4-8AABE5172061}" srcOrd="26" destOrd="0" presId="urn:microsoft.com/office/officeart/2005/8/layout/radial6"/>
    <dgm:cxn modelId="{5CDEFE1E-FD1E-4040-9909-EB2E0A496D69}" type="presParOf" srcId="{C041720A-81B1-412F-802F-CC5AB5BF58A7}" destId="{735EC85E-C9D0-44ED-B378-9BE78A6FBC31}"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61711F-E032-45CA-9188-59420CF3C0ED}" type="doc">
      <dgm:prSet loTypeId="urn:microsoft.com/office/officeart/2005/8/layout/hList9" loCatId="list" qsTypeId="urn:microsoft.com/office/officeart/2005/8/quickstyle/simple1" qsCatId="simple" csTypeId="urn:microsoft.com/office/officeart/2005/8/colors/colorful5" csCatId="colorful" phldr="1"/>
      <dgm:spPr/>
      <dgm:t>
        <a:bodyPr/>
        <a:lstStyle/>
        <a:p>
          <a:endParaRPr lang="es-MX"/>
        </a:p>
      </dgm:t>
    </dgm:pt>
    <dgm:pt modelId="{152A4AFA-5B24-4B5C-BF94-912F2E627AD0}">
      <dgm:prSet phldrT="[Texto]"/>
      <dgm:spPr/>
      <dgm:t>
        <a:bodyPr/>
        <a:lstStyle/>
        <a:p>
          <a:r>
            <a:rPr lang="es-MX" b="1" dirty="0" smtClean="0"/>
            <a:t>Paradigma tradicional: Ventaja comparativa</a:t>
          </a:r>
          <a:endParaRPr lang="es-MX" b="1" dirty="0"/>
        </a:p>
      </dgm:t>
    </dgm:pt>
    <dgm:pt modelId="{DD4EC60D-2221-48DC-BB71-D434F29591B1}" type="parTrans" cxnId="{7E059805-91E8-451F-8590-FA1EB5D3ADB1}">
      <dgm:prSet/>
      <dgm:spPr/>
      <dgm:t>
        <a:bodyPr/>
        <a:lstStyle/>
        <a:p>
          <a:endParaRPr lang="es-MX"/>
        </a:p>
      </dgm:t>
    </dgm:pt>
    <dgm:pt modelId="{4E4C3BE9-66CE-455A-9712-C8DBD87D4FE2}" type="sibTrans" cxnId="{7E059805-91E8-451F-8590-FA1EB5D3ADB1}">
      <dgm:prSet/>
      <dgm:spPr/>
      <dgm:t>
        <a:bodyPr/>
        <a:lstStyle/>
        <a:p>
          <a:endParaRPr lang="es-MX"/>
        </a:p>
      </dgm:t>
    </dgm:pt>
    <dgm:pt modelId="{96438C4D-5199-4580-A0A9-4435818FD4F0}">
      <dgm:prSet phldrT="[Texto]" custT="1"/>
      <dgm:spPr/>
      <dgm:t>
        <a:bodyPr/>
        <a:lstStyle/>
        <a:p>
          <a:r>
            <a:rPr lang="es-MX" sz="1800" dirty="0" smtClean="0"/>
            <a:t>Mano de obra barata</a:t>
          </a:r>
          <a:endParaRPr lang="es-MX" sz="1800" dirty="0"/>
        </a:p>
      </dgm:t>
    </dgm:pt>
    <dgm:pt modelId="{9C6324A4-D55E-4561-81A7-F50321728A14}" type="parTrans" cxnId="{C66BF323-47B1-4D3B-804C-C77EF5D9AFF7}">
      <dgm:prSet/>
      <dgm:spPr/>
      <dgm:t>
        <a:bodyPr/>
        <a:lstStyle/>
        <a:p>
          <a:endParaRPr lang="es-MX"/>
        </a:p>
      </dgm:t>
    </dgm:pt>
    <dgm:pt modelId="{EB656D3D-D2CC-4FB2-B72D-EDF8E18B5842}" type="sibTrans" cxnId="{C66BF323-47B1-4D3B-804C-C77EF5D9AFF7}">
      <dgm:prSet/>
      <dgm:spPr/>
      <dgm:t>
        <a:bodyPr/>
        <a:lstStyle/>
        <a:p>
          <a:endParaRPr lang="es-MX"/>
        </a:p>
      </dgm:t>
    </dgm:pt>
    <dgm:pt modelId="{621B8981-A500-45E1-87BE-ED592C4EF237}">
      <dgm:prSet phldrT="[Texto]" custT="1"/>
      <dgm:spPr/>
      <dgm:t>
        <a:bodyPr/>
        <a:lstStyle/>
        <a:p>
          <a:r>
            <a:rPr lang="es-MX" sz="1800" dirty="0" smtClean="0"/>
            <a:t>Competitividad basada en costos bajos</a:t>
          </a:r>
          <a:endParaRPr lang="es-MX" sz="1800" dirty="0"/>
        </a:p>
      </dgm:t>
    </dgm:pt>
    <dgm:pt modelId="{7763C300-783D-4FFE-A4F7-342FBBB6E501}" type="parTrans" cxnId="{49D00A1A-F388-4F5A-9B51-7250C033B0EF}">
      <dgm:prSet/>
      <dgm:spPr/>
      <dgm:t>
        <a:bodyPr/>
        <a:lstStyle/>
        <a:p>
          <a:endParaRPr lang="es-MX"/>
        </a:p>
      </dgm:t>
    </dgm:pt>
    <dgm:pt modelId="{C3D2D860-9347-4512-B49A-F8FDD662105D}" type="sibTrans" cxnId="{49D00A1A-F388-4F5A-9B51-7250C033B0EF}">
      <dgm:prSet/>
      <dgm:spPr/>
      <dgm:t>
        <a:bodyPr/>
        <a:lstStyle/>
        <a:p>
          <a:endParaRPr lang="es-MX"/>
        </a:p>
      </dgm:t>
    </dgm:pt>
    <dgm:pt modelId="{75593B83-49C8-42D2-8B0F-E8F28D2967F1}">
      <dgm:prSet phldrT="[Texto]"/>
      <dgm:spPr/>
      <dgm:t>
        <a:bodyPr/>
        <a:lstStyle/>
        <a:p>
          <a:r>
            <a:rPr lang="es-MX" b="1" dirty="0" smtClean="0"/>
            <a:t>Nuevo paradigma: Ventaja competitiva sustentable</a:t>
          </a:r>
          <a:endParaRPr lang="es-MX" b="1" dirty="0"/>
        </a:p>
      </dgm:t>
    </dgm:pt>
    <dgm:pt modelId="{346BB561-01D3-4ACD-87F8-40D094DC9ECD}" type="parTrans" cxnId="{916F9399-95E7-4203-957E-5A15861255EB}">
      <dgm:prSet/>
      <dgm:spPr/>
      <dgm:t>
        <a:bodyPr/>
        <a:lstStyle/>
        <a:p>
          <a:endParaRPr lang="es-MX"/>
        </a:p>
      </dgm:t>
    </dgm:pt>
    <dgm:pt modelId="{F917B034-0881-4868-9F5C-CA5B3A672E76}" type="sibTrans" cxnId="{916F9399-95E7-4203-957E-5A15861255EB}">
      <dgm:prSet/>
      <dgm:spPr/>
      <dgm:t>
        <a:bodyPr/>
        <a:lstStyle/>
        <a:p>
          <a:endParaRPr lang="es-MX"/>
        </a:p>
      </dgm:t>
    </dgm:pt>
    <dgm:pt modelId="{62D91036-026B-4439-AA4E-FA6334650099}">
      <dgm:prSet phldrT="[Texto]" custT="1"/>
      <dgm:spPr/>
      <dgm:t>
        <a:bodyPr/>
        <a:lstStyle/>
        <a:p>
          <a:r>
            <a:rPr lang="es-MX" sz="1800" dirty="0" smtClean="0"/>
            <a:t>Mano de obra productiva y creativa</a:t>
          </a:r>
          <a:endParaRPr lang="es-MX" sz="1800" dirty="0"/>
        </a:p>
      </dgm:t>
    </dgm:pt>
    <dgm:pt modelId="{BDFFD6DE-74E5-47BE-8E28-69819F9164F4}" type="parTrans" cxnId="{155BEBBD-2EEC-41F4-A14D-8852EEDDF5AB}">
      <dgm:prSet/>
      <dgm:spPr/>
      <dgm:t>
        <a:bodyPr/>
        <a:lstStyle/>
        <a:p>
          <a:endParaRPr lang="es-MX"/>
        </a:p>
      </dgm:t>
    </dgm:pt>
    <dgm:pt modelId="{BBB1FD2F-BD36-4944-A827-27A2168F9CD4}" type="sibTrans" cxnId="{155BEBBD-2EEC-41F4-A14D-8852EEDDF5AB}">
      <dgm:prSet/>
      <dgm:spPr/>
      <dgm:t>
        <a:bodyPr/>
        <a:lstStyle/>
        <a:p>
          <a:endParaRPr lang="es-MX"/>
        </a:p>
      </dgm:t>
    </dgm:pt>
    <dgm:pt modelId="{67FAC191-C1AD-4836-8603-BE23D774DF42}">
      <dgm:prSet phldrT="[Texto]" custT="1"/>
      <dgm:spPr/>
      <dgm:t>
        <a:bodyPr/>
        <a:lstStyle/>
        <a:p>
          <a:r>
            <a:rPr lang="es-MX" sz="1800" dirty="0" err="1" smtClean="0"/>
            <a:t>Mentefactura</a:t>
          </a:r>
          <a:endParaRPr lang="es-MX" sz="1800" dirty="0"/>
        </a:p>
      </dgm:t>
    </dgm:pt>
    <dgm:pt modelId="{FDADBA6F-BD57-473A-A04C-99C1CD77CD83}" type="parTrans" cxnId="{33DA383B-C434-4402-8524-778121D47213}">
      <dgm:prSet/>
      <dgm:spPr/>
      <dgm:t>
        <a:bodyPr/>
        <a:lstStyle/>
        <a:p>
          <a:endParaRPr lang="es-MX"/>
        </a:p>
      </dgm:t>
    </dgm:pt>
    <dgm:pt modelId="{BFA6C331-652A-4601-8548-932F30DDE3F8}" type="sibTrans" cxnId="{33DA383B-C434-4402-8524-778121D47213}">
      <dgm:prSet/>
      <dgm:spPr/>
      <dgm:t>
        <a:bodyPr/>
        <a:lstStyle/>
        <a:p>
          <a:endParaRPr lang="es-MX"/>
        </a:p>
      </dgm:t>
    </dgm:pt>
    <dgm:pt modelId="{463AC9D2-360C-46A8-A6B3-BC46AAB117A2}">
      <dgm:prSet custT="1"/>
      <dgm:spPr/>
      <dgm:t>
        <a:bodyPr/>
        <a:lstStyle/>
        <a:p>
          <a:r>
            <a:rPr lang="es-MX" sz="1800" dirty="0" smtClean="0"/>
            <a:t>Manufactura</a:t>
          </a:r>
          <a:endParaRPr lang="es-MX" sz="1800" dirty="0"/>
        </a:p>
      </dgm:t>
    </dgm:pt>
    <dgm:pt modelId="{2B8FF8F9-8E42-4253-9948-EFB39DAD5B6B}" type="parTrans" cxnId="{B706B748-30B6-41B0-8B7D-A94FCE2540CE}">
      <dgm:prSet/>
      <dgm:spPr/>
      <dgm:t>
        <a:bodyPr/>
        <a:lstStyle/>
        <a:p>
          <a:endParaRPr lang="es-MX"/>
        </a:p>
      </dgm:t>
    </dgm:pt>
    <dgm:pt modelId="{06245144-EEFE-462F-9297-C957C4430099}" type="sibTrans" cxnId="{B706B748-30B6-41B0-8B7D-A94FCE2540CE}">
      <dgm:prSet/>
      <dgm:spPr/>
      <dgm:t>
        <a:bodyPr/>
        <a:lstStyle/>
        <a:p>
          <a:endParaRPr lang="es-MX"/>
        </a:p>
      </dgm:t>
    </dgm:pt>
    <dgm:pt modelId="{654EB589-41FD-4AAD-96E4-30348EB2FBAF}">
      <dgm:prSet custT="1"/>
      <dgm:spPr/>
      <dgm:t>
        <a:bodyPr/>
        <a:lstStyle/>
        <a:p>
          <a:r>
            <a:rPr lang="es-MX" sz="1800" dirty="0" smtClean="0"/>
            <a:t>Producción masiva estandarizada</a:t>
          </a:r>
          <a:endParaRPr lang="es-MX" sz="1800" dirty="0"/>
        </a:p>
      </dgm:t>
    </dgm:pt>
    <dgm:pt modelId="{BF9E6A71-425C-4A95-A8EF-0632BE38F8EB}" type="parTrans" cxnId="{3E027F09-00EE-4064-AA56-597DF2E61ADD}">
      <dgm:prSet/>
      <dgm:spPr/>
      <dgm:t>
        <a:bodyPr/>
        <a:lstStyle/>
        <a:p>
          <a:endParaRPr lang="es-MX"/>
        </a:p>
      </dgm:t>
    </dgm:pt>
    <dgm:pt modelId="{A4DE64FC-8E5E-492E-9476-934B5BA60CD5}" type="sibTrans" cxnId="{3E027F09-00EE-4064-AA56-597DF2E61ADD}">
      <dgm:prSet/>
      <dgm:spPr/>
      <dgm:t>
        <a:bodyPr/>
        <a:lstStyle/>
        <a:p>
          <a:endParaRPr lang="es-MX"/>
        </a:p>
      </dgm:t>
    </dgm:pt>
    <dgm:pt modelId="{08F85B5C-85E4-4DF9-AAB8-3DE639300E65}">
      <dgm:prSet custT="1"/>
      <dgm:spPr/>
      <dgm:t>
        <a:bodyPr/>
        <a:lstStyle/>
        <a:p>
          <a:r>
            <a:rPr lang="es-MX" sz="1800" dirty="0" smtClean="0"/>
            <a:t>Producción masiva personalizada</a:t>
          </a:r>
          <a:endParaRPr lang="es-MX" sz="1800" dirty="0"/>
        </a:p>
      </dgm:t>
    </dgm:pt>
    <dgm:pt modelId="{5B0CE42E-74D2-4DB8-8ECB-215E46986E5A}" type="parTrans" cxnId="{CC265925-D966-4255-BD29-C9DF953218F1}">
      <dgm:prSet/>
      <dgm:spPr/>
      <dgm:t>
        <a:bodyPr/>
        <a:lstStyle/>
        <a:p>
          <a:endParaRPr lang="es-MX"/>
        </a:p>
      </dgm:t>
    </dgm:pt>
    <dgm:pt modelId="{9187B7D9-6C77-45C1-810F-216E3DB32791}" type="sibTrans" cxnId="{CC265925-D966-4255-BD29-C9DF953218F1}">
      <dgm:prSet/>
      <dgm:spPr/>
      <dgm:t>
        <a:bodyPr/>
        <a:lstStyle/>
        <a:p>
          <a:endParaRPr lang="es-MX"/>
        </a:p>
      </dgm:t>
    </dgm:pt>
    <dgm:pt modelId="{9850A4D4-ABED-4064-AA06-C3C710C0BA70}">
      <dgm:prSet custT="1"/>
      <dgm:spPr/>
      <dgm:t>
        <a:bodyPr/>
        <a:lstStyle/>
        <a:p>
          <a:r>
            <a:rPr lang="es-MX" sz="1800" dirty="0" smtClean="0"/>
            <a:t>Competitividad basada en aprender e innovar más rápido</a:t>
          </a:r>
          <a:endParaRPr lang="es-MX" sz="1800" dirty="0"/>
        </a:p>
      </dgm:t>
    </dgm:pt>
    <dgm:pt modelId="{2F6AD17F-4807-4F59-8A04-F665FDF37B68}" type="parTrans" cxnId="{4179F5E9-34A5-4D2D-8121-E945C63B4FE9}">
      <dgm:prSet/>
      <dgm:spPr/>
      <dgm:t>
        <a:bodyPr/>
        <a:lstStyle/>
        <a:p>
          <a:endParaRPr lang="es-MX"/>
        </a:p>
      </dgm:t>
    </dgm:pt>
    <dgm:pt modelId="{566606B7-FE8A-44FA-AC32-AFE72C071806}" type="sibTrans" cxnId="{4179F5E9-34A5-4D2D-8121-E945C63B4FE9}">
      <dgm:prSet/>
      <dgm:spPr/>
      <dgm:t>
        <a:bodyPr/>
        <a:lstStyle/>
        <a:p>
          <a:endParaRPr lang="es-MX"/>
        </a:p>
      </dgm:t>
    </dgm:pt>
    <dgm:pt modelId="{A94F747F-071B-44AC-AA94-4F6E868DD7F2}" type="pres">
      <dgm:prSet presAssocID="{7661711F-E032-45CA-9188-59420CF3C0ED}" presName="list" presStyleCnt="0">
        <dgm:presLayoutVars>
          <dgm:dir/>
          <dgm:animLvl val="lvl"/>
        </dgm:presLayoutVars>
      </dgm:prSet>
      <dgm:spPr/>
      <dgm:t>
        <a:bodyPr/>
        <a:lstStyle/>
        <a:p>
          <a:endParaRPr lang="es-MX"/>
        </a:p>
      </dgm:t>
    </dgm:pt>
    <dgm:pt modelId="{6E60C7B2-B346-4418-B891-B2F3CEDE189F}" type="pres">
      <dgm:prSet presAssocID="{152A4AFA-5B24-4B5C-BF94-912F2E627AD0}" presName="posSpace" presStyleCnt="0"/>
      <dgm:spPr/>
    </dgm:pt>
    <dgm:pt modelId="{19DB1589-B991-48B1-858A-4D5CC2A30D28}" type="pres">
      <dgm:prSet presAssocID="{152A4AFA-5B24-4B5C-BF94-912F2E627AD0}" presName="vertFlow" presStyleCnt="0"/>
      <dgm:spPr/>
    </dgm:pt>
    <dgm:pt modelId="{3CB98579-6D90-4443-A949-B6752FFDCEA9}" type="pres">
      <dgm:prSet presAssocID="{152A4AFA-5B24-4B5C-BF94-912F2E627AD0}" presName="topSpace" presStyleCnt="0"/>
      <dgm:spPr/>
    </dgm:pt>
    <dgm:pt modelId="{31F9A3A9-CFE8-4EBB-9D4C-EA9B3255F197}" type="pres">
      <dgm:prSet presAssocID="{152A4AFA-5B24-4B5C-BF94-912F2E627AD0}" presName="firstComp" presStyleCnt="0"/>
      <dgm:spPr/>
    </dgm:pt>
    <dgm:pt modelId="{61F10AB4-D6FE-4473-9F9B-EC2E9327D4F0}" type="pres">
      <dgm:prSet presAssocID="{152A4AFA-5B24-4B5C-BF94-912F2E627AD0}" presName="firstChild" presStyleLbl="bgAccFollowNode1" presStyleIdx="0" presStyleCnt="8" custScaleX="113872" custLinFactNeighborX="6080" custLinFactNeighborY="-1523"/>
      <dgm:spPr/>
      <dgm:t>
        <a:bodyPr/>
        <a:lstStyle/>
        <a:p>
          <a:endParaRPr lang="es-MX"/>
        </a:p>
      </dgm:t>
    </dgm:pt>
    <dgm:pt modelId="{074F242F-0D5A-4310-97B2-4BD779312FDF}" type="pres">
      <dgm:prSet presAssocID="{152A4AFA-5B24-4B5C-BF94-912F2E627AD0}" presName="firstChildTx" presStyleLbl="bgAccFollowNode1" presStyleIdx="0" presStyleCnt="8">
        <dgm:presLayoutVars>
          <dgm:bulletEnabled val="1"/>
        </dgm:presLayoutVars>
      </dgm:prSet>
      <dgm:spPr/>
      <dgm:t>
        <a:bodyPr/>
        <a:lstStyle/>
        <a:p>
          <a:endParaRPr lang="es-MX"/>
        </a:p>
      </dgm:t>
    </dgm:pt>
    <dgm:pt modelId="{4237E46E-DB27-4F06-9C31-E069C61AF321}" type="pres">
      <dgm:prSet presAssocID="{463AC9D2-360C-46A8-A6B3-BC46AAB117A2}" presName="comp" presStyleCnt="0"/>
      <dgm:spPr/>
    </dgm:pt>
    <dgm:pt modelId="{5E742AD4-27B1-40A0-B61F-0CF403B83280}" type="pres">
      <dgm:prSet presAssocID="{463AC9D2-360C-46A8-A6B3-BC46AAB117A2}" presName="child" presStyleLbl="bgAccFollowNode1" presStyleIdx="1" presStyleCnt="8" custScaleX="114340" custLinFactNeighborX="6389" custLinFactNeighborY="-4910"/>
      <dgm:spPr/>
      <dgm:t>
        <a:bodyPr/>
        <a:lstStyle/>
        <a:p>
          <a:endParaRPr lang="es-MX"/>
        </a:p>
      </dgm:t>
    </dgm:pt>
    <dgm:pt modelId="{4989792D-85C9-42B7-84D7-CC5773F15C01}" type="pres">
      <dgm:prSet presAssocID="{463AC9D2-360C-46A8-A6B3-BC46AAB117A2}" presName="childTx" presStyleLbl="bgAccFollowNode1" presStyleIdx="1" presStyleCnt="8">
        <dgm:presLayoutVars>
          <dgm:bulletEnabled val="1"/>
        </dgm:presLayoutVars>
      </dgm:prSet>
      <dgm:spPr/>
      <dgm:t>
        <a:bodyPr/>
        <a:lstStyle/>
        <a:p>
          <a:endParaRPr lang="es-MX"/>
        </a:p>
      </dgm:t>
    </dgm:pt>
    <dgm:pt modelId="{A713984C-7714-4420-8698-6CB4977AD72A}" type="pres">
      <dgm:prSet presAssocID="{654EB589-41FD-4AAD-96E4-30348EB2FBAF}" presName="comp" presStyleCnt="0"/>
      <dgm:spPr/>
    </dgm:pt>
    <dgm:pt modelId="{4E56087B-91C8-4C34-AEE9-4C96725428CE}" type="pres">
      <dgm:prSet presAssocID="{654EB589-41FD-4AAD-96E4-30348EB2FBAF}" presName="child" presStyleLbl="bgAccFollowNode1" presStyleIdx="2" presStyleCnt="8" custScaleX="113880" custLinFactNeighborX="6159" custLinFactNeighborY="-1856"/>
      <dgm:spPr/>
      <dgm:t>
        <a:bodyPr/>
        <a:lstStyle/>
        <a:p>
          <a:endParaRPr lang="es-MX"/>
        </a:p>
      </dgm:t>
    </dgm:pt>
    <dgm:pt modelId="{D35D447B-C14C-4D09-93DA-6D91D7FD9FE7}" type="pres">
      <dgm:prSet presAssocID="{654EB589-41FD-4AAD-96E4-30348EB2FBAF}" presName="childTx" presStyleLbl="bgAccFollowNode1" presStyleIdx="2" presStyleCnt="8">
        <dgm:presLayoutVars>
          <dgm:bulletEnabled val="1"/>
        </dgm:presLayoutVars>
      </dgm:prSet>
      <dgm:spPr/>
      <dgm:t>
        <a:bodyPr/>
        <a:lstStyle/>
        <a:p>
          <a:endParaRPr lang="es-MX"/>
        </a:p>
      </dgm:t>
    </dgm:pt>
    <dgm:pt modelId="{F9A8797B-2882-4B7F-8589-EE127250917A}" type="pres">
      <dgm:prSet presAssocID="{621B8981-A500-45E1-87BE-ED592C4EF237}" presName="comp" presStyleCnt="0"/>
      <dgm:spPr/>
    </dgm:pt>
    <dgm:pt modelId="{4B3758A1-280D-42E9-B091-0A2DDAC74686}" type="pres">
      <dgm:prSet presAssocID="{621B8981-A500-45E1-87BE-ED592C4EF237}" presName="child" presStyleLbl="bgAccFollowNode1" presStyleIdx="3" presStyleCnt="8" custScaleX="114340" custLinFactNeighborX="6389" custLinFactNeighborY="1198"/>
      <dgm:spPr/>
      <dgm:t>
        <a:bodyPr/>
        <a:lstStyle/>
        <a:p>
          <a:endParaRPr lang="es-MX"/>
        </a:p>
      </dgm:t>
    </dgm:pt>
    <dgm:pt modelId="{2D121F03-D827-41B2-8AAC-CD3F6ED17E77}" type="pres">
      <dgm:prSet presAssocID="{621B8981-A500-45E1-87BE-ED592C4EF237}" presName="childTx" presStyleLbl="bgAccFollowNode1" presStyleIdx="3" presStyleCnt="8">
        <dgm:presLayoutVars>
          <dgm:bulletEnabled val="1"/>
        </dgm:presLayoutVars>
      </dgm:prSet>
      <dgm:spPr/>
      <dgm:t>
        <a:bodyPr/>
        <a:lstStyle/>
        <a:p>
          <a:endParaRPr lang="es-MX"/>
        </a:p>
      </dgm:t>
    </dgm:pt>
    <dgm:pt modelId="{0A418271-339A-47A2-8EC7-4DB5BCE71DF5}" type="pres">
      <dgm:prSet presAssocID="{152A4AFA-5B24-4B5C-BF94-912F2E627AD0}" presName="negSpace" presStyleCnt="0"/>
      <dgm:spPr/>
    </dgm:pt>
    <dgm:pt modelId="{FBA5030E-C3E7-4B4B-AA96-C0BE0E9A3D80}" type="pres">
      <dgm:prSet presAssocID="{152A4AFA-5B24-4B5C-BF94-912F2E627AD0}" presName="circle" presStyleLbl="node1" presStyleIdx="0" presStyleCnt="2" custScaleX="155221" custScaleY="155158" custLinFactNeighborX="-64697" custLinFactNeighborY="-188"/>
      <dgm:spPr/>
      <dgm:t>
        <a:bodyPr/>
        <a:lstStyle/>
        <a:p>
          <a:endParaRPr lang="es-MX"/>
        </a:p>
      </dgm:t>
    </dgm:pt>
    <dgm:pt modelId="{B845E3AE-B61F-4491-AF83-D3D4FD7F0CCD}" type="pres">
      <dgm:prSet presAssocID="{4E4C3BE9-66CE-455A-9712-C8DBD87D4FE2}" presName="transSpace" presStyleCnt="0"/>
      <dgm:spPr/>
    </dgm:pt>
    <dgm:pt modelId="{1A7F4A77-4DE7-4F15-AB9C-BC78D0D32A47}" type="pres">
      <dgm:prSet presAssocID="{75593B83-49C8-42D2-8B0F-E8F28D2967F1}" presName="posSpace" presStyleCnt="0"/>
      <dgm:spPr/>
    </dgm:pt>
    <dgm:pt modelId="{8824C626-ABFB-49EB-9846-12CF13A2869F}" type="pres">
      <dgm:prSet presAssocID="{75593B83-49C8-42D2-8B0F-E8F28D2967F1}" presName="vertFlow" presStyleCnt="0"/>
      <dgm:spPr/>
    </dgm:pt>
    <dgm:pt modelId="{04A2BB90-F4E6-4270-9F4C-FA67ABF3FFAD}" type="pres">
      <dgm:prSet presAssocID="{75593B83-49C8-42D2-8B0F-E8F28D2967F1}" presName="topSpace" presStyleCnt="0"/>
      <dgm:spPr/>
    </dgm:pt>
    <dgm:pt modelId="{36F35E4B-B4AC-413C-99DB-4D15C6E7BFDA}" type="pres">
      <dgm:prSet presAssocID="{75593B83-49C8-42D2-8B0F-E8F28D2967F1}" presName="firstComp" presStyleCnt="0"/>
      <dgm:spPr/>
    </dgm:pt>
    <dgm:pt modelId="{4765CC8F-644C-4C26-B7F6-6C1AD9E7CB3C}" type="pres">
      <dgm:prSet presAssocID="{75593B83-49C8-42D2-8B0F-E8F28D2967F1}" presName="firstChild" presStyleLbl="bgAccFollowNode1" presStyleIdx="4" presStyleCnt="8" custScaleX="116815"/>
      <dgm:spPr/>
      <dgm:t>
        <a:bodyPr/>
        <a:lstStyle/>
        <a:p>
          <a:endParaRPr lang="es-MX"/>
        </a:p>
      </dgm:t>
    </dgm:pt>
    <dgm:pt modelId="{85BDB7D6-EA3C-421E-869D-55495E1AE40E}" type="pres">
      <dgm:prSet presAssocID="{75593B83-49C8-42D2-8B0F-E8F28D2967F1}" presName="firstChildTx" presStyleLbl="bgAccFollowNode1" presStyleIdx="4" presStyleCnt="8">
        <dgm:presLayoutVars>
          <dgm:bulletEnabled val="1"/>
        </dgm:presLayoutVars>
      </dgm:prSet>
      <dgm:spPr/>
      <dgm:t>
        <a:bodyPr/>
        <a:lstStyle/>
        <a:p>
          <a:endParaRPr lang="es-MX"/>
        </a:p>
      </dgm:t>
    </dgm:pt>
    <dgm:pt modelId="{2E1888EB-DC9C-474C-8901-127DBDECB4EE}" type="pres">
      <dgm:prSet presAssocID="{67FAC191-C1AD-4836-8603-BE23D774DF42}" presName="comp" presStyleCnt="0"/>
      <dgm:spPr/>
    </dgm:pt>
    <dgm:pt modelId="{939D529F-C793-49C6-A8C8-46987C4CCFEC}" type="pres">
      <dgm:prSet presAssocID="{67FAC191-C1AD-4836-8603-BE23D774DF42}" presName="child" presStyleLbl="bgAccFollowNode1" presStyleIdx="5" presStyleCnt="8" custScaleX="114895"/>
      <dgm:spPr/>
      <dgm:t>
        <a:bodyPr/>
        <a:lstStyle/>
        <a:p>
          <a:endParaRPr lang="es-MX"/>
        </a:p>
      </dgm:t>
    </dgm:pt>
    <dgm:pt modelId="{77204EBD-3EDA-4CE0-8AC2-2706ADF271E6}" type="pres">
      <dgm:prSet presAssocID="{67FAC191-C1AD-4836-8603-BE23D774DF42}" presName="childTx" presStyleLbl="bgAccFollowNode1" presStyleIdx="5" presStyleCnt="8">
        <dgm:presLayoutVars>
          <dgm:bulletEnabled val="1"/>
        </dgm:presLayoutVars>
      </dgm:prSet>
      <dgm:spPr/>
      <dgm:t>
        <a:bodyPr/>
        <a:lstStyle/>
        <a:p>
          <a:endParaRPr lang="es-MX"/>
        </a:p>
      </dgm:t>
    </dgm:pt>
    <dgm:pt modelId="{6B520B1A-F357-49B3-B004-18B52691A32D}" type="pres">
      <dgm:prSet presAssocID="{08F85B5C-85E4-4DF9-AAB8-3DE639300E65}" presName="comp" presStyleCnt="0"/>
      <dgm:spPr/>
    </dgm:pt>
    <dgm:pt modelId="{477A79EB-1F4B-4197-9179-E16AD1CCEDCB}" type="pres">
      <dgm:prSet presAssocID="{08F85B5C-85E4-4DF9-AAB8-3DE639300E65}" presName="child" presStyleLbl="bgAccFollowNode1" presStyleIdx="6" presStyleCnt="8" custScaleX="114895"/>
      <dgm:spPr/>
      <dgm:t>
        <a:bodyPr/>
        <a:lstStyle/>
        <a:p>
          <a:endParaRPr lang="es-MX"/>
        </a:p>
      </dgm:t>
    </dgm:pt>
    <dgm:pt modelId="{84E72D5E-414A-4F86-9926-48E126BB7C0D}" type="pres">
      <dgm:prSet presAssocID="{08F85B5C-85E4-4DF9-AAB8-3DE639300E65}" presName="childTx" presStyleLbl="bgAccFollowNode1" presStyleIdx="6" presStyleCnt="8">
        <dgm:presLayoutVars>
          <dgm:bulletEnabled val="1"/>
        </dgm:presLayoutVars>
      </dgm:prSet>
      <dgm:spPr/>
      <dgm:t>
        <a:bodyPr/>
        <a:lstStyle/>
        <a:p>
          <a:endParaRPr lang="es-MX"/>
        </a:p>
      </dgm:t>
    </dgm:pt>
    <dgm:pt modelId="{6422C106-82C9-4622-B958-2022ECDF9388}" type="pres">
      <dgm:prSet presAssocID="{9850A4D4-ABED-4064-AA06-C3C710C0BA70}" presName="comp" presStyleCnt="0"/>
      <dgm:spPr/>
    </dgm:pt>
    <dgm:pt modelId="{C5A01887-8FD1-415C-92D8-531825BADDAA}" type="pres">
      <dgm:prSet presAssocID="{9850A4D4-ABED-4064-AA06-C3C710C0BA70}" presName="child" presStyleLbl="bgAccFollowNode1" presStyleIdx="7" presStyleCnt="8" custScaleX="114895"/>
      <dgm:spPr/>
      <dgm:t>
        <a:bodyPr/>
        <a:lstStyle/>
        <a:p>
          <a:endParaRPr lang="es-MX"/>
        </a:p>
      </dgm:t>
    </dgm:pt>
    <dgm:pt modelId="{AA68B933-578B-4AF5-ACFB-3CB7B74D0503}" type="pres">
      <dgm:prSet presAssocID="{9850A4D4-ABED-4064-AA06-C3C710C0BA70}" presName="childTx" presStyleLbl="bgAccFollowNode1" presStyleIdx="7" presStyleCnt="8">
        <dgm:presLayoutVars>
          <dgm:bulletEnabled val="1"/>
        </dgm:presLayoutVars>
      </dgm:prSet>
      <dgm:spPr/>
      <dgm:t>
        <a:bodyPr/>
        <a:lstStyle/>
        <a:p>
          <a:endParaRPr lang="es-MX"/>
        </a:p>
      </dgm:t>
    </dgm:pt>
    <dgm:pt modelId="{E5876877-C314-40C6-8BB3-985040654D22}" type="pres">
      <dgm:prSet presAssocID="{75593B83-49C8-42D2-8B0F-E8F28D2967F1}" presName="negSpace" presStyleCnt="0"/>
      <dgm:spPr/>
    </dgm:pt>
    <dgm:pt modelId="{8A15E130-3F07-46D6-B5FD-A16AA2832B84}" type="pres">
      <dgm:prSet presAssocID="{75593B83-49C8-42D2-8B0F-E8F28D2967F1}" presName="circle" presStyleLbl="node1" presStyleIdx="1" presStyleCnt="2" custScaleX="158390" custScaleY="155158" custLinFactNeighborX="-48730" custLinFactNeighborY="6653"/>
      <dgm:spPr/>
      <dgm:t>
        <a:bodyPr/>
        <a:lstStyle/>
        <a:p>
          <a:endParaRPr lang="es-MX"/>
        </a:p>
      </dgm:t>
    </dgm:pt>
  </dgm:ptLst>
  <dgm:cxnLst>
    <dgm:cxn modelId="{ED843841-D3CA-425C-BB2C-ABC2879379CC}" type="presOf" srcId="{654EB589-41FD-4AAD-96E4-30348EB2FBAF}" destId="{4E56087B-91C8-4C34-AEE9-4C96725428CE}" srcOrd="0" destOrd="0" presId="urn:microsoft.com/office/officeart/2005/8/layout/hList9"/>
    <dgm:cxn modelId="{DFEB82E3-CE06-484F-B65F-711E29BD1A97}" type="presOf" srcId="{62D91036-026B-4439-AA4E-FA6334650099}" destId="{4765CC8F-644C-4C26-B7F6-6C1AD9E7CB3C}" srcOrd="0" destOrd="0" presId="urn:microsoft.com/office/officeart/2005/8/layout/hList9"/>
    <dgm:cxn modelId="{93714149-BBF4-4604-9182-B972BCB66656}" type="presOf" srcId="{463AC9D2-360C-46A8-A6B3-BC46AAB117A2}" destId="{5E742AD4-27B1-40A0-B61F-0CF403B83280}" srcOrd="0" destOrd="0" presId="urn:microsoft.com/office/officeart/2005/8/layout/hList9"/>
    <dgm:cxn modelId="{7E059805-91E8-451F-8590-FA1EB5D3ADB1}" srcId="{7661711F-E032-45CA-9188-59420CF3C0ED}" destId="{152A4AFA-5B24-4B5C-BF94-912F2E627AD0}" srcOrd="0" destOrd="0" parTransId="{DD4EC60D-2221-48DC-BB71-D434F29591B1}" sibTransId="{4E4C3BE9-66CE-455A-9712-C8DBD87D4FE2}"/>
    <dgm:cxn modelId="{6D8B2C79-F8CA-413A-BFD3-7DE25462F4BA}" type="presOf" srcId="{96438C4D-5199-4580-A0A9-4435818FD4F0}" destId="{074F242F-0D5A-4310-97B2-4BD779312FDF}" srcOrd="1" destOrd="0" presId="urn:microsoft.com/office/officeart/2005/8/layout/hList9"/>
    <dgm:cxn modelId="{FF6644B1-B375-4872-B05E-71D40EA7F201}" type="presOf" srcId="{08F85B5C-85E4-4DF9-AAB8-3DE639300E65}" destId="{477A79EB-1F4B-4197-9179-E16AD1CCEDCB}" srcOrd="0" destOrd="0" presId="urn:microsoft.com/office/officeart/2005/8/layout/hList9"/>
    <dgm:cxn modelId="{916F9399-95E7-4203-957E-5A15861255EB}" srcId="{7661711F-E032-45CA-9188-59420CF3C0ED}" destId="{75593B83-49C8-42D2-8B0F-E8F28D2967F1}" srcOrd="1" destOrd="0" parTransId="{346BB561-01D3-4ACD-87F8-40D094DC9ECD}" sibTransId="{F917B034-0881-4868-9F5C-CA5B3A672E76}"/>
    <dgm:cxn modelId="{028F5363-D667-4ADE-8405-C2F087797A06}" type="presOf" srcId="{9850A4D4-ABED-4064-AA06-C3C710C0BA70}" destId="{C5A01887-8FD1-415C-92D8-531825BADDAA}" srcOrd="0" destOrd="0" presId="urn:microsoft.com/office/officeart/2005/8/layout/hList9"/>
    <dgm:cxn modelId="{DE35E979-6A13-4424-A589-23D2672D1725}" type="presOf" srcId="{7661711F-E032-45CA-9188-59420CF3C0ED}" destId="{A94F747F-071B-44AC-AA94-4F6E868DD7F2}" srcOrd="0" destOrd="0" presId="urn:microsoft.com/office/officeart/2005/8/layout/hList9"/>
    <dgm:cxn modelId="{318FB6E4-E3B3-48C7-A44C-B8608F69C577}" type="presOf" srcId="{152A4AFA-5B24-4B5C-BF94-912F2E627AD0}" destId="{FBA5030E-C3E7-4B4B-AA96-C0BE0E9A3D80}" srcOrd="0" destOrd="0" presId="urn:microsoft.com/office/officeart/2005/8/layout/hList9"/>
    <dgm:cxn modelId="{B706B748-30B6-41B0-8B7D-A94FCE2540CE}" srcId="{152A4AFA-5B24-4B5C-BF94-912F2E627AD0}" destId="{463AC9D2-360C-46A8-A6B3-BC46AAB117A2}" srcOrd="1" destOrd="0" parTransId="{2B8FF8F9-8E42-4253-9948-EFB39DAD5B6B}" sibTransId="{06245144-EEFE-462F-9297-C957C4430099}"/>
    <dgm:cxn modelId="{6AA925F6-8E0E-4EA8-AC79-E455E8DDAE89}" type="presOf" srcId="{621B8981-A500-45E1-87BE-ED592C4EF237}" destId="{2D121F03-D827-41B2-8AAC-CD3F6ED17E77}" srcOrd="1" destOrd="0" presId="urn:microsoft.com/office/officeart/2005/8/layout/hList9"/>
    <dgm:cxn modelId="{33DA383B-C434-4402-8524-778121D47213}" srcId="{75593B83-49C8-42D2-8B0F-E8F28D2967F1}" destId="{67FAC191-C1AD-4836-8603-BE23D774DF42}" srcOrd="1" destOrd="0" parTransId="{FDADBA6F-BD57-473A-A04C-99C1CD77CD83}" sibTransId="{BFA6C331-652A-4601-8548-932F30DDE3F8}"/>
    <dgm:cxn modelId="{CC265925-D966-4255-BD29-C9DF953218F1}" srcId="{75593B83-49C8-42D2-8B0F-E8F28D2967F1}" destId="{08F85B5C-85E4-4DF9-AAB8-3DE639300E65}" srcOrd="2" destOrd="0" parTransId="{5B0CE42E-74D2-4DB8-8ECB-215E46986E5A}" sibTransId="{9187B7D9-6C77-45C1-810F-216E3DB32791}"/>
    <dgm:cxn modelId="{3E027F09-00EE-4064-AA56-597DF2E61ADD}" srcId="{152A4AFA-5B24-4B5C-BF94-912F2E627AD0}" destId="{654EB589-41FD-4AAD-96E4-30348EB2FBAF}" srcOrd="2" destOrd="0" parTransId="{BF9E6A71-425C-4A95-A8EF-0632BE38F8EB}" sibTransId="{A4DE64FC-8E5E-492E-9476-934B5BA60CD5}"/>
    <dgm:cxn modelId="{71162552-B830-4504-95E0-2B8D26550185}" type="presOf" srcId="{654EB589-41FD-4AAD-96E4-30348EB2FBAF}" destId="{D35D447B-C14C-4D09-93DA-6D91D7FD9FE7}" srcOrd="1" destOrd="0" presId="urn:microsoft.com/office/officeart/2005/8/layout/hList9"/>
    <dgm:cxn modelId="{A1B6CAA0-D1C4-471C-9ACB-3C9F7518BDF6}" type="presOf" srcId="{621B8981-A500-45E1-87BE-ED592C4EF237}" destId="{4B3758A1-280D-42E9-B091-0A2DDAC74686}" srcOrd="0" destOrd="0" presId="urn:microsoft.com/office/officeart/2005/8/layout/hList9"/>
    <dgm:cxn modelId="{54ACD3DF-D61A-41A4-BB6F-FC0EFB9DED17}" type="presOf" srcId="{67FAC191-C1AD-4836-8603-BE23D774DF42}" destId="{939D529F-C793-49C6-A8C8-46987C4CCFEC}" srcOrd="0" destOrd="0" presId="urn:microsoft.com/office/officeart/2005/8/layout/hList9"/>
    <dgm:cxn modelId="{034FE254-C7F5-448B-A035-9C40A69EE40A}" type="presOf" srcId="{75593B83-49C8-42D2-8B0F-E8F28D2967F1}" destId="{8A15E130-3F07-46D6-B5FD-A16AA2832B84}" srcOrd="0" destOrd="0" presId="urn:microsoft.com/office/officeart/2005/8/layout/hList9"/>
    <dgm:cxn modelId="{49D00A1A-F388-4F5A-9B51-7250C033B0EF}" srcId="{152A4AFA-5B24-4B5C-BF94-912F2E627AD0}" destId="{621B8981-A500-45E1-87BE-ED592C4EF237}" srcOrd="3" destOrd="0" parTransId="{7763C300-783D-4FFE-A4F7-342FBBB6E501}" sibTransId="{C3D2D860-9347-4512-B49A-F8FDD662105D}"/>
    <dgm:cxn modelId="{66FA9FBD-AA29-40C2-A692-BF1D0B036942}" type="presOf" srcId="{67FAC191-C1AD-4836-8603-BE23D774DF42}" destId="{77204EBD-3EDA-4CE0-8AC2-2706ADF271E6}" srcOrd="1" destOrd="0" presId="urn:microsoft.com/office/officeart/2005/8/layout/hList9"/>
    <dgm:cxn modelId="{5F74D942-4399-4BEF-B9E9-16865AFF7EF2}" type="presOf" srcId="{08F85B5C-85E4-4DF9-AAB8-3DE639300E65}" destId="{84E72D5E-414A-4F86-9926-48E126BB7C0D}" srcOrd="1" destOrd="0" presId="urn:microsoft.com/office/officeart/2005/8/layout/hList9"/>
    <dgm:cxn modelId="{AF21962F-EDBF-4CDC-AD0E-2531C0847404}" type="presOf" srcId="{9850A4D4-ABED-4064-AA06-C3C710C0BA70}" destId="{AA68B933-578B-4AF5-ACFB-3CB7B74D0503}" srcOrd="1" destOrd="0" presId="urn:microsoft.com/office/officeart/2005/8/layout/hList9"/>
    <dgm:cxn modelId="{4179F5E9-34A5-4D2D-8121-E945C63B4FE9}" srcId="{75593B83-49C8-42D2-8B0F-E8F28D2967F1}" destId="{9850A4D4-ABED-4064-AA06-C3C710C0BA70}" srcOrd="3" destOrd="0" parTransId="{2F6AD17F-4807-4F59-8A04-F665FDF37B68}" sibTransId="{566606B7-FE8A-44FA-AC32-AFE72C071806}"/>
    <dgm:cxn modelId="{7C1F1E96-B076-416E-8702-B06F014FF5C1}" type="presOf" srcId="{96438C4D-5199-4580-A0A9-4435818FD4F0}" destId="{61F10AB4-D6FE-4473-9F9B-EC2E9327D4F0}" srcOrd="0" destOrd="0" presId="urn:microsoft.com/office/officeart/2005/8/layout/hList9"/>
    <dgm:cxn modelId="{C66BF323-47B1-4D3B-804C-C77EF5D9AFF7}" srcId="{152A4AFA-5B24-4B5C-BF94-912F2E627AD0}" destId="{96438C4D-5199-4580-A0A9-4435818FD4F0}" srcOrd="0" destOrd="0" parTransId="{9C6324A4-D55E-4561-81A7-F50321728A14}" sibTransId="{EB656D3D-D2CC-4FB2-B72D-EDF8E18B5842}"/>
    <dgm:cxn modelId="{AFC1D4F4-0AE6-4DD5-B074-231567E2F48D}" type="presOf" srcId="{62D91036-026B-4439-AA4E-FA6334650099}" destId="{85BDB7D6-EA3C-421E-869D-55495E1AE40E}" srcOrd="1" destOrd="0" presId="urn:microsoft.com/office/officeart/2005/8/layout/hList9"/>
    <dgm:cxn modelId="{E4BA7471-D1E0-44B7-B9C8-976A6A66AF6C}" type="presOf" srcId="{463AC9D2-360C-46A8-A6B3-BC46AAB117A2}" destId="{4989792D-85C9-42B7-84D7-CC5773F15C01}" srcOrd="1" destOrd="0" presId="urn:microsoft.com/office/officeart/2005/8/layout/hList9"/>
    <dgm:cxn modelId="{155BEBBD-2EEC-41F4-A14D-8852EEDDF5AB}" srcId="{75593B83-49C8-42D2-8B0F-E8F28D2967F1}" destId="{62D91036-026B-4439-AA4E-FA6334650099}" srcOrd="0" destOrd="0" parTransId="{BDFFD6DE-74E5-47BE-8E28-69819F9164F4}" sibTransId="{BBB1FD2F-BD36-4944-A827-27A2168F9CD4}"/>
    <dgm:cxn modelId="{993CD922-2E5E-4382-8CCD-787A2C45B007}" type="presParOf" srcId="{A94F747F-071B-44AC-AA94-4F6E868DD7F2}" destId="{6E60C7B2-B346-4418-B891-B2F3CEDE189F}" srcOrd="0" destOrd="0" presId="urn:microsoft.com/office/officeart/2005/8/layout/hList9"/>
    <dgm:cxn modelId="{37924D65-67F1-46A7-BA78-BFA1B1C88F83}" type="presParOf" srcId="{A94F747F-071B-44AC-AA94-4F6E868DD7F2}" destId="{19DB1589-B991-48B1-858A-4D5CC2A30D28}" srcOrd="1" destOrd="0" presId="urn:microsoft.com/office/officeart/2005/8/layout/hList9"/>
    <dgm:cxn modelId="{2731FA3E-5522-4E4F-B35C-070D15801B6C}" type="presParOf" srcId="{19DB1589-B991-48B1-858A-4D5CC2A30D28}" destId="{3CB98579-6D90-4443-A949-B6752FFDCEA9}" srcOrd="0" destOrd="0" presId="urn:microsoft.com/office/officeart/2005/8/layout/hList9"/>
    <dgm:cxn modelId="{2C357ABD-90CC-4DC2-993C-5F88D9AC4700}" type="presParOf" srcId="{19DB1589-B991-48B1-858A-4D5CC2A30D28}" destId="{31F9A3A9-CFE8-4EBB-9D4C-EA9B3255F197}" srcOrd="1" destOrd="0" presId="urn:microsoft.com/office/officeart/2005/8/layout/hList9"/>
    <dgm:cxn modelId="{D29986FE-E61B-47B7-9B52-FBDDD1435DF8}" type="presParOf" srcId="{31F9A3A9-CFE8-4EBB-9D4C-EA9B3255F197}" destId="{61F10AB4-D6FE-4473-9F9B-EC2E9327D4F0}" srcOrd="0" destOrd="0" presId="urn:microsoft.com/office/officeart/2005/8/layout/hList9"/>
    <dgm:cxn modelId="{E07E3F59-CD11-42CB-9E8C-CE415ADD7204}" type="presParOf" srcId="{31F9A3A9-CFE8-4EBB-9D4C-EA9B3255F197}" destId="{074F242F-0D5A-4310-97B2-4BD779312FDF}" srcOrd="1" destOrd="0" presId="urn:microsoft.com/office/officeart/2005/8/layout/hList9"/>
    <dgm:cxn modelId="{D0D9B3AF-62C0-4E49-8C49-683E2A49FEBD}" type="presParOf" srcId="{19DB1589-B991-48B1-858A-4D5CC2A30D28}" destId="{4237E46E-DB27-4F06-9C31-E069C61AF321}" srcOrd="2" destOrd="0" presId="urn:microsoft.com/office/officeart/2005/8/layout/hList9"/>
    <dgm:cxn modelId="{E09722C8-4AAC-4EA5-B249-FB01F394B34B}" type="presParOf" srcId="{4237E46E-DB27-4F06-9C31-E069C61AF321}" destId="{5E742AD4-27B1-40A0-B61F-0CF403B83280}" srcOrd="0" destOrd="0" presId="urn:microsoft.com/office/officeart/2005/8/layout/hList9"/>
    <dgm:cxn modelId="{AAD8EF98-9121-4CB1-A0A6-240BB2271C9A}" type="presParOf" srcId="{4237E46E-DB27-4F06-9C31-E069C61AF321}" destId="{4989792D-85C9-42B7-84D7-CC5773F15C01}" srcOrd="1" destOrd="0" presId="urn:microsoft.com/office/officeart/2005/8/layout/hList9"/>
    <dgm:cxn modelId="{20392F53-FEEA-458A-85E1-46FA13EDB52C}" type="presParOf" srcId="{19DB1589-B991-48B1-858A-4D5CC2A30D28}" destId="{A713984C-7714-4420-8698-6CB4977AD72A}" srcOrd="3" destOrd="0" presId="urn:microsoft.com/office/officeart/2005/8/layout/hList9"/>
    <dgm:cxn modelId="{C7173EF2-12D9-4DD4-B46D-3723D3EEFC08}" type="presParOf" srcId="{A713984C-7714-4420-8698-6CB4977AD72A}" destId="{4E56087B-91C8-4C34-AEE9-4C96725428CE}" srcOrd="0" destOrd="0" presId="urn:microsoft.com/office/officeart/2005/8/layout/hList9"/>
    <dgm:cxn modelId="{1846FDEE-6A9E-42BB-BE77-3BEBA627CAD3}" type="presParOf" srcId="{A713984C-7714-4420-8698-6CB4977AD72A}" destId="{D35D447B-C14C-4D09-93DA-6D91D7FD9FE7}" srcOrd="1" destOrd="0" presId="urn:microsoft.com/office/officeart/2005/8/layout/hList9"/>
    <dgm:cxn modelId="{26AD89C3-BBC0-48CB-9D4C-157108C0494A}" type="presParOf" srcId="{19DB1589-B991-48B1-858A-4D5CC2A30D28}" destId="{F9A8797B-2882-4B7F-8589-EE127250917A}" srcOrd="4" destOrd="0" presId="urn:microsoft.com/office/officeart/2005/8/layout/hList9"/>
    <dgm:cxn modelId="{5CE12B31-2508-4866-9716-82DE98C824D3}" type="presParOf" srcId="{F9A8797B-2882-4B7F-8589-EE127250917A}" destId="{4B3758A1-280D-42E9-B091-0A2DDAC74686}" srcOrd="0" destOrd="0" presId="urn:microsoft.com/office/officeart/2005/8/layout/hList9"/>
    <dgm:cxn modelId="{65F60273-4B9D-44FD-AFC2-B9F3C5F3845F}" type="presParOf" srcId="{F9A8797B-2882-4B7F-8589-EE127250917A}" destId="{2D121F03-D827-41B2-8AAC-CD3F6ED17E77}" srcOrd="1" destOrd="0" presId="urn:microsoft.com/office/officeart/2005/8/layout/hList9"/>
    <dgm:cxn modelId="{D275C9DB-FDEF-41BA-A6AC-60023B0039A8}" type="presParOf" srcId="{A94F747F-071B-44AC-AA94-4F6E868DD7F2}" destId="{0A418271-339A-47A2-8EC7-4DB5BCE71DF5}" srcOrd="2" destOrd="0" presId="urn:microsoft.com/office/officeart/2005/8/layout/hList9"/>
    <dgm:cxn modelId="{D6A59B45-F9FD-4C06-A035-DA42C8900C3F}" type="presParOf" srcId="{A94F747F-071B-44AC-AA94-4F6E868DD7F2}" destId="{FBA5030E-C3E7-4B4B-AA96-C0BE0E9A3D80}" srcOrd="3" destOrd="0" presId="urn:microsoft.com/office/officeart/2005/8/layout/hList9"/>
    <dgm:cxn modelId="{D8D0FCE7-BBCB-4107-8774-47E0E939E222}" type="presParOf" srcId="{A94F747F-071B-44AC-AA94-4F6E868DD7F2}" destId="{B845E3AE-B61F-4491-AF83-D3D4FD7F0CCD}" srcOrd="4" destOrd="0" presId="urn:microsoft.com/office/officeart/2005/8/layout/hList9"/>
    <dgm:cxn modelId="{525A6A72-3BA4-413A-A262-680D6F15927E}" type="presParOf" srcId="{A94F747F-071B-44AC-AA94-4F6E868DD7F2}" destId="{1A7F4A77-4DE7-4F15-AB9C-BC78D0D32A47}" srcOrd="5" destOrd="0" presId="urn:microsoft.com/office/officeart/2005/8/layout/hList9"/>
    <dgm:cxn modelId="{09FAB4C3-9300-4DCE-95E1-FB039A8C11FC}" type="presParOf" srcId="{A94F747F-071B-44AC-AA94-4F6E868DD7F2}" destId="{8824C626-ABFB-49EB-9846-12CF13A2869F}" srcOrd="6" destOrd="0" presId="urn:microsoft.com/office/officeart/2005/8/layout/hList9"/>
    <dgm:cxn modelId="{F32CB821-28E3-4D0E-A4E0-14C4803A17A7}" type="presParOf" srcId="{8824C626-ABFB-49EB-9846-12CF13A2869F}" destId="{04A2BB90-F4E6-4270-9F4C-FA67ABF3FFAD}" srcOrd="0" destOrd="0" presId="urn:microsoft.com/office/officeart/2005/8/layout/hList9"/>
    <dgm:cxn modelId="{29B3FCD1-614E-4833-BFC7-7491E2A7F01C}" type="presParOf" srcId="{8824C626-ABFB-49EB-9846-12CF13A2869F}" destId="{36F35E4B-B4AC-413C-99DB-4D15C6E7BFDA}" srcOrd="1" destOrd="0" presId="urn:microsoft.com/office/officeart/2005/8/layout/hList9"/>
    <dgm:cxn modelId="{BCAA1871-6559-4317-8AED-E7BBFD7734CF}" type="presParOf" srcId="{36F35E4B-B4AC-413C-99DB-4D15C6E7BFDA}" destId="{4765CC8F-644C-4C26-B7F6-6C1AD9E7CB3C}" srcOrd="0" destOrd="0" presId="urn:microsoft.com/office/officeart/2005/8/layout/hList9"/>
    <dgm:cxn modelId="{266D1762-0E26-481B-8FC1-E564D7B37702}" type="presParOf" srcId="{36F35E4B-B4AC-413C-99DB-4D15C6E7BFDA}" destId="{85BDB7D6-EA3C-421E-869D-55495E1AE40E}" srcOrd="1" destOrd="0" presId="urn:microsoft.com/office/officeart/2005/8/layout/hList9"/>
    <dgm:cxn modelId="{18A2DB32-2B18-4667-B2C3-EC1AEBE6D545}" type="presParOf" srcId="{8824C626-ABFB-49EB-9846-12CF13A2869F}" destId="{2E1888EB-DC9C-474C-8901-127DBDECB4EE}" srcOrd="2" destOrd="0" presId="urn:microsoft.com/office/officeart/2005/8/layout/hList9"/>
    <dgm:cxn modelId="{2375B92A-0245-4120-91FD-04F731FB0843}" type="presParOf" srcId="{2E1888EB-DC9C-474C-8901-127DBDECB4EE}" destId="{939D529F-C793-49C6-A8C8-46987C4CCFEC}" srcOrd="0" destOrd="0" presId="urn:microsoft.com/office/officeart/2005/8/layout/hList9"/>
    <dgm:cxn modelId="{9B082E1D-2304-4DB0-82A3-7C1BFCCB4640}" type="presParOf" srcId="{2E1888EB-DC9C-474C-8901-127DBDECB4EE}" destId="{77204EBD-3EDA-4CE0-8AC2-2706ADF271E6}" srcOrd="1" destOrd="0" presId="urn:microsoft.com/office/officeart/2005/8/layout/hList9"/>
    <dgm:cxn modelId="{AF543D31-271B-42E3-82F4-505146626073}" type="presParOf" srcId="{8824C626-ABFB-49EB-9846-12CF13A2869F}" destId="{6B520B1A-F357-49B3-B004-18B52691A32D}" srcOrd="3" destOrd="0" presId="urn:microsoft.com/office/officeart/2005/8/layout/hList9"/>
    <dgm:cxn modelId="{0CC74685-AB66-4DAD-BB9D-A74AD78926EC}" type="presParOf" srcId="{6B520B1A-F357-49B3-B004-18B52691A32D}" destId="{477A79EB-1F4B-4197-9179-E16AD1CCEDCB}" srcOrd="0" destOrd="0" presId="urn:microsoft.com/office/officeart/2005/8/layout/hList9"/>
    <dgm:cxn modelId="{201D6461-1649-4053-8A51-2ADF5BA916B2}" type="presParOf" srcId="{6B520B1A-F357-49B3-B004-18B52691A32D}" destId="{84E72D5E-414A-4F86-9926-48E126BB7C0D}" srcOrd="1" destOrd="0" presId="urn:microsoft.com/office/officeart/2005/8/layout/hList9"/>
    <dgm:cxn modelId="{42E08056-06CF-4EB4-AC52-FC35C3452326}" type="presParOf" srcId="{8824C626-ABFB-49EB-9846-12CF13A2869F}" destId="{6422C106-82C9-4622-B958-2022ECDF9388}" srcOrd="4" destOrd="0" presId="urn:microsoft.com/office/officeart/2005/8/layout/hList9"/>
    <dgm:cxn modelId="{67F93EB4-57E2-4172-B734-744520DC600A}" type="presParOf" srcId="{6422C106-82C9-4622-B958-2022ECDF9388}" destId="{C5A01887-8FD1-415C-92D8-531825BADDAA}" srcOrd="0" destOrd="0" presId="urn:microsoft.com/office/officeart/2005/8/layout/hList9"/>
    <dgm:cxn modelId="{EB39CCF8-B5FB-40DA-B4D0-C0C5710E870E}" type="presParOf" srcId="{6422C106-82C9-4622-B958-2022ECDF9388}" destId="{AA68B933-578B-4AF5-ACFB-3CB7B74D0503}" srcOrd="1" destOrd="0" presId="urn:microsoft.com/office/officeart/2005/8/layout/hList9"/>
    <dgm:cxn modelId="{ACC78035-38C9-4DC7-9F19-50A63315E572}" type="presParOf" srcId="{A94F747F-071B-44AC-AA94-4F6E868DD7F2}" destId="{E5876877-C314-40C6-8BB3-985040654D22}" srcOrd="7" destOrd="0" presId="urn:microsoft.com/office/officeart/2005/8/layout/hList9"/>
    <dgm:cxn modelId="{26AAEF5A-6731-4C6C-AF6C-65D973CC2D4F}" type="presParOf" srcId="{A94F747F-071B-44AC-AA94-4F6E868DD7F2}" destId="{8A15E130-3F07-46D6-B5FD-A16AA2832B84}"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AE2DC-0C98-4C3B-9A4F-868444220EB0}">
      <dsp:nvSpPr>
        <dsp:cNvPr id="0" name=""/>
        <dsp:cNvSpPr/>
      </dsp:nvSpPr>
      <dsp:spPr>
        <a:xfrm>
          <a:off x="2924053" y="1308611"/>
          <a:ext cx="3260049" cy="3260049"/>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s-MX" sz="2800" b="1" kern="1200" dirty="0" smtClean="0"/>
            <a:t>Beneficios de la Globalización</a:t>
          </a:r>
          <a:endParaRPr lang="es-MX" sz="2800" b="1" kern="1200" dirty="0"/>
        </a:p>
      </dsp:txBody>
      <dsp:txXfrm>
        <a:off x="3401476" y="1786034"/>
        <a:ext cx="2305203" cy="2305203"/>
      </dsp:txXfrm>
    </dsp:sp>
    <dsp:sp modelId="{F25D2ECA-09FE-4DF0-88F3-1B6AF2A7CF68}">
      <dsp:nvSpPr>
        <dsp:cNvPr id="0" name=""/>
        <dsp:cNvSpPr/>
      </dsp:nvSpPr>
      <dsp:spPr>
        <a:xfrm>
          <a:off x="2897891" y="581"/>
          <a:ext cx="3312373" cy="1630024"/>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Mercado</a:t>
          </a:r>
        </a:p>
        <a:p>
          <a:pPr lvl="0" algn="ctr" defTabSz="800100">
            <a:lnSpc>
              <a:spcPct val="90000"/>
            </a:lnSpc>
            <a:spcBef>
              <a:spcPct val="0"/>
            </a:spcBef>
            <a:spcAft>
              <a:spcPct val="35000"/>
            </a:spcAft>
          </a:pPr>
          <a:r>
            <a:rPr lang="es-MX" sz="1200" kern="1200" dirty="0" smtClean="0"/>
            <a:t>1. Productos globales</a:t>
          </a:r>
        </a:p>
        <a:p>
          <a:pPr lvl="0" algn="ctr" defTabSz="800100">
            <a:lnSpc>
              <a:spcPct val="90000"/>
            </a:lnSpc>
            <a:spcBef>
              <a:spcPct val="0"/>
            </a:spcBef>
            <a:spcAft>
              <a:spcPct val="35000"/>
            </a:spcAft>
          </a:pPr>
          <a:r>
            <a:rPr lang="es-MX" sz="1200" kern="1200" dirty="0" smtClean="0"/>
            <a:t>2. Consumidores globales</a:t>
          </a:r>
        </a:p>
        <a:p>
          <a:pPr lvl="0" algn="ctr" defTabSz="800100">
            <a:lnSpc>
              <a:spcPct val="90000"/>
            </a:lnSpc>
            <a:spcBef>
              <a:spcPct val="0"/>
            </a:spcBef>
            <a:spcAft>
              <a:spcPct val="35000"/>
            </a:spcAft>
          </a:pPr>
          <a:r>
            <a:rPr lang="es-MX" sz="1200" kern="1200" dirty="0" smtClean="0"/>
            <a:t>3. Mercados dinámicos, abiertos y competitivos</a:t>
          </a:r>
          <a:endParaRPr lang="es-MX" sz="1200" kern="1200" dirty="0"/>
        </a:p>
      </dsp:txBody>
      <dsp:txXfrm>
        <a:off x="3382977" y="239292"/>
        <a:ext cx="2342201" cy="1152602"/>
      </dsp:txXfrm>
    </dsp:sp>
    <dsp:sp modelId="{A79A7E37-C9B7-43D1-B53E-C4AD1C42182C}">
      <dsp:nvSpPr>
        <dsp:cNvPr id="0" name=""/>
        <dsp:cNvSpPr/>
      </dsp:nvSpPr>
      <dsp:spPr>
        <a:xfrm>
          <a:off x="5724132" y="1872197"/>
          <a:ext cx="3329031" cy="2062078"/>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Empresas</a:t>
          </a:r>
        </a:p>
        <a:p>
          <a:pPr lvl="0" algn="ctr" defTabSz="800100">
            <a:lnSpc>
              <a:spcPct val="90000"/>
            </a:lnSpc>
            <a:spcBef>
              <a:spcPct val="0"/>
            </a:spcBef>
            <a:spcAft>
              <a:spcPct val="35000"/>
            </a:spcAft>
          </a:pPr>
          <a:r>
            <a:rPr lang="es-MX" sz="1200" kern="1200" dirty="0" smtClean="0"/>
            <a:t>1. Mayor internacionalización</a:t>
          </a:r>
        </a:p>
        <a:p>
          <a:pPr lvl="0" algn="ctr" defTabSz="800100">
            <a:lnSpc>
              <a:spcPct val="90000"/>
            </a:lnSpc>
            <a:spcBef>
              <a:spcPct val="0"/>
            </a:spcBef>
            <a:spcAft>
              <a:spcPct val="35000"/>
            </a:spcAft>
          </a:pPr>
          <a:r>
            <a:rPr lang="es-MX" sz="1200" kern="1200" dirty="0" smtClean="0"/>
            <a:t>2. Formación de redes, </a:t>
          </a:r>
          <a:r>
            <a:rPr lang="es-MX" sz="1200" kern="1200" dirty="0" err="1" smtClean="0"/>
            <a:t>clusters</a:t>
          </a:r>
          <a:endParaRPr lang="es-MX" sz="1200" kern="1200" dirty="0" smtClean="0"/>
        </a:p>
        <a:p>
          <a:pPr lvl="0" algn="ctr" defTabSz="800100">
            <a:lnSpc>
              <a:spcPct val="90000"/>
            </a:lnSpc>
            <a:spcBef>
              <a:spcPct val="0"/>
            </a:spcBef>
            <a:spcAft>
              <a:spcPct val="35000"/>
            </a:spcAft>
          </a:pPr>
          <a:r>
            <a:rPr lang="es-MX" sz="1200" kern="1200" dirty="0" smtClean="0"/>
            <a:t>3. Competitividad basada en innovación</a:t>
          </a:r>
        </a:p>
        <a:p>
          <a:pPr lvl="0" algn="ctr" defTabSz="800100">
            <a:lnSpc>
              <a:spcPct val="90000"/>
            </a:lnSpc>
            <a:spcBef>
              <a:spcPct val="0"/>
            </a:spcBef>
            <a:spcAft>
              <a:spcPct val="35000"/>
            </a:spcAft>
          </a:pPr>
          <a:r>
            <a:rPr lang="es-MX" sz="1200" kern="1200" dirty="0" smtClean="0"/>
            <a:t>4. Nuevas tecnologías administrativas (eficacia)</a:t>
          </a:r>
          <a:endParaRPr lang="es-MX" sz="1200" kern="1200" dirty="0"/>
        </a:p>
      </dsp:txBody>
      <dsp:txXfrm>
        <a:off x="6211657" y="2174181"/>
        <a:ext cx="2353981" cy="1458110"/>
      </dsp:txXfrm>
    </dsp:sp>
    <dsp:sp modelId="{511DDD05-5548-4968-B3EF-02BA89CC74E0}">
      <dsp:nvSpPr>
        <dsp:cNvPr id="0" name=""/>
        <dsp:cNvSpPr/>
      </dsp:nvSpPr>
      <dsp:spPr>
        <a:xfrm>
          <a:off x="2833179" y="4246665"/>
          <a:ext cx="3441797" cy="1630024"/>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Gobiernos</a:t>
          </a:r>
        </a:p>
        <a:p>
          <a:pPr lvl="0" algn="ctr" defTabSz="800100">
            <a:lnSpc>
              <a:spcPct val="90000"/>
            </a:lnSpc>
            <a:spcBef>
              <a:spcPct val="0"/>
            </a:spcBef>
            <a:spcAft>
              <a:spcPct val="35000"/>
            </a:spcAft>
          </a:pPr>
          <a:r>
            <a:rPr lang="es-MX" sz="1200" kern="1200" dirty="0" smtClean="0"/>
            <a:t>1. Eliminación de barreras arancelarias</a:t>
          </a:r>
        </a:p>
        <a:p>
          <a:pPr lvl="0" algn="ctr" defTabSz="800100">
            <a:lnSpc>
              <a:spcPct val="90000"/>
            </a:lnSpc>
            <a:spcBef>
              <a:spcPct val="0"/>
            </a:spcBef>
            <a:spcAft>
              <a:spcPct val="35000"/>
            </a:spcAft>
          </a:pPr>
          <a:r>
            <a:rPr lang="es-MX" sz="1200" kern="1200" dirty="0" smtClean="0"/>
            <a:t>2. Acuerdos comerciales (TLC, bloques)</a:t>
          </a:r>
        </a:p>
        <a:p>
          <a:pPr lvl="0" algn="ctr" defTabSz="800100">
            <a:lnSpc>
              <a:spcPct val="90000"/>
            </a:lnSpc>
            <a:spcBef>
              <a:spcPct val="0"/>
            </a:spcBef>
            <a:spcAft>
              <a:spcPct val="35000"/>
            </a:spcAft>
          </a:pPr>
          <a:r>
            <a:rPr lang="es-MX" sz="1200" kern="1200" dirty="0" smtClean="0"/>
            <a:t>3. Nuevos mecanismos para facilitar el comercio internacional</a:t>
          </a:r>
          <a:endParaRPr lang="es-MX" sz="1200" kern="1200" dirty="0"/>
        </a:p>
      </dsp:txBody>
      <dsp:txXfrm>
        <a:off x="3337219" y="4485376"/>
        <a:ext cx="2433717" cy="1152602"/>
      </dsp:txXfrm>
    </dsp:sp>
    <dsp:sp modelId="{9610EB50-B0D5-4E78-A3ED-BC4C93AE1BEE}">
      <dsp:nvSpPr>
        <dsp:cNvPr id="0" name=""/>
        <dsp:cNvSpPr/>
      </dsp:nvSpPr>
      <dsp:spPr>
        <a:xfrm>
          <a:off x="179506" y="1944215"/>
          <a:ext cx="3257343" cy="1988841"/>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Economía</a:t>
          </a:r>
        </a:p>
        <a:p>
          <a:pPr lvl="0" algn="ctr" defTabSz="800100">
            <a:lnSpc>
              <a:spcPct val="90000"/>
            </a:lnSpc>
            <a:spcBef>
              <a:spcPct val="0"/>
            </a:spcBef>
            <a:spcAft>
              <a:spcPct val="35000"/>
            </a:spcAft>
          </a:pPr>
          <a:r>
            <a:rPr lang="es-MX" sz="1200" kern="1200" dirty="0" smtClean="0"/>
            <a:t>1. Economía de escala</a:t>
          </a:r>
        </a:p>
        <a:p>
          <a:pPr lvl="0" algn="ctr" defTabSz="800100">
            <a:lnSpc>
              <a:spcPct val="90000"/>
            </a:lnSpc>
            <a:spcBef>
              <a:spcPct val="0"/>
            </a:spcBef>
            <a:spcAft>
              <a:spcPct val="35000"/>
            </a:spcAft>
          </a:pPr>
          <a:r>
            <a:rPr lang="es-MX" sz="1200" kern="1200" dirty="0" smtClean="0"/>
            <a:t>2. Nuevas tecnologías</a:t>
          </a:r>
        </a:p>
        <a:p>
          <a:pPr lvl="0" algn="ctr" defTabSz="800100">
            <a:lnSpc>
              <a:spcPct val="90000"/>
            </a:lnSpc>
            <a:spcBef>
              <a:spcPct val="0"/>
            </a:spcBef>
            <a:spcAft>
              <a:spcPct val="35000"/>
            </a:spcAft>
          </a:pPr>
          <a:r>
            <a:rPr lang="es-MX" sz="1200" kern="1200" dirty="0" smtClean="0"/>
            <a:t>3. Finanzas globales</a:t>
          </a:r>
        </a:p>
        <a:p>
          <a:pPr lvl="0" algn="ctr" defTabSz="800100">
            <a:lnSpc>
              <a:spcPct val="90000"/>
            </a:lnSpc>
            <a:spcBef>
              <a:spcPct val="0"/>
            </a:spcBef>
            <a:spcAft>
              <a:spcPct val="35000"/>
            </a:spcAft>
          </a:pPr>
          <a:r>
            <a:rPr lang="es-MX" sz="1200" kern="1200" dirty="0" smtClean="0"/>
            <a:t>4. Creciente importancia de las </a:t>
          </a:r>
          <a:r>
            <a:rPr lang="es-MX" sz="1200" kern="1200" dirty="0" err="1" smtClean="0"/>
            <a:t>TICs</a:t>
          </a:r>
          <a:endParaRPr lang="es-MX" sz="1200" kern="1200" dirty="0" smtClean="0"/>
        </a:p>
      </dsp:txBody>
      <dsp:txXfrm>
        <a:off x="656533" y="2235474"/>
        <a:ext cx="2303289" cy="14063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6FA22-CB21-489E-A5A0-FC5BCD284EF2}">
      <dsp:nvSpPr>
        <dsp:cNvPr id="0" name=""/>
        <dsp:cNvSpPr/>
      </dsp:nvSpPr>
      <dsp:spPr>
        <a:xfrm>
          <a:off x="2500392" y="2139097"/>
          <a:ext cx="1839974" cy="190044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i="1" kern="1200" dirty="0" smtClean="0"/>
            <a:t>Factores que benefician el desarrollo de la globalización </a:t>
          </a:r>
          <a:endParaRPr lang="es-MX" sz="1600" b="1" i="1" kern="1200" dirty="0"/>
        </a:p>
      </dsp:txBody>
      <dsp:txXfrm>
        <a:off x="2769850" y="2417411"/>
        <a:ext cx="1301058" cy="1343818"/>
      </dsp:txXfrm>
    </dsp:sp>
    <dsp:sp modelId="{570282A4-E3C1-482B-8967-47BD706DEBDB}">
      <dsp:nvSpPr>
        <dsp:cNvPr id="0" name=""/>
        <dsp:cNvSpPr/>
      </dsp:nvSpPr>
      <dsp:spPr>
        <a:xfrm rot="16200000">
          <a:off x="3328491" y="1726853"/>
          <a:ext cx="183777" cy="488140"/>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3356058" y="1852048"/>
        <a:ext cx="128644" cy="292884"/>
      </dsp:txXfrm>
    </dsp:sp>
    <dsp:sp modelId="{35061D89-21D7-4CE2-A715-905390828731}">
      <dsp:nvSpPr>
        <dsp:cNvPr id="0" name=""/>
        <dsp:cNvSpPr/>
      </dsp:nvSpPr>
      <dsp:spPr>
        <a:xfrm>
          <a:off x="2528670" y="8928"/>
          <a:ext cx="1783418" cy="1783418"/>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t>Apertura de mercados (Unión Europea)</a:t>
          </a:r>
          <a:endParaRPr lang="es-MX" sz="1600" kern="1200" dirty="0"/>
        </a:p>
      </dsp:txBody>
      <dsp:txXfrm>
        <a:off x="2789846" y="270104"/>
        <a:ext cx="1261066" cy="1261066"/>
      </dsp:txXfrm>
    </dsp:sp>
    <dsp:sp modelId="{D2B68153-5C06-449C-B0B7-AF251DA3C2C1}">
      <dsp:nvSpPr>
        <dsp:cNvPr id="0" name=""/>
        <dsp:cNvSpPr/>
      </dsp:nvSpPr>
      <dsp:spPr>
        <a:xfrm rot="20520000">
          <a:off x="4371413" y="2504018"/>
          <a:ext cx="198338" cy="488140"/>
        </a:xfrm>
        <a:prstGeom prst="rightArrow">
          <a:avLst>
            <a:gd name="adj1" fmla="val 60000"/>
            <a:gd name="adj2" fmla="val 50000"/>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4372869" y="2610839"/>
        <a:ext cx="138837" cy="292884"/>
      </dsp:txXfrm>
    </dsp:sp>
    <dsp:sp modelId="{E6CA6C84-7E1D-4A0D-A058-2647073DD1D2}">
      <dsp:nvSpPr>
        <dsp:cNvPr id="0" name=""/>
        <dsp:cNvSpPr/>
      </dsp:nvSpPr>
      <dsp:spPr>
        <a:xfrm>
          <a:off x="4610231" y="1521271"/>
          <a:ext cx="1783418" cy="1783418"/>
        </a:xfrm>
        <a:prstGeom prst="ellipse">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t>Medios de comunicación (internet)</a:t>
          </a:r>
          <a:endParaRPr lang="es-MX" sz="1600" kern="1200" dirty="0"/>
        </a:p>
      </dsp:txBody>
      <dsp:txXfrm>
        <a:off x="4871407" y="1782447"/>
        <a:ext cx="1261066" cy="1261066"/>
      </dsp:txXfrm>
    </dsp:sp>
    <dsp:sp modelId="{E524CAED-EC35-4F3F-AC19-C965227C27D6}">
      <dsp:nvSpPr>
        <dsp:cNvPr id="0" name=""/>
        <dsp:cNvSpPr/>
      </dsp:nvSpPr>
      <dsp:spPr>
        <a:xfrm rot="3240000">
          <a:off x="3979748" y="3745560"/>
          <a:ext cx="189491" cy="488140"/>
        </a:xfrm>
        <a:prstGeom prst="rightArrow">
          <a:avLst>
            <a:gd name="adj1" fmla="val 60000"/>
            <a:gd name="adj2" fmla="val 5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a:off x="3991465" y="3820193"/>
        <a:ext cx="132644" cy="292884"/>
      </dsp:txXfrm>
    </dsp:sp>
    <dsp:sp modelId="{CC2F7461-913D-498D-801F-E8CE548B180B}">
      <dsp:nvSpPr>
        <dsp:cNvPr id="0" name=""/>
        <dsp:cNvSpPr/>
      </dsp:nvSpPr>
      <dsp:spPr>
        <a:xfrm>
          <a:off x="3815146" y="3968292"/>
          <a:ext cx="1783418" cy="1783418"/>
        </a:xfrm>
        <a:prstGeom prst="ellipse">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t>Crecimiento y fusiones entre empresas</a:t>
          </a:r>
          <a:endParaRPr lang="es-MX" sz="1600" kern="1200" dirty="0"/>
        </a:p>
      </dsp:txBody>
      <dsp:txXfrm>
        <a:off x="4076322" y="4229468"/>
        <a:ext cx="1261066" cy="1261066"/>
      </dsp:txXfrm>
    </dsp:sp>
    <dsp:sp modelId="{855EF6C8-86DD-4E3E-B03F-F270D44C8DFA}">
      <dsp:nvSpPr>
        <dsp:cNvPr id="0" name=""/>
        <dsp:cNvSpPr/>
      </dsp:nvSpPr>
      <dsp:spPr>
        <a:xfrm rot="7560000">
          <a:off x="2671520" y="3745560"/>
          <a:ext cx="189491" cy="488140"/>
        </a:xfrm>
        <a:prstGeom prst="rightArrow">
          <a:avLst>
            <a:gd name="adj1" fmla="val 60000"/>
            <a:gd name="adj2" fmla="val 50000"/>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2716650" y="3820193"/>
        <a:ext cx="132644" cy="292884"/>
      </dsp:txXfrm>
    </dsp:sp>
    <dsp:sp modelId="{EEFF4F1F-8FE2-4A83-BFE7-462986AD22FF}">
      <dsp:nvSpPr>
        <dsp:cNvPr id="0" name=""/>
        <dsp:cNvSpPr/>
      </dsp:nvSpPr>
      <dsp:spPr>
        <a:xfrm>
          <a:off x="1242195" y="3968292"/>
          <a:ext cx="1783418" cy="1783418"/>
        </a:xfrm>
        <a:prstGeom prst="ellipse">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t>Privatización de empresas públicas</a:t>
          </a:r>
          <a:endParaRPr lang="es-MX" sz="1600" kern="1200" dirty="0"/>
        </a:p>
      </dsp:txBody>
      <dsp:txXfrm>
        <a:off x="1503371" y="4229468"/>
        <a:ext cx="1261066" cy="1261066"/>
      </dsp:txXfrm>
    </dsp:sp>
    <dsp:sp modelId="{57869954-22E1-473F-8C19-D7F12111EBD5}">
      <dsp:nvSpPr>
        <dsp:cNvPr id="0" name=""/>
        <dsp:cNvSpPr/>
      </dsp:nvSpPr>
      <dsp:spPr>
        <a:xfrm rot="11880000">
          <a:off x="2271008" y="2504018"/>
          <a:ext cx="198338" cy="488140"/>
        </a:xfrm>
        <a:prstGeom prst="rightArrow">
          <a:avLst>
            <a:gd name="adj1" fmla="val 60000"/>
            <a:gd name="adj2" fmla="val 5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p>
      </dsp:txBody>
      <dsp:txXfrm rot="10800000">
        <a:off x="2329053" y="2610839"/>
        <a:ext cx="138837" cy="292884"/>
      </dsp:txXfrm>
    </dsp:sp>
    <dsp:sp modelId="{F518D2DC-F35E-4832-8CC1-F64B07C1F398}">
      <dsp:nvSpPr>
        <dsp:cNvPr id="0" name=""/>
        <dsp:cNvSpPr/>
      </dsp:nvSpPr>
      <dsp:spPr>
        <a:xfrm>
          <a:off x="447109" y="1521271"/>
          <a:ext cx="1783418" cy="1783418"/>
        </a:xfrm>
        <a:prstGeom prst="ellipse">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kern="1200" dirty="0" smtClean="0"/>
            <a:t>Desregulación financiera internacional</a:t>
          </a:r>
          <a:endParaRPr lang="es-MX" sz="1600" kern="1200" dirty="0"/>
        </a:p>
      </dsp:txBody>
      <dsp:txXfrm>
        <a:off x="708285" y="1782447"/>
        <a:ext cx="1261066" cy="12610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EC85E-C9D0-44ED-B378-9BE78A6FBC31}">
      <dsp:nvSpPr>
        <dsp:cNvPr id="0" name=""/>
        <dsp:cNvSpPr/>
      </dsp:nvSpPr>
      <dsp:spPr>
        <a:xfrm>
          <a:off x="2137594" y="460479"/>
          <a:ext cx="4868810" cy="4868810"/>
        </a:xfrm>
        <a:prstGeom prst="blockArc">
          <a:avLst>
            <a:gd name="adj1" fmla="val 13800000"/>
            <a:gd name="adj2" fmla="val 16200000"/>
            <a:gd name="adj3" fmla="val 306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CBAF11-ADB4-4425-8D92-B47BFB92FCAD}">
      <dsp:nvSpPr>
        <dsp:cNvPr id="0" name=""/>
        <dsp:cNvSpPr/>
      </dsp:nvSpPr>
      <dsp:spPr>
        <a:xfrm>
          <a:off x="2137594" y="460479"/>
          <a:ext cx="4868810" cy="4868810"/>
        </a:xfrm>
        <a:prstGeom prst="blockArc">
          <a:avLst>
            <a:gd name="adj1" fmla="val 11400000"/>
            <a:gd name="adj2" fmla="val 13800000"/>
            <a:gd name="adj3" fmla="val 3060"/>
          </a:avLst>
        </a:prstGeom>
        <a:solidFill>
          <a:schemeClr val="accent5">
            <a:hueOff val="-8692142"/>
            <a:satOff val="34835"/>
            <a:lumOff val="7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936C4C-2CFA-4084-91D2-8F6ECE03FB5E}">
      <dsp:nvSpPr>
        <dsp:cNvPr id="0" name=""/>
        <dsp:cNvSpPr/>
      </dsp:nvSpPr>
      <dsp:spPr>
        <a:xfrm>
          <a:off x="2137594" y="460479"/>
          <a:ext cx="4868810" cy="4868810"/>
        </a:xfrm>
        <a:prstGeom prst="blockArc">
          <a:avLst>
            <a:gd name="adj1" fmla="val 9000000"/>
            <a:gd name="adj2" fmla="val 11400000"/>
            <a:gd name="adj3" fmla="val 3060"/>
          </a:avLst>
        </a:prstGeom>
        <a:solidFill>
          <a:schemeClr val="accent5">
            <a:hueOff val="-7450407"/>
            <a:satOff val="29858"/>
            <a:lumOff val="647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6A8B4E-D599-493B-B4D6-7E4A48BBA861}">
      <dsp:nvSpPr>
        <dsp:cNvPr id="0" name=""/>
        <dsp:cNvSpPr/>
      </dsp:nvSpPr>
      <dsp:spPr>
        <a:xfrm>
          <a:off x="2137594" y="460479"/>
          <a:ext cx="4868810" cy="4868810"/>
        </a:xfrm>
        <a:prstGeom prst="blockArc">
          <a:avLst>
            <a:gd name="adj1" fmla="val 6600000"/>
            <a:gd name="adj2" fmla="val 9000000"/>
            <a:gd name="adj3" fmla="val 3060"/>
          </a:avLst>
        </a:prstGeom>
        <a:solidFill>
          <a:schemeClr val="accent5">
            <a:hueOff val="-6208672"/>
            <a:satOff val="24882"/>
            <a:lumOff val="5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7EDD38-164A-49C2-8506-0BC5635C0E31}">
      <dsp:nvSpPr>
        <dsp:cNvPr id="0" name=""/>
        <dsp:cNvSpPr/>
      </dsp:nvSpPr>
      <dsp:spPr>
        <a:xfrm>
          <a:off x="2137594" y="460479"/>
          <a:ext cx="4868810" cy="4868810"/>
        </a:xfrm>
        <a:prstGeom prst="blockArc">
          <a:avLst>
            <a:gd name="adj1" fmla="val 4200000"/>
            <a:gd name="adj2" fmla="val 6600000"/>
            <a:gd name="adj3" fmla="val 306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9B6A47-D77B-48CD-AADA-762B9D23C204}">
      <dsp:nvSpPr>
        <dsp:cNvPr id="0" name=""/>
        <dsp:cNvSpPr/>
      </dsp:nvSpPr>
      <dsp:spPr>
        <a:xfrm>
          <a:off x="2137594" y="460479"/>
          <a:ext cx="4868810" cy="4868810"/>
        </a:xfrm>
        <a:prstGeom prst="blockArc">
          <a:avLst>
            <a:gd name="adj1" fmla="val 1800000"/>
            <a:gd name="adj2" fmla="val 4200000"/>
            <a:gd name="adj3" fmla="val 3060"/>
          </a:avLst>
        </a:prstGeom>
        <a:solidFill>
          <a:schemeClr val="accent5">
            <a:hueOff val="-3725204"/>
            <a:satOff val="14929"/>
            <a:lumOff val="323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FD436B-011D-49E5-B31F-53796B2264E6}">
      <dsp:nvSpPr>
        <dsp:cNvPr id="0" name=""/>
        <dsp:cNvSpPr/>
      </dsp:nvSpPr>
      <dsp:spPr>
        <a:xfrm>
          <a:off x="2137594" y="460479"/>
          <a:ext cx="4868810" cy="4868810"/>
        </a:xfrm>
        <a:prstGeom prst="blockArc">
          <a:avLst>
            <a:gd name="adj1" fmla="val 21000000"/>
            <a:gd name="adj2" fmla="val 1800000"/>
            <a:gd name="adj3" fmla="val 3060"/>
          </a:avLst>
        </a:prstGeom>
        <a:solidFill>
          <a:schemeClr val="accent5">
            <a:hueOff val="-2483469"/>
            <a:satOff val="9953"/>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F7F0E2-D6FA-4A83-9B6C-6CE728985A00}">
      <dsp:nvSpPr>
        <dsp:cNvPr id="0" name=""/>
        <dsp:cNvSpPr/>
      </dsp:nvSpPr>
      <dsp:spPr>
        <a:xfrm>
          <a:off x="2137594" y="460479"/>
          <a:ext cx="4868810" cy="4868810"/>
        </a:xfrm>
        <a:prstGeom prst="blockArc">
          <a:avLst>
            <a:gd name="adj1" fmla="val 18600000"/>
            <a:gd name="adj2" fmla="val 21000000"/>
            <a:gd name="adj3" fmla="val 3060"/>
          </a:avLst>
        </a:prstGeom>
        <a:solidFill>
          <a:schemeClr val="accent5">
            <a:hueOff val="-1241735"/>
            <a:satOff val="4976"/>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2B4886-4704-4B82-B20F-4A68B97FE998}">
      <dsp:nvSpPr>
        <dsp:cNvPr id="0" name=""/>
        <dsp:cNvSpPr/>
      </dsp:nvSpPr>
      <dsp:spPr>
        <a:xfrm>
          <a:off x="2137594" y="460479"/>
          <a:ext cx="4868810" cy="4868810"/>
        </a:xfrm>
        <a:prstGeom prst="blockArc">
          <a:avLst>
            <a:gd name="adj1" fmla="val 16200000"/>
            <a:gd name="adj2" fmla="val 18600000"/>
            <a:gd name="adj3" fmla="val 306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B2FC53-3F9E-4F68-BB07-35549429241D}">
      <dsp:nvSpPr>
        <dsp:cNvPr id="0" name=""/>
        <dsp:cNvSpPr/>
      </dsp:nvSpPr>
      <dsp:spPr>
        <a:xfrm>
          <a:off x="3635891" y="2045350"/>
          <a:ext cx="1872216" cy="169906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MX" sz="1600" b="1" kern="1200" dirty="0" smtClean="0">
              <a:solidFill>
                <a:schemeClr val="bg1"/>
              </a:solidFill>
            </a:rPr>
            <a:t>Riesgos de la globalización</a:t>
          </a:r>
          <a:endParaRPr lang="es-MX" sz="1600" b="1" kern="1200" dirty="0">
            <a:solidFill>
              <a:schemeClr val="bg1"/>
            </a:solidFill>
          </a:endParaRPr>
        </a:p>
      </dsp:txBody>
      <dsp:txXfrm>
        <a:off x="3910071" y="2294173"/>
        <a:ext cx="1323856" cy="1201423"/>
      </dsp:txXfrm>
    </dsp:sp>
    <dsp:sp modelId="{81B2AF52-91E8-4917-A614-7EAC5881D3E4}">
      <dsp:nvSpPr>
        <dsp:cNvPr id="0" name=""/>
        <dsp:cNvSpPr/>
      </dsp:nvSpPr>
      <dsp:spPr>
        <a:xfrm>
          <a:off x="4054747" y="-19529"/>
          <a:ext cx="1034504" cy="103450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Mayor consumismo</a:t>
          </a:r>
          <a:endParaRPr lang="es-MX" sz="1000" kern="1200" dirty="0">
            <a:solidFill>
              <a:schemeClr val="tx1"/>
            </a:solidFill>
          </a:endParaRPr>
        </a:p>
      </dsp:txBody>
      <dsp:txXfrm>
        <a:off x="4206247" y="131971"/>
        <a:ext cx="731504" cy="731504"/>
      </dsp:txXfrm>
    </dsp:sp>
    <dsp:sp modelId="{AF48229E-4A74-4A69-BF84-C82CC1581FC3}">
      <dsp:nvSpPr>
        <dsp:cNvPr id="0" name=""/>
        <dsp:cNvSpPr/>
      </dsp:nvSpPr>
      <dsp:spPr>
        <a:xfrm>
          <a:off x="5595614" y="541299"/>
          <a:ext cx="1034504" cy="1034504"/>
        </a:xfrm>
        <a:prstGeom prst="ellipse">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Desaparición del Estado de Bienestar</a:t>
          </a:r>
          <a:endParaRPr lang="es-MX" sz="1000" kern="1200" dirty="0">
            <a:solidFill>
              <a:schemeClr val="tx1"/>
            </a:solidFill>
          </a:endParaRPr>
        </a:p>
      </dsp:txBody>
      <dsp:txXfrm>
        <a:off x="5747114" y="692799"/>
        <a:ext cx="731504" cy="731504"/>
      </dsp:txXfrm>
    </dsp:sp>
    <dsp:sp modelId="{BF587349-65A8-4786-AE5E-13544222119B}">
      <dsp:nvSpPr>
        <dsp:cNvPr id="0" name=""/>
        <dsp:cNvSpPr/>
      </dsp:nvSpPr>
      <dsp:spPr>
        <a:xfrm>
          <a:off x="6415492" y="1961369"/>
          <a:ext cx="1034504" cy="1034504"/>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Economía financiera sobre la economía real</a:t>
          </a:r>
          <a:endParaRPr lang="es-MX" sz="1000" kern="1200" dirty="0">
            <a:solidFill>
              <a:schemeClr val="tx1"/>
            </a:solidFill>
          </a:endParaRPr>
        </a:p>
      </dsp:txBody>
      <dsp:txXfrm>
        <a:off x="6566992" y="2112869"/>
        <a:ext cx="731504" cy="731504"/>
      </dsp:txXfrm>
    </dsp:sp>
    <dsp:sp modelId="{19EA6A0A-C688-47A8-B13F-9DBCEF20BA65}">
      <dsp:nvSpPr>
        <dsp:cNvPr id="0" name=""/>
        <dsp:cNvSpPr/>
      </dsp:nvSpPr>
      <dsp:spPr>
        <a:xfrm>
          <a:off x="6059712" y="3528125"/>
          <a:ext cx="1176583" cy="1130682"/>
        </a:xfrm>
        <a:prstGeom prst="ellipse">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Pensamiento único </a:t>
          </a:r>
        </a:p>
        <a:p>
          <a:pPr lvl="0" algn="ctr" defTabSz="444500">
            <a:lnSpc>
              <a:spcPct val="90000"/>
            </a:lnSpc>
            <a:spcBef>
              <a:spcPct val="0"/>
            </a:spcBef>
            <a:spcAft>
              <a:spcPct val="35000"/>
            </a:spcAft>
          </a:pPr>
          <a:r>
            <a:rPr lang="es-MX" sz="1000" kern="1200" dirty="0" smtClean="0">
              <a:solidFill>
                <a:schemeClr val="tx1"/>
              </a:solidFill>
            </a:rPr>
            <a:t>(la globalización)</a:t>
          </a:r>
          <a:endParaRPr lang="es-MX" sz="1000" kern="1200" dirty="0">
            <a:solidFill>
              <a:schemeClr val="tx1"/>
            </a:solidFill>
          </a:endParaRPr>
        </a:p>
      </dsp:txBody>
      <dsp:txXfrm>
        <a:off x="6232019" y="3693710"/>
        <a:ext cx="831969" cy="799512"/>
      </dsp:txXfrm>
    </dsp:sp>
    <dsp:sp modelId="{CCF64CE1-3085-4BC7-B0E6-824501CDA59B}">
      <dsp:nvSpPr>
        <dsp:cNvPr id="0" name=""/>
        <dsp:cNvSpPr/>
      </dsp:nvSpPr>
      <dsp:spPr>
        <a:xfrm>
          <a:off x="4874625" y="4630229"/>
          <a:ext cx="1034504" cy="1034504"/>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solidFill>
                <a:schemeClr val="tx1"/>
              </a:solidFill>
            </a:rPr>
            <a:t>Crisis</a:t>
          </a:r>
          <a:endParaRPr lang="es-MX" sz="1400" kern="1200" dirty="0">
            <a:solidFill>
              <a:schemeClr val="tx1"/>
            </a:solidFill>
          </a:endParaRPr>
        </a:p>
      </dsp:txBody>
      <dsp:txXfrm>
        <a:off x="5026125" y="4781729"/>
        <a:ext cx="731504" cy="731504"/>
      </dsp:txXfrm>
    </dsp:sp>
    <dsp:sp modelId="{A9E6ABD7-4281-4E3B-9292-29FA09F895AF}">
      <dsp:nvSpPr>
        <dsp:cNvPr id="0" name=""/>
        <dsp:cNvSpPr/>
      </dsp:nvSpPr>
      <dsp:spPr>
        <a:xfrm>
          <a:off x="3203850" y="4586800"/>
          <a:ext cx="1096543" cy="1121361"/>
        </a:xfrm>
        <a:prstGeom prst="ellipse">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Concentración de la riqueza</a:t>
          </a:r>
          <a:endParaRPr lang="es-MX" sz="1000" kern="1200" dirty="0">
            <a:solidFill>
              <a:schemeClr val="tx1"/>
            </a:solidFill>
          </a:endParaRPr>
        </a:p>
      </dsp:txBody>
      <dsp:txXfrm>
        <a:off x="3364435" y="4751020"/>
        <a:ext cx="775373" cy="792921"/>
      </dsp:txXfrm>
    </dsp:sp>
    <dsp:sp modelId="{421A1479-8A51-494A-A917-0AA51334D1AB}">
      <dsp:nvSpPr>
        <dsp:cNvPr id="0" name=""/>
        <dsp:cNvSpPr/>
      </dsp:nvSpPr>
      <dsp:spPr>
        <a:xfrm>
          <a:off x="1978743" y="3576214"/>
          <a:ext cx="1034504" cy="1034504"/>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Mayor flexibilidad laboral</a:t>
          </a:r>
          <a:endParaRPr lang="es-MX" sz="1000" kern="1200" dirty="0">
            <a:solidFill>
              <a:schemeClr val="tx1"/>
            </a:solidFill>
          </a:endParaRPr>
        </a:p>
      </dsp:txBody>
      <dsp:txXfrm>
        <a:off x="2130243" y="3727714"/>
        <a:ext cx="731504" cy="731504"/>
      </dsp:txXfrm>
    </dsp:sp>
    <dsp:sp modelId="{37950815-7536-43F4-B7F9-CD7911B24010}">
      <dsp:nvSpPr>
        <dsp:cNvPr id="0" name=""/>
        <dsp:cNvSpPr/>
      </dsp:nvSpPr>
      <dsp:spPr>
        <a:xfrm>
          <a:off x="1694003" y="1961369"/>
          <a:ext cx="1034504" cy="1034504"/>
        </a:xfrm>
        <a:prstGeom prst="ellipse">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Daños al medio ambiente</a:t>
          </a:r>
          <a:endParaRPr lang="es-MX" sz="1000" kern="1200" dirty="0">
            <a:solidFill>
              <a:schemeClr val="tx1"/>
            </a:solidFill>
          </a:endParaRPr>
        </a:p>
      </dsp:txBody>
      <dsp:txXfrm>
        <a:off x="1845503" y="2112869"/>
        <a:ext cx="731504" cy="731504"/>
      </dsp:txXfrm>
    </dsp:sp>
    <dsp:sp modelId="{C1D7A759-5566-4FC9-9645-1C2B34950843}">
      <dsp:nvSpPr>
        <dsp:cNvPr id="0" name=""/>
        <dsp:cNvSpPr/>
      </dsp:nvSpPr>
      <dsp:spPr>
        <a:xfrm>
          <a:off x="2513881" y="541299"/>
          <a:ext cx="1034504" cy="1034504"/>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Mercados  monopólicos</a:t>
          </a:r>
          <a:endParaRPr lang="es-MX" sz="1000" kern="1200" dirty="0">
            <a:solidFill>
              <a:schemeClr val="tx1"/>
            </a:solidFill>
          </a:endParaRPr>
        </a:p>
      </dsp:txBody>
      <dsp:txXfrm>
        <a:off x="2665381" y="692799"/>
        <a:ext cx="731504" cy="731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10AB4-D6FE-4473-9F9B-EC2E9327D4F0}">
      <dsp:nvSpPr>
        <dsp:cNvPr id="0" name=""/>
        <dsp:cNvSpPr/>
      </dsp:nvSpPr>
      <dsp:spPr>
        <a:xfrm>
          <a:off x="1897015" y="446962"/>
          <a:ext cx="2253451" cy="1154406"/>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Mano de obra barata</a:t>
          </a:r>
          <a:endParaRPr lang="es-MX" sz="1800" kern="1200" dirty="0"/>
        </a:p>
      </dsp:txBody>
      <dsp:txXfrm>
        <a:off x="2257567" y="446962"/>
        <a:ext cx="1892899" cy="1154406"/>
      </dsp:txXfrm>
    </dsp:sp>
    <dsp:sp modelId="{5E742AD4-27B1-40A0-B61F-0CF403B83280}">
      <dsp:nvSpPr>
        <dsp:cNvPr id="0" name=""/>
        <dsp:cNvSpPr/>
      </dsp:nvSpPr>
      <dsp:spPr>
        <a:xfrm>
          <a:off x="1898499" y="1562269"/>
          <a:ext cx="2262712" cy="1154406"/>
        </a:xfrm>
        <a:prstGeom prst="rect">
          <a:avLst/>
        </a:prstGeom>
        <a:solidFill>
          <a:schemeClr val="accent5">
            <a:tint val="40000"/>
            <a:alpha val="90000"/>
            <a:hueOff val="-1534355"/>
            <a:satOff val="6893"/>
            <a:lumOff val="474"/>
            <a:alphaOff val="0"/>
          </a:schemeClr>
        </a:solidFill>
        <a:ln w="25400" cap="flat" cmpd="sng" algn="ctr">
          <a:solidFill>
            <a:schemeClr val="accent5">
              <a:tint val="40000"/>
              <a:alpha val="90000"/>
              <a:hueOff val="-1534355"/>
              <a:satOff val="6893"/>
              <a:lumOff val="4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Manufactura</a:t>
          </a:r>
          <a:endParaRPr lang="es-MX" sz="1800" kern="1200" dirty="0"/>
        </a:p>
      </dsp:txBody>
      <dsp:txXfrm>
        <a:off x="2260533" y="1562269"/>
        <a:ext cx="1900678" cy="1154406"/>
      </dsp:txXfrm>
    </dsp:sp>
    <dsp:sp modelId="{4E56087B-91C8-4C34-AEE9-4C96725428CE}">
      <dsp:nvSpPr>
        <dsp:cNvPr id="0" name=""/>
        <dsp:cNvSpPr/>
      </dsp:nvSpPr>
      <dsp:spPr>
        <a:xfrm>
          <a:off x="1898499" y="2751932"/>
          <a:ext cx="2253609" cy="1154406"/>
        </a:xfrm>
        <a:prstGeom prst="rect">
          <a:avLst/>
        </a:prstGeom>
        <a:solidFill>
          <a:schemeClr val="accent5">
            <a:tint val="40000"/>
            <a:alpha val="90000"/>
            <a:hueOff val="-3068709"/>
            <a:satOff val="13787"/>
            <a:lumOff val="948"/>
            <a:alphaOff val="0"/>
          </a:schemeClr>
        </a:solidFill>
        <a:ln w="25400" cap="flat" cmpd="sng" algn="ctr">
          <a:solidFill>
            <a:schemeClr val="accent5">
              <a:tint val="40000"/>
              <a:alpha val="90000"/>
              <a:hueOff val="-3068709"/>
              <a:satOff val="13787"/>
              <a:lumOff val="9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Producción masiva estandarizada</a:t>
          </a:r>
          <a:endParaRPr lang="es-MX" sz="1800" kern="1200" dirty="0"/>
        </a:p>
      </dsp:txBody>
      <dsp:txXfrm>
        <a:off x="2259076" y="2751932"/>
        <a:ext cx="1893032" cy="1154406"/>
      </dsp:txXfrm>
    </dsp:sp>
    <dsp:sp modelId="{4B3758A1-280D-42E9-B091-0A2DDAC74686}">
      <dsp:nvSpPr>
        <dsp:cNvPr id="0" name=""/>
        <dsp:cNvSpPr/>
      </dsp:nvSpPr>
      <dsp:spPr>
        <a:xfrm>
          <a:off x="1898499" y="3930777"/>
          <a:ext cx="2262712" cy="1154406"/>
        </a:xfrm>
        <a:prstGeom prst="rect">
          <a:avLst/>
        </a:prstGeom>
        <a:solidFill>
          <a:schemeClr val="accent5">
            <a:tint val="40000"/>
            <a:alpha val="90000"/>
            <a:hueOff val="-4603064"/>
            <a:satOff val="20680"/>
            <a:lumOff val="1422"/>
            <a:alphaOff val="0"/>
          </a:schemeClr>
        </a:solidFill>
        <a:ln w="25400" cap="flat" cmpd="sng" algn="ctr">
          <a:solidFill>
            <a:schemeClr val="accent5">
              <a:tint val="40000"/>
              <a:alpha val="90000"/>
              <a:hueOff val="-4603064"/>
              <a:satOff val="20680"/>
              <a:lumOff val="14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Competitividad basada en costos bajos</a:t>
          </a:r>
          <a:endParaRPr lang="es-MX" sz="1800" kern="1200" dirty="0"/>
        </a:p>
      </dsp:txBody>
      <dsp:txXfrm>
        <a:off x="2260533" y="3930777"/>
        <a:ext cx="1900678" cy="1154406"/>
      </dsp:txXfrm>
    </dsp:sp>
    <dsp:sp modelId="{FBA5030E-C3E7-4B4B-AA96-C0BE0E9A3D80}">
      <dsp:nvSpPr>
        <dsp:cNvPr id="0" name=""/>
        <dsp:cNvSpPr/>
      </dsp:nvSpPr>
      <dsp:spPr>
        <a:xfrm>
          <a:off x="261229" y="843"/>
          <a:ext cx="1790986" cy="179025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s-MX" sz="1800" b="1" kern="1200" dirty="0" smtClean="0"/>
            <a:t>Paradigma tradicional: Ventaja comparativa</a:t>
          </a:r>
          <a:endParaRPr lang="es-MX" sz="1800" b="1" kern="1200" dirty="0"/>
        </a:p>
      </dsp:txBody>
      <dsp:txXfrm>
        <a:off x="523513" y="263020"/>
        <a:ext cx="1266418" cy="1265905"/>
      </dsp:txXfrm>
    </dsp:sp>
    <dsp:sp modelId="{4765CC8F-644C-4C26-B7F6-6C1AD9E7CB3C}">
      <dsp:nvSpPr>
        <dsp:cNvPr id="0" name=""/>
        <dsp:cNvSpPr/>
      </dsp:nvSpPr>
      <dsp:spPr>
        <a:xfrm>
          <a:off x="5825764" y="464544"/>
          <a:ext cx="2361730" cy="1154406"/>
        </a:xfrm>
        <a:prstGeom prst="rect">
          <a:avLst/>
        </a:prstGeom>
        <a:solidFill>
          <a:schemeClr val="accent5">
            <a:tint val="40000"/>
            <a:alpha val="90000"/>
            <a:hueOff val="-6137418"/>
            <a:satOff val="27573"/>
            <a:lumOff val="1895"/>
            <a:alphaOff val="0"/>
          </a:schemeClr>
        </a:solidFill>
        <a:ln w="25400" cap="flat" cmpd="sng" algn="ctr">
          <a:solidFill>
            <a:schemeClr val="accent5">
              <a:tint val="40000"/>
              <a:alpha val="90000"/>
              <a:hueOff val="-6137418"/>
              <a:satOff val="27573"/>
              <a:lumOff val="1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Mano de obra productiva y creativa</a:t>
          </a:r>
          <a:endParaRPr lang="es-MX" sz="1800" kern="1200" dirty="0"/>
        </a:p>
      </dsp:txBody>
      <dsp:txXfrm>
        <a:off x="6203641" y="464544"/>
        <a:ext cx="1983853" cy="1154406"/>
      </dsp:txXfrm>
    </dsp:sp>
    <dsp:sp modelId="{939D529F-C793-49C6-A8C8-46987C4CCFEC}">
      <dsp:nvSpPr>
        <dsp:cNvPr id="0" name=""/>
        <dsp:cNvSpPr/>
      </dsp:nvSpPr>
      <dsp:spPr>
        <a:xfrm>
          <a:off x="5845173" y="1618951"/>
          <a:ext cx="2322912" cy="1154406"/>
        </a:xfrm>
        <a:prstGeom prst="rect">
          <a:avLst/>
        </a:prstGeom>
        <a:solidFill>
          <a:schemeClr val="accent5">
            <a:tint val="40000"/>
            <a:alpha val="90000"/>
            <a:hueOff val="-7671773"/>
            <a:satOff val="34466"/>
            <a:lumOff val="2369"/>
            <a:alphaOff val="0"/>
          </a:schemeClr>
        </a:solidFill>
        <a:ln w="25400" cap="flat" cmpd="sng" algn="ctr">
          <a:solidFill>
            <a:schemeClr val="accent5">
              <a:tint val="40000"/>
              <a:alpha val="90000"/>
              <a:hueOff val="-7671773"/>
              <a:satOff val="34466"/>
              <a:lumOff val="23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err="1" smtClean="0"/>
            <a:t>Mentefactura</a:t>
          </a:r>
          <a:endParaRPr lang="es-MX" sz="1800" kern="1200" dirty="0"/>
        </a:p>
      </dsp:txBody>
      <dsp:txXfrm>
        <a:off x="6216839" y="1618951"/>
        <a:ext cx="1951246" cy="1154406"/>
      </dsp:txXfrm>
    </dsp:sp>
    <dsp:sp modelId="{477A79EB-1F4B-4197-9179-E16AD1CCEDCB}">
      <dsp:nvSpPr>
        <dsp:cNvPr id="0" name=""/>
        <dsp:cNvSpPr/>
      </dsp:nvSpPr>
      <dsp:spPr>
        <a:xfrm>
          <a:off x="5845173" y="2773357"/>
          <a:ext cx="2322912" cy="1154406"/>
        </a:xfrm>
        <a:prstGeom prst="rect">
          <a:avLst/>
        </a:prstGeom>
        <a:solidFill>
          <a:schemeClr val="accent5">
            <a:tint val="40000"/>
            <a:alpha val="90000"/>
            <a:hueOff val="-9206127"/>
            <a:satOff val="41360"/>
            <a:lumOff val="2843"/>
            <a:alphaOff val="0"/>
          </a:schemeClr>
        </a:solidFill>
        <a:ln w="25400" cap="flat" cmpd="sng" algn="ctr">
          <a:solidFill>
            <a:schemeClr val="accent5">
              <a:tint val="40000"/>
              <a:alpha val="90000"/>
              <a:hueOff val="-9206127"/>
              <a:satOff val="41360"/>
              <a:lumOff val="28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Producción masiva personalizada</a:t>
          </a:r>
          <a:endParaRPr lang="es-MX" sz="1800" kern="1200" dirty="0"/>
        </a:p>
      </dsp:txBody>
      <dsp:txXfrm>
        <a:off x="6216839" y="2773357"/>
        <a:ext cx="1951246" cy="1154406"/>
      </dsp:txXfrm>
    </dsp:sp>
    <dsp:sp modelId="{C5A01887-8FD1-415C-92D8-531825BADDAA}">
      <dsp:nvSpPr>
        <dsp:cNvPr id="0" name=""/>
        <dsp:cNvSpPr/>
      </dsp:nvSpPr>
      <dsp:spPr>
        <a:xfrm>
          <a:off x="5845173" y="3927764"/>
          <a:ext cx="2322912" cy="1154406"/>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s-MX" sz="1800" kern="1200" dirty="0" smtClean="0"/>
            <a:t>Competitividad basada en aprender e innovar más rápido</a:t>
          </a:r>
          <a:endParaRPr lang="es-MX" sz="1800" kern="1200" dirty="0"/>
        </a:p>
      </dsp:txBody>
      <dsp:txXfrm>
        <a:off x="6216839" y="3927764"/>
        <a:ext cx="1951246" cy="1154406"/>
      </dsp:txXfrm>
    </dsp:sp>
    <dsp:sp modelId="{8A15E130-3F07-46D6-B5FD-A16AA2832B84}">
      <dsp:nvSpPr>
        <dsp:cNvPr id="0" name=""/>
        <dsp:cNvSpPr/>
      </dsp:nvSpPr>
      <dsp:spPr>
        <a:xfrm>
          <a:off x="4240484" y="79776"/>
          <a:ext cx="1827551" cy="1790259"/>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s-MX" sz="1800" b="1" kern="1200" dirty="0" smtClean="0"/>
            <a:t>Nuevo paradigma: Ventaja competitiva sustentable</a:t>
          </a:r>
          <a:endParaRPr lang="es-MX" sz="1800" b="1" kern="1200" dirty="0"/>
        </a:p>
      </dsp:txBody>
      <dsp:txXfrm>
        <a:off x="4508123" y="341953"/>
        <a:ext cx="1292273" cy="126590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0.4971</cdr:x>
      <cdr:y>0.10035</cdr:y>
    </cdr:from>
    <cdr:to>
      <cdr:x>0.5</cdr:x>
      <cdr:y>0.50653</cdr:y>
    </cdr:to>
    <cdr:sp macro="" textlink="">
      <cdr:nvSpPr>
        <cdr:cNvPr id="3" name="Straight Connector 2"/>
        <cdr:cNvSpPr/>
      </cdr:nvSpPr>
      <cdr:spPr>
        <a:xfrm xmlns:a="http://schemas.openxmlformats.org/drawingml/2006/main">
          <a:off x="2092807" y="359398"/>
          <a:ext cx="12218" cy="1450353"/>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dr:relSizeAnchor xmlns:cdr="http://schemas.openxmlformats.org/drawingml/2006/chartDrawing">
    <cdr:from>
      <cdr:x>0.5</cdr:x>
      <cdr:y>0.50121</cdr:y>
    </cdr:from>
    <cdr:to>
      <cdr:x>0.5181</cdr:x>
      <cdr:y>0.89847</cdr:y>
    </cdr:to>
    <cdr:sp macro="" textlink="">
      <cdr:nvSpPr>
        <cdr:cNvPr id="5" name="Straight Connector 4"/>
        <cdr:cNvSpPr/>
      </cdr:nvSpPr>
      <cdr:spPr>
        <a:xfrm xmlns:a="http://schemas.openxmlformats.org/drawingml/2006/main">
          <a:off x="2105025" y="1790701"/>
          <a:ext cx="76200" cy="1419225"/>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userShapes>
</file>

<file path=ppt/drawings/drawing2.xml><?xml version="1.0" encoding="utf-8"?>
<c:userShapes xmlns:c="http://schemas.openxmlformats.org/drawingml/2006/chart">
  <cdr:relSizeAnchor xmlns:cdr="http://schemas.openxmlformats.org/drawingml/2006/chartDrawing">
    <cdr:from>
      <cdr:x>0.50074</cdr:x>
      <cdr:y>0.10724</cdr:y>
    </cdr:from>
    <cdr:to>
      <cdr:x>0.50112</cdr:x>
      <cdr:y>0.50563</cdr:y>
    </cdr:to>
    <cdr:sp macro="" textlink="">
      <cdr:nvSpPr>
        <cdr:cNvPr id="3" name="Straight Connector 2"/>
        <cdr:cNvSpPr/>
      </cdr:nvSpPr>
      <cdr:spPr>
        <a:xfrm xmlns:a="http://schemas.openxmlformats.org/drawingml/2006/main" flipH="1">
          <a:off x="2131988" y="381002"/>
          <a:ext cx="1612" cy="1415414"/>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dr:relSizeAnchor xmlns:cdr="http://schemas.openxmlformats.org/drawingml/2006/chartDrawing">
    <cdr:from>
      <cdr:x>0.50131</cdr:x>
      <cdr:y>0.50629</cdr:y>
    </cdr:from>
    <cdr:to>
      <cdr:x>0.65548</cdr:x>
      <cdr:y>0.85255</cdr:y>
    </cdr:to>
    <cdr:sp macro="" textlink="">
      <cdr:nvSpPr>
        <cdr:cNvPr id="5" name="Straight Connector 4"/>
        <cdr:cNvSpPr/>
      </cdr:nvSpPr>
      <cdr:spPr>
        <a:xfrm xmlns:a="http://schemas.openxmlformats.org/drawingml/2006/main">
          <a:off x="2134416" y="1798760"/>
          <a:ext cx="656410" cy="123019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s-MX"/>
          </a:p>
        </p:txBody>
      </p:sp>
      <p:sp>
        <p:nvSpPr>
          <p:cNvPr id="3" name="2 Marcador de fecha"/>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79FB1830-423F-4815-AF3D-FB295A7C13DB}" type="datetimeFigureOut">
              <a:rPr lang="es-MX" smtClean="0"/>
              <a:t>02/12/2015</a:t>
            </a:fld>
            <a:endParaRPr lang="es-MX"/>
          </a:p>
        </p:txBody>
      </p:sp>
      <p:sp>
        <p:nvSpPr>
          <p:cNvPr id="4" name="3 Marcador de imagen de diapositiva"/>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s-MX"/>
          </a:p>
        </p:txBody>
      </p:sp>
      <p:sp>
        <p:nvSpPr>
          <p:cNvPr id="5" name="4 Marcador de notas"/>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89A83C45-025A-469C-8834-EF25012F8EEF}" type="slidenum">
              <a:rPr lang="es-MX" smtClean="0"/>
              <a:t>‹Nº›</a:t>
            </a:fld>
            <a:endParaRPr lang="es-MX"/>
          </a:p>
        </p:txBody>
      </p:sp>
    </p:spTree>
    <p:extLst>
      <p:ext uri="{BB962C8B-B14F-4D97-AF65-F5344CB8AC3E}">
        <p14:creationId xmlns:p14="http://schemas.microsoft.com/office/powerpoint/2010/main" val="242886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86C20E67-8DEE-4060-934A-D77E46528E7C}" type="slidenum">
              <a:rPr lang="en-US" smtClean="0">
                <a:latin typeface="Arial" pitchFamily="34" charset="0"/>
              </a:rPr>
              <a:pPr/>
              <a:t>21</a:t>
            </a:fld>
            <a:endParaRPr lang="en-US" smtClean="0">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xfrm>
            <a:off x="934720" y="4387767"/>
            <a:ext cx="5140960" cy="4155919"/>
          </a:xfrm>
          <a:noFill/>
          <a:ln/>
        </p:spPr>
        <p:txBody>
          <a:bodyPr/>
          <a:lstStyle/>
          <a:p>
            <a:pPr eaLnBrk="1" hangingPunct="1"/>
            <a:endParaRPr lang="es-ES" dirty="0" smtClean="0">
              <a:latin typeface="Arial" pitchFamily="34" charset="0"/>
            </a:endParaRPr>
          </a:p>
        </p:txBody>
      </p:sp>
    </p:spTree>
    <p:extLst>
      <p:ext uri="{BB962C8B-B14F-4D97-AF65-F5344CB8AC3E}">
        <p14:creationId xmlns:p14="http://schemas.microsoft.com/office/powerpoint/2010/main" val="1938842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MX" smtClean="0"/>
              <a:t>La publicación </a:t>
            </a:r>
            <a:r>
              <a:rPr lang="es-ES_tradnl" altLang="es-MX" smtClean="0">
                <a:solidFill>
                  <a:srgbClr val="FF0000"/>
                </a:solidFill>
              </a:rPr>
              <a:t>flagship</a:t>
            </a:r>
            <a:r>
              <a:rPr lang="es-ES_tradnl" altLang="es-MX" smtClean="0"/>
              <a:t> del PNUMA, Hacia una Economía Verde: Guía para el desarrollo sostenible y la erradicación de la pobreza, es el resultado de 2 años de trabajo, que ha contado con la participación de cerca de 500 personas de diferentes agencias de Naciones Unidas y numerosas instituciones de todo el mundo. Han contribuido alrededor de 150 autores coordinadores, que son expertos en sus propias áreas, y se ha llevado a cabo un proceso de revisión con una fuerte base científica. La presentación de hoy se enfoca principalmente en las conclusiones del informe. Sin embargo, estaremos evidenciando inicialmente algunas informaciones de referencia sobre que es economía verde, los sectores analizados y las simulaciones. Después analizaremos los resultados principales, ofreciendo algunos ejemplos, para llegar al final a las conclusiones.</a:t>
            </a:r>
          </a:p>
          <a:p>
            <a:pPr eaLnBrk="1" hangingPunct="1">
              <a:spcBef>
                <a:spcPct val="0"/>
              </a:spcBef>
            </a:pPr>
            <a:endParaRPr lang="es-ES_tradnl" altLang="es-MX" smtClean="0"/>
          </a:p>
        </p:txBody>
      </p:sp>
    </p:spTree>
    <p:extLst>
      <p:ext uri="{BB962C8B-B14F-4D97-AF65-F5344CB8AC3E}">
        <p14:creationId xmlns:p14="http://schemas.microsoft.com/office/powerpoint/2010/main" val="3361636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7C91420-C0CF-4696-9BE5-8B0F80FA72FC}" type="slidenum">
              <a:rPr lang="en-GB" altLang="es-MX" smtClean="0"/>
              <a:pPr>
                <a:spcBef>
                  <a:spcPct val="0"/>
                </a:spcBef>
              </a:pPr>
              <a:t>42</a:t>
            </a:fld>
            <a:endParaRPr lang="en-GB" altLang="es-MX" smtClean="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smtClean="0"/>
          </a:p>
        </p:txBody>
      </p:sp>
    </p:spTree>
    <p:extLst>
      <p:ext uri="{BB962C8B-B14F-4D97-AF65-F5344CB8AC3E}">
        <p14:creationId xmlns:p14="http://schemas.microsoft.com/office/powerpoint/2010/main" val="252406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s-MX" smtClean="0"/>
          </a:p>
        </p:txBody>
      </p:sp>
    </p:spTree>
    <p:extLst>
      <p:ext uri="{BB962C8B-B14F-4D97-AF65-F5344CB8AC3E}">
        <p14:creationId xmlns:p14="http://schemas.microsoft.com/office/powerpoint/2010/main" val="165126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3798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39653944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2009041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40418456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559083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85169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36975764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3087832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3361523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32424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983694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224958871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27286357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ítulo y texto encima de los objetos">
    <p:spTree>
      <p:nvGrpSpPr>
        <p:cNvPr id="1" name=""/>
        <p:cNvGrpSpPr/>
        <p:nvPr/>
      </p:nvGrpSpPr>
      <p:grpSpPr>
        <a:xfrm>
          <a:off x="0" y="0"/>
          <a:ext cx="0" cy="0"/>
          <a:chOff x="0" y="0"/>
          <a:chExt cx="0" cy="0"/>
        </a:xfrm>
      </p:grpSpPr>
      <p:sp>
        <p:nvSpPr>
          <p:cNvPr id="5" name="Rectangle 4"/>
          <p:cNvSpPr>
            <a:spLocks noGrp="1" noChangeArrowheads="1"/>
          </p:cNvSpPr>
          <p:nvPr>
            <p:ph type="dt" sz="half" idx="10"/>
          </p:nvPr>
        </p:nvSpPr>
        <p:spPr>
          <a:xfrm>
            <a:off x="5791200" y="6404984"/>
            <a:ext cx="3044952" cy="365760"/>
          </a:xfrm>
          <a:prstGeom prst="rect">
            <a:avLst/>
          </a:prstGeom>
          <a:ln/>
        </p:spPr>
        <p:txBody>
          <a:bodyPr/>
          <a:lstStyle>
            <a:lvl1pPr>
              <a:defRPr/>
            </a:lvl1pPr>
          </a:lstStyle>
          <a:p>
            <a:pPr>
              <a:defRPr/>
            </a:pPr>
            <a:endParaRPr lang="en-US"/>
          </a:p>
        </p:txBody>
      </p:sp>
      <p:sp>
        <p:nvSpPr>
          <p:cNvPr id="6" name="Rectangle 5"/>
          <p:cNvSpPr>
            <a:spLocks noGrp="1" noChangeArrowheads="1"/>
          </p:cNvSpPr>
          <p:nvPr>
            <p:ph type="ftr" sz="quarter" idx="11"/>
          </p:nvPr>
        </p:nvSpPr>
        <p:spPr>
          <a:xfrm>
            <a:off x="304800" y="6410848"/>
            <a:ext cx="3581400" cy="36576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3061971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6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51138561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4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F502253E-5FE1-4D1F-85C1-5A245A80CB47}" type="datetimeFigureOut">
              <a:rPr lang="es-MX" smtClean="0"/>
              <a:t>02/12/2015</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CAA9A36A-6709-436B-984E-30EF6C237227}" type="slidenum">
              <a:rPr lang="es-MX" smtClean="0"/>
              <a:t>‹Nº›</a:t>
            </a:fld>
            <a:endParaRPr lang="es-MX"/>
          </a:p>
        </p:txBody>
      </p:sp>
    </p:spTree>
    <p:extLst>
      <p:ext uri="{BB962C8B-B14F-4D97-AF65-F5344CB8AC3E}">
        <p14:creationId xmlns:p14="http://schemas.microsoft.com/office/powerpoint/2010/main" val="11463880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F5A106D-F7BD-4FE8-9AA3-04AD09F9A721}" type="datetimeFigureOut">
              <a:rPr lang="es-MX" smtClean="0"/>
              <a:t>02/12/2015</a:t>
            </a:fld>
            <a:endParaRPr lang="es-MX"/>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MX"/>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6173997-3DBB-4997-BD8D-5775843F6991}" type="slidenum">
              <a:rPr lang="es-MX" smtClean="0"/>
              <a:t>‹Nº›</a:t>
            </a:fld>
            <a:endParaRPr lang="es-MX"/>
          </a:p>
        </p:txBody>
      </p:sp>
    </p:spTree>
    <p:extLst>
      <p:ext uri="{BB962C8B-B14F-4D97-AF65-F5344CB8AC3E}">
        <p14:creationId xmlns:p14="http://schemas.microsoft.com/office/powerpoint/2010/main" val="92954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062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255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DEDD6E75-E8F7-4BBE-9A8C-8BD7ABE7C13B}" type="datetimeFigureOut">
              <a:rPr lang="es-MX" smtClean="0"/>
              <a:t>02/12/2015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1902743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EDD6E75-E8F7-4BBE-9A8C-8BD7ABE7C13B}" type="datetimeFigureOut">
              <a:rPr lang="es-MX" smtClean="0"/>
              <a:t>02/12/2015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1304409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EDD6E75-E8F7-4BBE-9A8C-8BD7ABE7C13B}" type="datetimeFigureOut">
              <a:rPr lang="es-MX" smtClean="0"/>
              <a:t>02/12/2015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158141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6715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48200" y="1825625"/>
            <a:ext cx="386715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DEDD6E75-E8F7-4BBE-9A8C-8BD7ABE7C13B}" type="datetimeFigureOut">
              <a:rPr lang="es-MX" smtClean="0"/>
              <a:t>02/12/2015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2129345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DEDD6E75-E8F7-4BBE-9A8C-8BD7ABE7C13B}" type="datetimeFigureOut">
              <a:rPr lang="es-MX" smtClean="0"/>
              <a:t>02/12/2015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295300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DEDD6E75-E8F7-4BBE-9A8C-8BD7ABE7C13B}" type="datetimeFigureOut">
              <a:rPr lang="es-MX" smtClean="0"/>
              <a:t>02/12/2015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41121073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EDD6E75-E8F7-4BBE-9A8C-8BD7ABE7C13B}" type="datetimeFigureOut">
              <a:rPr lang="es-MX" smtClean="0"/>
              <a:t>02/12/2015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4139316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EDD6E75-E8F7-4BBE-9A8C-8BD7ABE7C13B}" type="datetimeFigureOut">
              <a:rPr lang="es-MX" smtClean="0"/>
              <a:t>02/12/2015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4262104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EDD6E75-E8F7-4BBE-9A8C-8BD7ABE7C13B}" type="datetimeFigureOut">
              <a:rPr lang="es-MX" smtClean="0"/>
              <a:t>02/12/2015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24494128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EDD6E75-E8F7-4BBE-9A8C-8BD7ABE7C13B}" type="datetimeFigureOut">
              <a:rPr lang="es-MX" smtClean="0"/>
              <a:t>02/12/2015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3138353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7626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DEDD6E75-E8F7-4BBE-9A8C-8BD7ABE7C13B}" type="datetimeFigureOut">
              <a:rPr lang="es-MX" smtClean="0"/>
              <a:t>02/12/2015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382E7F4-5C40-46E9-B37D-66E1FC0C2CB3}" type="slidenum">
              <a:rPr lang="es-MX" smtClean="0"/>
              <a:t>‹Nº›</a:t>
            </a:fld>
            <a:endParaRPr lang="es-MX"/>
          </a:p>
        </p:txBody>
      </p:sp>
    </p:spTree>
    <p:extLst>
      <p:ext uri="{BB962C8B-B14F-4D97-AF65-F5344CB8AC3E}">
        <p14:creationId xmlns:p14="http://schemas.microsoft.com/office/powerpoint/2010/main" val="2486222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mailto:competitividadyeconomia@gmail.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hyperlink" Target="http://www.facebook.com/competitividadyeconomia.grupos%20/"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hyperlink" Target="http://pablosaraviatasayco.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CuadroTexto 3"/>
          <p:cNvSpPr txBox="1"/>
          <p:nvPr userDrawn="1"/>
        </p:nvSpPr>
        <p:spPr>
          <a:xfrm>
            <a:off x="0" y="79901"/>
            <a:ext cx="9144000" cy="684803"/>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8100000" scaled="1"/>
            <a:tileRect/>
          </a:gradFill>
        </p:spPr>
        <p:txBody>
          <a:bodyPr wrap="square" rtlCol="0">
            <a:spAutoFit/>
          </a:bodyPr>
          <a:lstStyle/>
          <a:p>
            <a:pPr algn="ctr"/>
            <a:r>
              <a:rPr lang="es-MX" sz="1050" b="1" dirty="0" smtClean="0">
                <a:solidFill>
                  <a:srgbClr val="FFFFFF"/>
                </a:solidFill>
              </a:rPr>
              <a:t>Universidad del Estado de México</a:t>
            </a:r>
            <a:endParaRPr lang="es-MX" sz="1000" b="1" baseline="0" dirty="0" smtClean="0">
              <a:solidFill>
                <a:srgbClr val="FFFFFF"/>
              </a:solidFill>
            </a:endParaRPr>
          </a:p>
          <a:p>
            <a:pPr algn="ctr"/>
            <a:r>
              <a:rPr lang="es-MX" sz="1000" b="0" baseline="0" dirty="0" smtClean="0">
                <a:solidFill>
                  <a:srgbClr val="FFFFFF"/>
                </a:solidFill>
              </a:rPr>
              <a:t>Facultad de Contaduría y Administración</a:t>
            </a:r>
          </a:p>
          <a:p>
            <a:pPr algn="ctr"/>
            <a:r>
              <a:rPr lang="es-MX" sz="900" b="0" baseline="0" dirty="0" smtClean="0">
                <a:solidFill>
                  <a:srgbClr val="FFFFFF"/>
                </a:solidFill>
              </a:rPr>
              <a:t>Coordinación de Investigación y Estudios de Posgrado </a:t>
            </a:r>
          </a:p>
          <a:p>
            <a:pPr algn="ctr"/>
            <a:r>
              <a:rPr lang="es-MX" sz="900" b="0" baseline="0" dirty="0" smtClean="0">
                <a:solidFill>
                  <a:srgbClr val="FFFFFF"/>
                </a:solidFill>
              </a:rPr>
              <a:t>Maestría en Finanzas // </a:t>
            </a:r>
            <a:r>
              <a:rPr lang="es-MX" sz="900" b="0" dirty="0" smtClean="0">
                <a:solidFill>
                  <a:srgbClr val="FFFFFF"/>
                </a:solidFill>
              </a:rPr>
              <a:t>Curso:</a:t>
            </a:r>
            <a:r>
              <a:rPr lang="es-MX" sz="900" b="0" baseline="0" dirty="0" smtClean="0">
                <a:solidFill>
                  <a:srgbClr val="FFFFFF"/>
                </a:solidFill>
              </a:rPr>
              <a:t> Entorno Económico de las Organizaciones</a:t>
            </a:r>
            <a:endParaRPr lang="es-MX" sz="900" b="0" dirty="0">
              <a:solidFill>
                <a:srgbClr val="FFFFFF"/>
              </a:solidFill>
            </a:endParaRPr>
          </a:p>
        </p:txBody>
      </p:sp>
      <p:sp>
        <p:nvSpPr>
          <p:cNvPr id="5" name="Rectángulo 4"/>
          <p:cNvSpPr/>
          <p:nvPr userDrawn="1"/>
        </p:nvSpPr>
        <p:spPr>
          <a:xfrm>
            <a:off x="0" y="6669360"/>
            <a:ext cx="9144000" cy="181341"/>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54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00" b="1" dirty="0" smtClean="0">
                <a:solidFill>
                  <a:schemeClr val="tx1"/>
                </a:solidFill>
              </a:rPr>
              <a:t>M.</a:t>
            </a:r>
            <a:r>
              <a:rPr lang="es-MX" sz="600" b="1" baseline="0" dirty="0" smtClean="0">
                <a:solidFill>
                  <a:schemeClr val="tx1"/>
                </a:solidFill>
              </a:rPr>
              <a:t> en E. Pablo Luis Saravia Tasayco</a:t>
            </a:r>
            <a:r>
              <a:rPr lang="es-MX" sz="600" b="0" baseline="0" dirty="0" smtClean="0">
                <a:solidFill>
                  <a:schemeClr val="tx1"/>
                </a:solidFill>
              </a:rPr>
              <a:t>  //  </a:t>
            </a:r>
            <a:r>
              <a:rPr lang="es-MX" sz="600" b="0" baseline="0" dirty="0" smtClean="0">
                <a:solidFill>
                  <a:schemeClr val="tx1"/>
                </a:solidFill>
                <a:hlinkClick r:id="rId21"/>
              </a:rPr>
              <a:t>competitividadyeconomia@gmail.com</a:t>
            </a:r>
            <a:r>
              <a:rPr lang="es-MX" sz="600" b="0" baseline="0" dirty="0" smtClean="0">
                <a:solidFill>
                  <a:schemeClr val="tx1"/>
                </a:solidFill>
              </a:rPr>
              <a:t>   //  </a:t>
            </a:r>
            <a:r>
              <a:rPr lang="es-MX" sz="600" b="0" baseline="0" dirty="0" smtClean="0">
                <a:solidFill>
                  <a:schemeClr val="tx1"/>
                </a:solidFill>
                <a:hlinkClick r:id="rId22"/>
              </a:rPr>
              <a:t>http://pablosaraviatasayco.com/</a:t>
            </a:r>
            <a:r>
              <a:rPr lang="es-MX" sz="600" b="0" baseline="0" dirty="0" smtClean="0">
                <a:solidFill>
                  <a:schemeClr val="tx1"/>
                </a:solidFill>
              </a:rPr>
              <a:t>  //  </a:t>
            </a:r>
            <a:r>
              <a:rPr lang="es-MX" sz="600" b="0" baseline="0" dirty="0" smtClean="0">
                <a:solidFill>
                  <a:schemeClr val="tx1"/>
                </a:solidFill>
                <a:hlinkClick r:id="rId23"/>
              </a:rPr>
              <a:t>http://www.facebook.com/competitividadyeconomia.grupos //</a:t>
            </a:r>
            <a:r>
              <a:rPr lang="es-MX" sz="600" b="0" baseline="0" dirty="0" smtClean="0">
                <a:solidFill>
                  <a:schemeClr val="tx1"/>
                </a:solidFill>
              </a:rPr>
              <a:t> septiembre de 2015  </a:t>
            </a:r>
            <a:endParaRPr lang="es-MX" sz="600" b="0" dirty="0">
              <a:solidFill>
                <a:schemeClr val="tx1"/>
              </a:solidFill>
            </a:endParaRPr>
          </a:p>
        </p:txBody>
      </p:sp>
      <p:cxnSp>
        <p:nvCxnSpPr>
          <p:cNvPr id="11" name="Conector recto 10"/>
          <p:cNvCxnSpPr/>
          <p:nvPr userDrawn="1"/>
        </p:nvCxnSpPr>
        <p:spPr>
          <a:xfrm>
            <a:off x="0" y="824741"/>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67544" y="39333"/>
            <a:ext cx="864096" cy="777687"/>
          </a:xfrm>
          <a:prstGeom prst="rect">
            <a:avLst/>
          </a:prstGeom>
        </p:spPr>
      </p:pic>
      <p:pic>
        <p:nvPicPr>
          <p:cNvPr id="6" name="Imagen 5"/>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7779092" y="18663"/>
            <a:ext cx="944885" cy="793152"/>
          </a:xfrm>
          <a:prstGeom prst="rect">
            <a:avLst/>
          </a:prstGeom>
        </p:spPr>
      </p:pic>
    </p:spTree>
    <p:extLst>
      <p:ext uri="{BB962C8B-B14F-4D97-AF65-F5344CB8AC3E}">
        <p14:creationId xmlns:p14="http://schemas.microsoft.com/office/powerpoint/2010/main" val="394300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 id="2147483685" r:id="rId13"/>
    <p:sldLayoutId id="2147483686" r:id="rId14"/>
    <p:sldLayoutId id="2147483688" r:id="rId15"/>
    <p:sldLayoutId id="2147483689" r:id="rId16"/>
    <p:sldLayoutId id="2147483690" r:id="rId17"/>
    <p:sldLayoutId id="2147483692" r:id="rId18"/>
    <p:sldLayoutId id="2147483693" r:id="rId1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DD6E75-E8F7-4BBE-9A8C-8BD7ABE7C13B}" type="datetimeFigureOut">
              <a:rPr lang="es-MX" smtClean="0"/>
              <a:t>02/12/2015</a:t>
            </a:fld>
            <a:endParaRPr lang="es-MX"/>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2E7F4-5C40-46E9-B37D-66E1FC0C2CB3}" type="slidenum">
              <a:rPr lang="es-MX" smtClean="0"/>
              <a:t>‹Nº›</a:t>
            </a:fld>
            <a:endParaRPr lang="es-MX"/>
          </a:p>
        </p:txBody>
      </p:sp>
    </p:spTree>
    <p:extLst>
      <p:ext uri="{BB962C8B-B14F-4D97-AF65-F5344CB8AC3E}">
        <p14:creationId xmlns:p14="http://schemas.microsoft.com/office/powerpoint/2010/main" val="21676605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es.wikipedia.org/wiki/Interdependencia" TargetMode="External"/><Relationship Id="rId3" Type="http://schemas.openxmlformats.org/officeDocument/2006/relationships/hyperlink" Target="http://es.wikipedia.org/wiki/Econ%C3%B3mico" TargetMode="External"/><Relationship Id="rId7" Type="http://schemas.openxmlformats.org/officeDocument/2006/relationships/hyperlink" Target="http://es.wikipedia.org/wiki/Comunicaci%C3%B3n" TargetMode="External"/><Relationship Id="rId2" Type="http://schemas.openxmlformats.org/officeDocument/2006/relationships/hyperlink" Target="http://es.wikipedia.org/wiki/Proceso" TargetMode="External"/><Relationship Id="rId1" Type="http://schemas.openxmlformats.org/officeDocument/2006/relationships/slideLayout" Target="../slideLayouts/slideLayout7.xml"/><Relationship Id="rId6" Type="http://schemas.openxmlformats.org/officeDocument/2006/relationships/hyperlink" Target="http://es.wikipedia.org/wiki/Cultural" TargetMode="External"/><Relationship Id="rId5" Type="http://schemas.openxmlformats.org/officeDocument/2006/relationships/hyperlink" Target="http://es.wikipedia.org/wiki/Social" TargetMode="External"/><Relationship Id="rId10" Type="http://schemas.openxmlformats.org/officeDocument/2006/relationships/hyperlink" Target="http://es.wikipedia.org/wiki/Global" TargetMode="External"/><Relationship Id="rId4" Type="http://schemas.openxmlformats.org/officeDocument/2006/relationships/hyperlink" Target="http://es.wikipedia.org/wiki/Tecnol%C3%B3gico" TargetMode="External"/><Relationship Id="rId9" Type="http://schemas.openxmlformats.org/officeDocument/2006/relationships/hyperlink" Target="http://es.wikipedia.org/wiki/Mundo"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http://es.wikipedia.org/wiki/Efecto_Drag%C3%B3n" TargetMode="External"/><Relationship Id="rId7" Type="http://schemas.openxmlformats.org/officeDocument/2006/relationships/image" Target="../media/image13.jpeg"/><Relationship Id="rId2" Type="http://schemas.openxmlformats.org/officeDocument/2006/relationships/hyperlink" Target="http://es.wikipedia.org/wiki/Efecto_Tequila" TargetMode="External"/><Relationship Id="rId1" Type="http://schemas.openxmlformats.org/officeDocument/2006/relationships/slideLayout" Target="../slideLayouts/slideLayout7.xml"/><Relationship Id="rId6" Type="http://schemas.openxmlformats.org/officeDocument/2006/relationships/hyperlink" Target="http://es.wikipedia.org/wiki/Efecto_Tango" TargetMode="External"/><Relationship Id="rId5" Type="http://schemas.openxmlformats.org/officeDocument/2006/relationships/hyperlink" Target="http://es.wikipedia.org/w/index.php?title=Efecto_Samba&amp;action=edit&amp;redlink=1" TargetMode="External"/><Relationship Id="rId4" Type="http://schemas.openxmlformats.org/officeDocument/2006/relationships/hyperlink" Target="http://es.wikipedia.org/wiki/Efecto_Vodk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hdr.undp.org/es/content/informe-sobre-desarrollo-humano-1992" TargetMode="External"/><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undp.org/content/undp/en/home/librarypage/poverty-reduction/humanity-divided--confronting-inequality-in-developing-countries.html" TargetMode="External"/><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elordenmundial.com/regiones/asia-pacifico/orden-economico-historico-global/" TargetMode="External"/><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hyperlink" Target="http://elordenmundial.com/regiones/asia-pacifico/orden-economico-historico-global/"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elordenmundial.com/regiones/asia-pacifico/orden-economico-historico-global/" TargetMode="External"/><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elordenmundial.com/regiones/asia-pacifico/orden-economico-historico-global/" TargetMode="External"/><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hyperlink" Target="http://es.slideshare.net/cristhianyersonmontalvancoronel/economia-verde-46818642?related=1" TargetMode="External"/><Relationship Id="rId2" Type="http://schemas.openxmlformats.org/officeDocument/2006/relationships/hyperlink" Target="http://es.slideshare.net/chinocarias/quien-controla-la-economia-verde?from_action=save"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498095" y="5858108"/>
            <a:ext cx="8165132" cy="523220"/>
          </a:xfrm>
          <a:prstGeom prst="rect">
            <a:avLst/>
          </a:prstGeom>
          <a:noFill/>
        </p:spPr>
        <p:txBody>
          <a:bodyPr wrap="square" rtlCol="0">
            <a:spAutoFit/>
          </a:bodyPr>
          <a:lstStyle/>
          <a:p>
            <a:pPr algn="ctr"/>
            <a:r>
              <a:rPr lang="es-MX" sz="2800" b="1" dirty="0" smtClean="0">
                <a:effectLst>
                  <a:outerShdw blurRad="38100" dist="38100" dir="2700000" algn="tl">
                    <a:srgbClr val="000000">
                      <a:alpha val="43137"/>
                    </a:srgbClr>
                  </a:outerShdw>
                </a:effectLst>
                <a:latin typeface="Bookman Old Style" panose="02050604050505020204" pitchFamily="18" charset="0"/>
              </a:rPr>
              <a:t>Facilitador: Pablo Luis Saravia Tasayco</a:t>
            </a:r>
            <a:endParaRPr lang="es-MX" sz="3200" b="1" dirty="0" smtClean="0">
              <a:effectLst>
                <a:outerShdw blurRad="38100" dist="38100" dir="2700000" algn="tl">
                  <a:srgbClr val="000000">
                    <a:alpha val="43137"/>
                  </a:srgbClr>
                </a:outerShdw>
              </a:effectLst>
              <a:latin typeface="Bookman Old Style" panose="02050604050505020204" pitchFamily="18" charset="0"/>
            </a:endParaRPr>
          </a:p>
        </p:txBody>
      </p:sp>
      <p:sp>
        <p:nvSpPr>
          <p:cNvPr id="2" name="CuadroTexto 1"/>
          <p:cNvSpPr txBox="1"/>
          <p:nvPr/>
        </p:nvSpPr>
        <p:spPr>
          <a:xfrm>
            <a:off x="107504" y="4653136"/>
            <a:ext cx="8911670" cy="1015663"/>
          </a:xfrm>
          <a:prstGeom prst="rect">
            <a:avLst/>
          </a:prstGeom>
          <a:noFill/>
        </p:spPr>
        <p:txBody>
          <a:bodyPr wrap="square" rtlCol="0">
            <a:spAutoFit/>
          </a:bodyPr>
          <a:lstStyle/>
          <a:p>
            <a:pPr algn="ctr"/>
            <a:r>
              <a:rPr lang="es-MX" sz="6000" b="1" dirty="0" smtClean="0">
                <a:solidFill>
                  <a:srgbClr val="3333FF"/>
                </a:solidFill>
                <a:effectLst>
                  <a:outerShdw blurRad="38100" dist="38100" dir="2700000" algn="tl">
                    <a:srgbClr val="000000">
                      <a:alpha val="43137"/>
                    </a:srgbClr>
                  </a:outerShdw>
                </a:effectLst>
              </a:rPr>
              <a:t>Tema: La Globalización</a:t>
            </a:r>
            <a:endParaRPr lang="es-MX" sz="6000" b="1" dirty="0">
              <a:solidFill>
                <a:srgbClr val="3333FF"/>
              </a:solidFill>
              <a:effectLst>
                <a:outerShdw blurRad="38100" dist="38100" dir="2700000" algn="tl">
                  <a:srgbClr val="000000">
                    <a:alpha val="43137"/>
                  </a:srgbClr>
                </a:outerShdw>
              </a:effectLst>
            </a:endParaRPr>
          </a:p>
        </p:txBody>
      </p:sp>
      <p:pic>
        <p:nvPicPr>
          <p:cNvPr id="2060" name="Picture 12" descr="http://4.bp.blogspot.com/-3F9qyA_ZdMs/UVlsa3dDwvI/AAAAAAAACTg/DUy4ngUiq9M/s1600/globalizaci%C3%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720"/>
            <a:ext cx="5435963" cy="362397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ticsandrea.weebly.com/uploads/1/3/5/0/13503908/5163389_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7" y="908720"/>
            <a:ext cx="4860641" cy="362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35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ChangeArrowheads="1"/>
          </p:cNvSpPr>
          <p:nvPr/>
        </p:nvSpPr>
        <p:spPr bwMode="auto">
          <a:xfrm>
            <a:off x="2982144" y="3944144"/>
            <a:ext cx="3048000" cy="990600"/>
          </a:xfrm>
          <a:prstGeom prst="rect">
            <a:avLst/>
          </a:prstGeom>
          <a:solidFill>
            <a:srgbClr val="0000FF"/>
          </a:solidFill>
          <a:ln w="76200">
            <a:solidFill>
              <a:srgbClr val="FF6600"/>
            </a:solidFill>
            <a:miter lim="800000"/>
            <a:headEnd type="none" w="sm" len="sm"/>
            <a:tailEnd type="none" w="sm" len="sm"/>
          </a:ln>
        </p:spPr>
        <p:txBody>
          <a:bodyPr wrap="none" anchor="ctr"/>
          <a:lstStyle/>
          <a:p>
            <a:pPr algn="ctr"/>
            <a:r>
              <a:rPr lang="es-MX" sz="2400" b="1">
                <a:solidFill>
                  <a:schemeClr val="bg1"/>
                </a:solidFill>
                <a:latin typeface="Times New Roman" pitchFamily="18" charset="0"/>
              </a:rPr>
              <a:t>GLOBALIZACIÓN</a:t>
            </a:r>
            <a:endParaRPr lang="es-ES" sz="2400" b="1">
              <a:solidFill>
                <a:schemeClr val="bg1"/>
              </a:solidFill>
              <a:latin typeface="Times New Roman" pitchFamily="18" charset="0"/>
            </a:endParaRPr>
          </a:p>
        </p:txBody>
      </p:sp>
      <p:sp>
        <p:nvSpPr>
          <p:cNvPr id="169988" name="Oval 4"/>
          <p:cNvSpPr>
            <a:spLocks noChangeArrowheads="1"/>
          </p:cNvSpPr>
          <p:nvPr/>
        </p:nvSpPr>
        <p:spPr bwMode="auto">
          <a:xfrm>
            <a:off x="467544" y="2572544"/>
            <a:ext cx="1981200" cy="1828800"/>
          </a:xfrm>
          <a:prstGeom prst="ellipse">
            <a:avLst/>
          </a:prstGeom>
          <a:solidFill>
            <a:srgbClr val="0000FF"/>
          </a:solidFill>
          <a:ln w="57150">
            <a:solidFill>
              <a:schemeClr val="bg2"/>
            </a:solidFill>
            <a:round/>
            <a:headEnd type="none" w="sm" len="sm"/>
            <a:tailEnd type="none" w="sm" len="sm"/>
          </a:ln>
        </p:spPr>
        <p:txBody>
          <a:bodyPr wrap="none" anchor="ctr"/>
          <a:lstStyle/>
          <a:p>
            <a:pPr algn="ctr"/>
            <a:r>
              <a:rPr lang="es-MX" sz="2400">
                <a:solidFill>
                  <a:schemeClr val="bg1"/>
                </a:solidFill>
                <a:latin typeface="Times New Roman" pitchFamily="18" charset="0"/>
              </a:rPr>
              <a:t>NOVEDAD</a:t>
            </a:r>
          </a:p>
          <a:p>
            <a:pPr algn="ctr"/>
            <a:r>
              <a:rPr lang="es-MX" sz="1400" b="1" i="1">
                <a:solidFill>
                  <a:schemeClr val="bg1"/>
                </a:solidFill>
                <a:latin typeface="Times New Roman" pitchFamily="18" charset="0"/>
              </a:rPr>
              <a:t>¿ES UN FENÓMENO</a:t>
            </a:r>
          </a:p>
          <a:p>
            <a:pPr algn="ctr"/>
            <a:r>
              <a:rPr lang="es-MX" sz="1400" b="1" i="1">
                <a:solidFill>
                  <a:schemeClr val="bg1"/>
                </a:solidFill>
                <a:latin typeface="Times New Roman" pitchFamily="18" charset="0"/>
              </a:rPr>
              <a:t>NUEVO EN LA</a:t>
            </a:r>
          </a:p>
          <a:p>
            <a:pPr algn="ctr"/>
            <a:r>
              <a:rPr lang="es-MX" sz="1400" b="1" i="1">
                <a:solidFill>
                  <a:schemeClr val="bg1"/>
                </a:solidFill>
                <a:latin typeface="Times New Roman" pitchFamily="18" charset="0"/>
              </a:rPr>
              <a:t>HISTORIA?</a:t>
            </a:r>
            <a:endParaRPr lang="es-ES" sz="1400" b="1" i="1">
              <a:solidFill>
                <a:schemeClr val="bg1"/>
              </a:solidFill>
              <a:latin typeface="Times New Roman" pitchFamily="18" charset="0"/>
            </a:endParaRPr>
          </a:p>
        </p:txBody>
      </p:sp>
      <p:sp>
        <p:nvSpPr>
          <p:cNvPr id="169989" name="Oval 5"/>
          <p:cNvSpPr>
            <a:spLocks noChangeArrowheads="1"/>
          </p:cNvSpPr>
          <p:nvPr/>
        </p:nvSpPr>
        <p:spPr bwMode="auto">
          <a:xfrm>
            <a:off x="2220144" y="1200944"/>
            <a:ext cx="2819400" cy="1828800"/>
          </a:xfrm>
          <a:prstGeom prst="ellipse">
            <a:avLst/>
          </a:prstGeom>
          <a:solidFill>
            <a:srgbClr val="0000FF"/>
          </a:solidFill>
          <a:ln w="38100">
            <a:solidFill>
              <a:schemeClr val="bg2"/>
            </a:solidFill>
            <a:round/>
            <a:headEnd type="none" w="sm" len="sm"/>
            <a:tailEnd type="none" w="sm" len="sm"/>
          </a:ln>
        </p:spPr>
        <p:txBody>
          <a:bodyPr wrap="none" anchor="ctr"/>
          <a:lstStyle/>
          <a:p>
            <a:pPr algn="ctr"/>
            <a:r>
              <a:rPr lang="es-MX" sz="2200" b="1" dirty="0">
                <a:solidFill>
                  <a:schemeClr val="bg1"/>
                </a:solidFill>
                <a:latin typeface="Times New Roman" pitchFamily="18" charset="0"/>
              </a:rPr>
              <a:t>ANTINACIONAL</a:t>
            </a:r>
          </a:p>
          <a:p>
            <a:pPr algn="ctr"/>
            <a:r>
              <a:rPr lang="es-MX" sz="1400" b="1" i="1" dirty="0">
                <a:solidFill>
                  <a:schemeClr val="bg1"/>
                </a:solidFill>
                <a:latin typeface="Times New Roman" pitchFamily="18" charset="0"/>
              </a:rPr>
              <a:t>¿SUPONE LA </a:t>
            </a:r>
          </a:p>
          <a:p>
            <a:pPr algn="ctr"/>
            <a:r>
              <a:rPr lang="es-MX" sz="1400" b="1" i="1" dirty="0">
                <a:solidFill>
                  <a:schemeClr val="bg1"/>
                </a:solidFill>
                <a:latin typeface="Times New Roman" pitchFamily="18" charset="0"/>
              </a:rPr>
              <a:t>DESAPARICIÓN DE LOS</a:t>
            </a:r>
          </a:p>
          <a:p>
            <a:pPr algn="ctr"/>
            <a:r>
              <a:rPr lang="es-MX" sz="1400" b="1" i="1" dirty="0">
                <a:solidFill>
                  <a:schemeClr val="bg1"/>
                </a:solidFill>
                <a:latin typeface="Times New Roman" pitchFamily="18" charset="0"/>
              </a:rPr>
              <a:t>ESTADO-NACIÓN?</a:t>
            </a:r>
            <a:endParaRPr lang="es-ES" sz="1400" b="1" i="1" dirty="0">
              <a:solidFill>
                <a:schemeClr val="bg1"/>
              </a:solidFill>
              <a:latin typeface="Times New Roman" pitchFamily="18" charset="0"/>
            </a:endParaRPr>
          </a:p>
        </p:txBody>
      </p:sp>
      <p:sp>
        <p:nvSpPr>
          <p:cNvPr id="169990" name="Oval 6"/>
          <p:cNvSpPr>
            <a:spLocks noChangeArrowheads="1"/>
          </p:cNvSpPr>
          <p:nvPr/>
        </p:nvSpPr>
        <p:spPr bwMode="auto">
          <a:xfrm>
            <a:off x="5191944" y="1124744"/>
            <a:ext cx="3124200" cy="1676400"/>
          </a:xfrm>
          <a:prstGeom prst="ellipse">
            <a:avLst/>
          </a:prstGeom>
          <a:solidFill>
            <a:srgbClr val="0000FF"/>
          </a:solidFill>
          <a:ln w="38100">
            <a:solidFill>
              <a:schemeClr val="bg2"/>
            </a:solidFill>
            <a:round/>
            <a:headEnd type="none" w="sm" len="sm"/>
            <a:tailEnd type="none" w="sm" len="sm"/>
          </a:ln>
        </p:spPr>
        <p:txBody>
          <a:bodyPr wrap="none" anchor="ctr"/>
          <a:lstStyle/>
          <a:p>
            <a:pPr algn="ctr"/>
            <a:r>
              <a:rPr lang="es-MX" sz="2200" b="1">
                <a:solidFill>
                  <a:schemeClr val="bg1"/>
                </a:solidFill>
                <a:latin typeface="Times New Roman" pitchFamily="18" charset="0"/>
              </a:rPr>
              <a:t>DESINTEGRADOR</a:t>
            </a:r>
          </a:p>
          <a:p>
            <a:pPr algn="ctr"/>
            <a:r>
              <a:rPr lang="es-MX" sz="1400" b="1" i="1">
                <a:solidFill>
                  <a:schemeClr val="bg1"/>
                </a:solidFill>
                <a:latin typeface="Times New Roman" pitchFamily="18" charset="0"/>
              </a:rPr>
              <a:t>¿ES CONTRADICTORIO </a:t>
            </a:r>
          </a:p>
          <a:p>
            <a:pPr algn="ctr"/>
            <a:r>
              <a:rPr lang="es-MX" sz="1400" b="1" i="1">
                <a:solidFill>
                  <a:schemeClr val="bg1"/>
                </a:solidFill>
                <a:latin typeface="Times New Roman" pitchFamily="18" charset="0"/>
              </a:rPr>
              <a:t>CON LA FORMACIÓN</a:t>
            </a:r>
          </a:p>
          <a:p>
            <a:pPr algn="ctr"/>
            <a:r>
              <a:rPr lang="es-MX" sz="1400" b="1" i="1">
                <a:solidFill>
                  <a:schemeClr val="bg1"/>
                </a:solidFill>
                <a:latin typeface="Times New Roman" pitchFamily="18" charset="0"/>
              </a:rPr>
              <a:t>DE BLOQUES?</a:t>
            </a:r>
            <a:endParaRPr lang="es-ES" sz="1400" b="1" i="1">
              <a:solidFill>
                <a:schemeClr val="bg1"/>
              </a:solidFill>
              <a:latin typeface="Times New Roman" pitchFamily="18" charset="0"/>
            </a:endParaRPr>
          </a:p>
        </p:txBody>
      </p:sp>
      <p:sp>
        <p:nvSpPr>
          <p:cNvPr id="169991" name="Oval 7"/>
          <p:cNvSpPr>
            <a:spLocks noChangeArrowheads="1"/>
          </p:cNvSpPr>
          <p:nvPr/>
        </p:nvSpPr>
        <p:spPr bwMode="auto">
          <a:xfrm>
            <a:off x="6487344" y="2801144"/>
            <a:ext cx="2286000" cy="1828800"/>
          </a:xfrm>
          <a:prstGeom prst="ellipse">
            <a:avLst/>
          </a:prstGeom>
          <a:solidFill>
            <a:srgbClr val="0000FF"/>
          </a:solidFill>
          <a:ln w="38100">
            <a:solidFill>
              <a:schemeClr val="bg2"/>
            </a:solidFill>
            <a:round/>
            <a:headEnd type="none" w="sm" len="sm"/>
            <a:tailEnd type="none" w="sm" len="sm"/>
          </a:ln>
        </p:spPr>
        <p:txBody>
          <a:bodyPr wrap="none" anchor="ctr"/>
          <a:lstStyle/>
          <a:p>
            <a:pPr algn="ctr"/>
            <a:r>
              <a:rPr lang="es-MX" sz="2400">
                <a:solidFill>
                  <a:schemeClr val="bg1"/>
                </a:solidFill>
                <a:latin typeface="Times New Roman" pitchFamily="18" charset="0"/>
              </a:rPr>
              <a:t>INEVITABLE</a:t>
            </a:r>
          </a:p>
          <a:p>
            <a:pPr algn="ctr"/>
            <a:r>
              <a:rPr lang="es-MX" sz="1400" b="1" i="1">
                <a:solidFill>
                  <a:schemeClr val="bg1"/>
                </a:solidFill>
                <a:latin typeface="Times New Roman" pitchFamily="18" charset="0"/>
              </a:rPr>
              <a:t>¿ES UN PROCESO</a:t>
            </a:r>
          </a:p>
          <a:p>
            <a:pPr algn="ctr"/>
            <a:r>
              <a:rPr lang="es-MX" sz="1400" b="1" i="1">
                <a:solidFill>
                  <a:schemeClr val="bg1"/>
                </a:solidFill>
                <a:latin typeface="Times New Roman" pitchFamily="18" charset="0"/>
              </a:rPr>
              <a:t>INEXORABLE Y</a:t>
            </a:r>
          </a:p>
          <a:p>
            <a:pPr algn="ctr"/>
            <a:r>
              <a:rPr lang="es-MX" sz="1400" b="1" i="1">
                <a:solidFill>
                  <a:schemeClr val="bg1"/>
                </a:solidFill>
                <a:latin typeface="Times New Roman" pitchFamily="18" charset="0"/>
              </a:rPr>
              <a:t>NECESARIO?</a:t>
            </a:r>
            <a:endParaRPr lang="es-ES" sz="1400" b="1" i="1">
              <a:solidFill>
                <a:schemeClr val="bg1"/>
              </a:solidFill>
              <a:latin typeface="Times New Roman" pitchFamily="18" charset="0"/>
            </a:endParaRPr>
          </a:p>
        </p:txBody>
      </p:sp>
      <p:sp>
        <p:nvSpPr>
          <p:cNvPr id="169992" name="Rectangle 8"/>
          <p:cNvSpPr>
            <a:spLocks noChangeArrowheads="1"/>
          </p:cNvSpPr>
          <p:nvPr/>
        </p:nvSpPr>
        <p:spPr bwMode="auto">
          <a:xfrm>
            <a:off x="1686744" y="5620544"/>
            <a:ext cx="2514600" cy="838200"/>
          </a:xfrm>
          <a:prstGeom prst="rect">
            <a:avLst/>
          </a:prstGeom>
          <a:solidFill>
            <a:srgbClr val="FF0000"/>
          </a:solidFill>
          <a:ln w="12700">
            <a:solidFill>
              <a:schemeClr val="bg1"/>
            </a:solidFill>
            <a:miter lim="800000"/>
            <a:headEnd type="none" w="sm" len="sm"/>
            <a:tailEnd type="none" w="sm" len="sm"/>
          </a:ln>
        </p:spPr>
        <p:txBody>
          <a:bodyPr wrap="none" anchor="ctr"/>
          <a:lstStyle/>
          <a:p>
            <a:pPr algn="ctr"/>
            <a:r>
              <a:rPr lang="es-MX" sz="2400">
                <a:solidFill>
                  <a:schemeClr val="bg1"/>
                </a:solidFill>
                <a:latin typeface="Times New Roman" pitchFamily="18" charset="0"/>
              </a:rPr>
              <a:t>Globalifóbicos</a:t>
            </a:r>
            <a:endParaRPr lang="es-ES" sz="2400">
              <a:solidFill>
                <a:schemeClr val="bg1"/>
              </a:solidFill>
              <a:latin typeface="Times New Roman" pitchFamily="18" charset="0"/>
            </a:endParaRPr>
          </a:p>
        </p:txBody>
      </p:sp>
      <p:sp>
        <p:nvSpPr>
          <p:cNvPr id="169993" name="Rectangle 9"/>
          <p:cNvSpPr>
            <a:spLocks noChangeArrowheads="1"/>
          </p:cNvSpPr>
          <p:nvPr/>
        </p:nvSpPr>
        <p:spPr bwMode="auto">
          <a:xfrm>
            <a:off x="5115744" y="5696744"/>
            <a:ext cx="2514600" cy="838200"/>
          </a:xfrm>
          <a:prstGeom prst="rect">
            <a:avLst/>
          </a:prstGeom>
          <a:solidFill>
            <a:srgbClr val="FF0000"/>
          </a:solidFill>
          <a:ln w="12700">
            <a:solidFill>
              <a:schemeClr val="bg1"/>
            </a:solidFill>
            <a:miter lim="800000"/>
            <a:headEnd type="none" w="sm" len="sm"/>
            <a:tailEnd type="none" w="sm" len="sm"/>
          </a:ln>
        </p:spPr>
        <p:txBody>
          <a:bodyPr wrap="none" anchor="ctr"/>
          <a:lstStyle/>
          <a:p>
            <a:pPr algn="ctr"/>
            <a:r>
              <a:rPr lang="es-MX" sz="2400">
                <a:solidFill>
                  <a:schemeClr val="bg1"/>
                </a:solidFill>
                <a:latin typeface="Times New Roman" pitchFamily="18" charset="0"/>
              </a:rPr>
              <a:t>Globalovers</a:t>
            </a:r>
            <a:endParaRPr lang="es-ES" sz="2400">
              <a:solidFill>
                <a:schemeClr val="bg1"/>
              </a:solidFill>
              <a:latin typeface="Times New Roman" pitchFamily="18" charset="0"/>
            </a:endParaRPr>
          </a:p>
        </p:txBody>
      </p:sp>
      <p:sp>
        <p:nvSpPr>
          <p:cNvPr id="169994" name="Line 10"/>
          <p:cNvSpPr>
            <a:spLocks noChangeShapeType="1"/>
          </p:cNvSpPr>
          <p:nvPr/>
        </p:nvSpPr>
        <p:spPr bwMode="auto">
          <a:xfrm flipH="1" flipV="1">
            <a:off x="2557736" y="3582616"/>
            <a:ext cx="1948408" cy="285328"/>
          </a:xfrm>
          <a:prstGeom prst="line">
            <a:avLst/>
          </a:prstGeom>
          <a:noFill/>
          <a:ln w="57150">
            <a:solidFill>
              <a:srgbClr val="FF00FF"/>
            </a:solidFill>
            <a:round/>
            <a:headEnd type="none" w="sm" len="sm"/>
            <a:tailEnd type="triangle" w="sm" len="sm"/>
          </a:ln>
        </p:spPr>
        <p:txBody>
          <a:bodyPr/>
          <a:lstStyle/>
          <a:p>
            <a:endParaRPr lang="es-MX"/>
          </a:p>
        </p:txBody>
      </p:sp>
      <p:sp>
        <p:nvSpPr>
          <p:cNvPr id="169995" name="Line 11"/>
          <p:cNvSpPr>
            <a:spLocks noChangeShapeType="1"/>
          </p:cNvSpPr>
          <p:nvPr/>
        </p:nvSpPr>
        <p:spPr bwMode="auto">
          <a:xfrm flipH="1" flipV="1">
            <a:off x="4201344" y="3029744"/>
            <a:ext cx="304800" cy="838200"/>
          </a:xfrm>
          <a:prstGeom prst="line">
            <a:avLst/>
          </a:prstGeom>
          <a:noFill/>
          <a:ln w="57150">
            <a:solidFill>
              <a:srgbClr val="FF00FF"/>
            </a:solidFill>
            <a:round/>
            <a:headEnd type="none" w="sm" len="sm"/>
            <a:tailEnd type="triangle" w="sm" len="sm"/>
          </a:ln>
        </p:spPr>
        <p:txBody>
          <a:bodyPr/>
          <a:lstStyle/>
          <a:p>
            <a:endParaRPr lang="es-MX"/>
          </a:p>
        </p:txBody>
      </p:sp>
      <p:sp>
        <p:nvSpPr>
          <p:cNvPr id="169996" name="Line 12"/>
          <p:cNvSpPr>
            <a:spLocks noChangeShapeType="1"/>
          </p:cNvSpPr>
          <p:nvPr/>
        </p:nvSpPr>
        <p:spPr bwMode="auto">
          <a:xfrm flipV="1">
            <a:off x="4506144" y="2801144"/>
            <a:ext cx="1524000" cy="1066800"/>
          </a:xfrm>
          <a:prstGeom prst="line">
            <a:avLst/>
          </a:prstGeom>
          <a:noFill/>
          <a:ln w="57150">
            <a:solidFill>
              <a:srgbClr val="FF00FF"/>
            </a:solidFill>
            <a:round/>
            <a:headEnd type="none" w="sm" len="sm"/>
            <a:tailEnd type="triangle" w="sm" len="sm"/>
          </a:ln>
        </p:spPr>
        <p:txBody>
          <a:bodyPr/>
          <a:lstStyle/>
          <a:p>
            <a:endParaRPr lang="es-MX"/>
          </a:p>
        </p:txBody>
      </p:sp>
      <p:sp>
        <p:nvSpPr>
          <p:cNvPr id="169997" name="Line 13"/>
          <p:cNvSpPr>
            <a:spLocks noChangeShapeType="1"/>
          </p:cNvSpPr>
          <p:nvPr/>
        </p:nvSpPr>
        <p:spPr bwMode="auto">
          <a:xfrm flipV="1">
            <a:off x="4506144" y="3726632"/>
            <a:ext cx="1868016" cy="141312"/>
          </a:xfrm>
          <a:prstGeom prst="line">
            <a:avLst/>
          </a:prstGeom>
          <a:noFill/>
          <a:ln w="57150">
            <a:solidFill>
              <a:srgbClr val="FF00FF"/>
            </a:solidFill>
            <a:round/>
            <a:headEnd type="none" w="sm" len="sm"/>
            <a:tailEnd type="triangle" w="sm" len="sm"/>
          </a:ln>
        </p:spPr>
        <p:txBody>
          <a:bodyPr/>
          <a:lstStyle/>
          <a:p>
            <a:endParaRPr lang="es-MX"/>
          </a:p>
        </p:txBody>
      </p:sp>
      <p:sp>
        <p:nvSpPr>
          <p:cNvPr id="169998" name="Line 14"/>
          <p:cNvSpPr>
            <a:spLocks noChangeShapeType="1"/>
          </p:cNvSpPr>
          <p:nvPr/>
        </p:nvSpPr>
        <p:spPr bwMode="auto">
          <a:xfrm flipH="1">
            <a:off x="3061792" y="5010944"/>
            <a:ext cx="1139552" cy="515888"/>
          </a:xfrm>
          <a:prstGeom prst="line">
            <a:avLst/>
          </a:prstGeom>
          <a:noFill/>
          <a:ln w="57150">
            <a:solidFill>
              <a:srgbClr val="FFFF00"/>
            </a:solidFill>
            <a:round/>
            <a:headEnd type="none" w="sm" len="sm"/>
            <a:tailEnd type="triangle" w="sm" len="sm"/>
          </a:ln>
        </p:spPr>
        <p:txBody>
          <a:bodyPr/>
          <a:lstStyle/>
          <a:p>
            <a:endParaRPr lang="es-MX"/>
          </a:p>
        </p:txBody>
      </p:sp>
      <p:sp>
        <p:nvSpPr>
          <p:cNvPr id="169999" name="Line 15"/>
          <p:cNvSpPr>
            <a:spLocks noChangeShapeType="1"/>
          </p:cNvSpPr>
          <p:nvPr/>
        </p:nvSpPr>
        <p:spPr bwMode="auto">
          <a:xfrm>
            <a:off x="4658544" y="5010944"/>
            <a:ext cx="1219200" cy="609600"/>
          </a:xfrm>
          <a:prstGeom prst="line">
            <a:avLst/>
          </a:prstGeom>
          <a:noFill/>
          <a:ln w="57150">
            <a:solidFill>
              <a:srgbClr val="FFFF00"/>
            </a:solidFill>
            <a:round/>
            <a:headEnd type="none" w="sm" len="sm"/>
            <a:tailEnd type="triangle" w="sm" len="sm"/>
          </a:ln>
        </p:spPr>
        <p:txBody>
          <a:bodyPr/>
          <a:lstStyle/>
          <a:p>
            <a:endParaRPr lang="es-MX"/>
          </a:p>
        </p:txBody>
      </p:sp>
    </p:spTree>
    <p:extLst>
      <p:ext uri="{BB962C8B-B14F-4D97-AF65-F5344CB8AC3E}">
        <p14:creationId xmlns:p14="http://schemas.microsoft.com/office/powerpoint/2010/main" val="55081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9987"/>
                                        </p:tgtEl>
                                        <p:attrNameLst>
                                          <p:attrName>style.visibility</p:attrName>
                                        </p:attrNameLst>
                                      </p:cBhvr>
                                      <p:to>
                                        <p:strVal val="visible"/>
                                      </p:to>
                                    </p:set>
                                    <p:anim calcmode="lin" valueType="num">
                                      <p:cBhvr additive="base">
                                        <p:cTn id="7" dur="500" fill="hold"/>
                                        <p:tgtEl>
                                          <p:spTgt spid="169987"/>
                                        </p:tgtEl>
                                        <p:attrNameLst>
                                          <p:attrName>ppt_x</p:attrName>
                                        </p:attrNameLst>
                                      </p:cBhvr>
                                      <p:tavLst>
                                        <p:tav tm="0">
                                          <p:val>
                                            <p:strVal val="0-#ppt_w/2"/>
                                          </p:val>
                                        </p:tav>
                                        <p:tav tm="100000">
                                          <p:val>
                                            <p:strVal val="#ppt_x"/>
                                          </p:val>
                                        </p:tav>
                                      </p:tavLst>
                                    </p:anim>
                                    <p:anim calcmode="lin" valueType="num">
                                      <p:cBhvr additive="base">
                                        <p:cTn id="8" dur="500" fill="hold"/>
                                        <p:tgtEl>
                                          <p:spTgt spid="1699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9994"/>
                                        </p:tgtEl>
                                        <p:attrNameLst>
                                          <p:attrName>style.visibility</p:attrName>
                                        </p:attrNameLst>
                                      </p:cBhvr>
                                      <p:to>
                                        <p:strVal val="visible"/>
                                      </p:to>
                                    </p:set>
                                    <p:anim calcmode="lin" valueType="num">
                                      <p:cBhvr additive="base">
                                        <p:cTn id="13" dur="500" fill="hold"/>
                                        <p:tgtEl>
                                          <p:spTgt spid="169994"/>
                                        </p:tgtEl>
                                        <p:attrNameLst>
                                          <p:attrName>ppt_x</p:attrName>
                                        </p:attrNameLst>
                                      </p:cBhvr>
                                      <p:tavLst>
                                        <p:tav tm="0">
                                          <p:val>
                                            <p:strVal val="0-#ppt_w/2"/>
                                          </p:val>
                                        </p:tav>
                                        <p:tav tm="100000">
                                          <p:val>
                                            <p:strVal val="#ppt_x"/>
                                          </p:val>
                                        </p:tav>
                                      </p:tavLst>
                                    </p:anim>
                                    <p:anim calcmode="lin" valueType="num">
                                      <p:cBhvr additive="base">
                                        <p:cTn id="14" dur="500" fill="hold"/>
                                        <p:tgtEl>
                                          <p:spTgt spid="16999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grpId="0" nodeType="clickEffect">
                                  <p:stCondLst>
                                    <p:cond delay="0"/>
                                  </p:stCondLst>
                                  <p:childTnLst>
                                    <p:set>
                                      <p:cBhvr>
                                        <p:cTn id="18" dur="1" fill="hold">
                                          <p:stCondLst>
                                            <p:cond delay="0"/>
                                          </p:stCondLst>
                                        </p:cTn>
                                        <p:tgtEl>
                                          <p:spTgt spid="169988"/>
                                        </p:tgtEl>
                                        <p:attrNameLst>
                                          <p:attrName>style.visibility</p:attrName>
                                        </p:attrNameLst>
                                      </p:cBhvr>
                                      <p:to>
                                        <p:strVal val="visible"/>
                                      </p:to>
                                    </p:set>
                                    <p:anim calcmode="lin" valueType="num">
                                      <p:cBhvr>
                                        <p:cTn id="19" dur="1000" fill="hold"/>
                                        <p:tgtEl>
                                          <p:spTgt spid="169988"/>
                                        </p:tgtEl>
                                        <p:attrNameLst>
                                          <p:attrName>ppt_w</p:attrName>
                                        </p:attrNameLst>
                                      </p:cBhvr>
                                      <p:tavLst>
                                        <p:tav tm="0">
                                          <p:val>
                                            <p:fltVal val="0"/>
                                          </p:val>
                                        </p:tav>
                                        <p:tav tm="100000">
                                          <p:val>
                                            <p:strVal val="#ppt_w"/>
                                          </p:val>
                                        </p:tav>
                                      </p:tavLst>
                                    </p:anim>
                                    <p:anim calcmode="lin" valueType="num">
                                      <p:cBhvr>
                                        <p:cTn id="20" dur="1000" fill="hold"/>
                                        <p:tgtEl>
                                          <p:spTgt spid="169988"/>
                                        </p:tgtEl>
                                        <p:attrNameLst>
                                          <p:attrName>ppt_h</p:attrName>
                                        </p:attrNameLst>
                                      </p:cBhvr>
                                      <p:tavLst>
                                        <p:tav tm="0">
                                          <p:val>
                                            <p:fltVal val="0"/>
                                          </p:val>
                                        </p:tav>
                                        <p:tav tm="100000">
                                          <p:val>
                                            <p:strVal val="#ppt_h"/>
                                          </p:val>
                                        </p:tav>
                                      </p:tavLst>
                                    </p:anim>
                                    <p:anim calcmode="lin" valueType="num">
                                      <p:cBhvr>
                                        <p:cTn id="21" dur="1000" fill="hold"/>
                                        <p:tgtEl>
                                          <p:spTgt spid="16998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6998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69995"/>
                                        </p:tgtEl>
                                        <p:attrNameLst>
                                          <p:attrName>style.visibility</p:attrName>
                                        </p:attrNameLst>
                                      </p:cBhvr>
                                      <p:to>
                                        <p:strVal val="visible"/>
                                      </p:to>
                                    </p:set>
                                    <p:anim calcmode="lin" valueType="num">
                                      <p:cBhvr additive="base">
                                        <p:cTn id="27" dur="500" fill="hold"/>
                                        <p:tgtEl>
                                          <p:spTgt spid="169995"/>
                                        </p:tgtEl>
                                        <p:attrNameLst>
                                          <p:attrName>ppt_x</p:attrName>
                                        </p:attrNameLst>
                                      </p:cBhvr>
                                      <p:tavLst>
                                        <p:tav tm="0">
                                          <p:val>
                                            <p:strVal val="0-#ppt_w/2"/>
                                          </p:val>
                                        </p:tav>
                                        <p:tav tm="100000">
                                          <p:val>
                                            <p:strVal val="#ppt_x"/>
                                          </p:val>
                                        </p:tav>
                                      </p:tavLst>
                                    </p:anim>
                                    <p:anim calcmode="lin" valueType="num">
                                      <p:cBhvr additive="base">
                                        <p:cTn id="28" dur="500" fill="hold"/>
                                        <p:tgtEl>
                                          <p:spTgt spid="16999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169989"/>
                                        </p:tgtEl>
                                        <p:attrNameLst>
                                          <p:attrName>style.visibility</p:attrName>
                                        </p:attrNameLst>
                                      </p:cBhvr>
                                      <p:to>
                                        <p:strVal val="visible"/>
                                      </p:to>
                                    </p:set>
                                    <p:animEffect transition="in" filter="barn(inHorizontal)">
                                      <p:cBhvr>
                                        <p:cTn id="33" dur="500"/>
                                        <p:tgtEl>
                                          <p:spTgt spid="169989"/>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69996"/>
                                        </p:tgtEl>
                                        <p:attrNameLst>
                                          <p:attrName>style.visibility</p:attrName>
                                        </p:attrNameLst>
                                      </p:cBhvr>
                                      <p:to>
                                        <p:strVal val="visible"/>
                                      </p:to>
                                    </p:set>
                                    <p:anim calcmode="lin" valueType="num">
                                      <p:cBhvr additive="base">
                                        <p:cTn id="38" dur="500" fill="hold"/>
                                        <p:tgtEl>
                                          <p:spTgt spid="169996"/>
                                        </p:tgtEl>
                                        <p:attrNameLst>
                                          <p:attrName>ppt_x</p:attrName>
                                        </p:attrNameLst>
                                      </p:cBhvr>
                                      <p:tavLst>
                                        <p:tav tm="0">
                                          <p:val>
                                            <p:strVal val="0-#ppt_w/2"/>
                                          </p:val>
                                        </p:tav>
                                        <p:tav tm="100000">
                                          <p:val>
                                            <p:strVal val="#ppt_x"/>
                                          </p:val>
                                        </p:tav>
                                      </p:tavLst>
                                    </p:anim>
                                    <p:anim calcmode="lin" valueType="num">
                                      <p:cBhvr additive="base">
                                        <p:cTn id="39" dur="500" fill="hold"/>
                                        <p:tgtEl>
                                          <p:spTgt spid="169996"/>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9990"/>
                                        </p:tgtEl>
                                        <p:attrNameLst>
                                          <p:attrName>style.visibility</p:attrName>
                                        </p:attrNameLst>
                                      </p:cBhvr>
                                      <p:to>
                                        <p:strVal val="visible"/>
                                      </p:to>
                                    </p:set>
                                    <p:animEffect transition="in" filter="blinds(horizontal)">
                                      <p:cBhvr>
                                        <p:cTn id="44" dur="500"/>
                                        <p:tgtEl>
                                          <p:spTgt spid="169990"/>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9997"/>
                                        </p:tgtEl>
                                        <p:attrNameLst>
                                          <p:attrName>style.visibility</p:attrName>
                                        </p:attrNameLst>
                                      </p:cBhvr>
                                      <p:to>
                                        <p:strVal val="visible"/>
                                      </p:to>
                                    </p:set>
                                    <p:anim calcmode="lin" valueType="num">
                                      <p:cBhvr additive="base">
                                        <p:cTn id="49" dur="500" fill="hold"/>
                                        <p:tgtEl>
                                          <p:spTgt spid="169997"/>
                                        </p:tgtEl>
                                        <p:attrNameLst>
                                          <p:attrName>ppt_x</p:attrName>
                                        </p:attrNameLst>
                                      </p:cBhvr>
                                      <p:tavLst>
                                        <p:tav tm="0">
                                          <p:val>
                                            <p:strVal val="0-#ppt_w/2"/>
                                          </p:val>
                                        </p:tav>
                                        <p:tav tm="100000">
                                          <p:val>
                                            <p:strVal val="#ppt_x"/>
                                          </p:val>
                                        </p:tav>
                                      </p:tavLst>
                                    </p:anim>
                                    <p:anim calcmode="lin" valueType="num">
                                      <p:cBhvr additive="base">
                                        <p:cTn id="50" dur="500" fill="hold"/>
                                        <p:tgtEl>
                                          <p:spTgt spid="169997"/>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169991"/>
                                        </p:tgtEl>
                                        <p:attrNameLst>
                                          <p:attrName>style.visibility</p:attrName>
                                        </p:attrNameLst>
                                      </p:cBhvr>
                                      <p:to>
                                        <p:strVal val="visible"/>
                                      </p:to>
                                    </p:set>
                                    <p:anim calcmode="lin" valueType="num">
                                      <p:cBhvr>
                                        <p:cTn id="55" dur="500" fill="hold"/>
                                        <p:tgtEl>
                                          <p:spTgt spid="169991"/>
                                        </p:tgtEl>
                                        <p:attrNameLst>
                                          <p:attrName>ppt_w</p:attrName>
                                        </p:attrNameLst>
                                      </p:cBhvr>
                                      <p:tavLst>
                                        <p:tav tm="0">
                                          <p:val>
                                            <p:fltVal val="0"/>
                                          </p:val>
                                        </p:tav>
                                        <p:tav tm="100000">
                                          <p:val>
                                            <p:strVal val="#ppt_w"/>
                                          </p:val>
                                        </p:tav>
                                      </p:tavLst>
                                    </p:anim>
                                    <p:anim calcmode="lin" valueType="num">
                                      <p:cBhvr>
                                        <p:cTn id="56" dur="500" fill="hold"/>
                                        <p:tgtEl>
                                          <p:spTgt spid="169991"/>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69998"/>
                                        </p:tgtEl>
                                        <p:attrNameLst>
                                          <p:attrName>style.visibility</p:attrName>
                                        </p:attrNameLst>
                                      </p:cBhvr>
                                      <p:to>
                                        <p:strVal val="visible"/>
                                      </p:to>
                                    </p:set>
                                    <p:anim calcmode="lin" valueType="num">
                                      <p:cBhvr additive="base">
                                        <p:cTn id="61" dur="500" fill="hold"/>
                                        <p:tgtEl>
                                          <p:spTgt spid="169998"/>
                                        </p:tgtEl>
                                        <p:attrNameLst>
                                          <p:attrName>ppt_x</p:attrName>
                                        </p:attrNameLst>
                                      </p:cBhvr>
                                      <p:tavLst>
                                        <p:tav tm="0">
                                          <p:val>
                                            <p:strVal val="0-#ppt_w/2"/>
                                          </p:val>
                                        </p:tav>
                                        <p:tav tm="100000">
                                          <p:val>
                                            <p:strVal val="#ppt_x"/>
                                          </p:val>
                                        </p:tav>
                                      </p:tavLst>
                                    </p:anim>
                                    <p:anim calcmode="lin" valueType="num">
                                      <p:cBhvr additive="base">
                                        <p:cTn id="62" dur="500" fill="hold"/>
                                        <p:tgtEl>
                                          <p:spTgt spid="16999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169992"/>
                                        </p:tgtEl>
                                        <p:attrNameLst>
                                          <p:attrName>style.visibility</p:attrName>
                                        </p:attrNameLst>
                                      </p:cBhvr>
                                      <p:to>
                                        <p:strVal val="visible"/>
                                      </p:to>
                                    </p:set>
                                    <p:animEffect transition="in" filter="randombar(horizontal)">
                                      <p:cBhvr>
                                        <p:cTn id="67" dur="500"/>
                                        <p:tgtEl>
                                          <p:spTgt spid="169992"/>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69999"/>
                                        </p:tgtEl>
                                        <p:attrNameLst>
                                          <p:attrName>style.visibility</p:attrName>
                                        </p:attrNameLst>
                                      </p:cBhvr>
                                      <p:to>
                                        <p:strVal val="visible"/>
                                      </p:to>
                                    </p:set>
                                    <p:anim calcmode="lin" valueType="num">
                                      <p:cBhvr additive="base">
                                        <p:cTn id="72" dur="500" fill="hold"/>
                                        <p:tgtEl>
                                          <p:spTgt spid="169999"/>
                                        </p:tgtEl>
                                        <p:attrNameLst>
                                          <p:attrName>ppt_x</p:attrName>
                                        </p:attrNameLst>
                                      </p:cBhvr>
                                      <p:tavLst>
                                        <p:tav tm="0">
                                          <p:val>
                                            <p:strVal val="0-#ppt_w/2"/>
                                          </p:val>
                                        </p:tav>
                                        <p:tav tm="100000">
                                          <p:val>
                                            <p:strVal val="#ppt_x"/>
                                          </p:val>
                                        </p:tav>
                                      </p:tavLst>
                                    </p:anim>
                                    <p:anim calcmode="lin" valueType="num">
                                      <p:cBhvr additive="base">
                                        <p:cTn id="73" dur="500" fill="hold"/>
                                        <p:tgtEl>
                                          <p:spTgt spid="169999"/>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3" presetClass="entr" presetSubtype="32" fill="hold" grpId="0" nodeType="clickEffect">
                                  <p:stCondLst>
                                    <p:cond delay="0"/>
                                  </p:stCondLst>
                                  <p:childTnLst>
                                    <p:set>
                                      <p:cBhvr>
                                        <p:cTn id="77" dur="1" fill="hold">
                                          <p:stCondLst>
                                            <p:cond delay="0"/>
                                          </p:stCondLst>
                                        </p:cTn>
                                        <p:tgtEl>
                                          <p:spTgt spid="169993"/>
                                        </p:tgtEl>
                                        <p:attrNameLst>
                                          <p:attrName>style.visibility</p:attrName>
                                        </p:attrNameLst>
                                      </p:cBhvr>
                                      <p:to>
                                        <p:strVal val="visible"/>
                                      </p:to>
                                    </p:set>
                                    <p:anim calcmode="lin" valueType="num">
                                      <p:cBhvr>
                                        <p:cTn id="78" dur="500" fill="hold"/>
                                        <p:tgtEl>
                                          <p:spTgt spid="169993"/>
                                        </p:tgtEl>
                                        <p:attrNameLst>
                                          <p:attrName>ppt_w</p:attrName>
                                        </p:attrNameLst>
                                      </p:cBhvr>
                                      <p:tavLst>
                                        <p:tav tm="0">
                                          <p:val>
                                            <p:strVal val="4*#ppt_w"/>
                                          </p:val>
                                        </p:tav>
                                        <p:tav tm="100000">
                                          <p:val>
                                            <p:strVal val="#ppt_w"/>
                                          </p:val>
                                        </p:tav>
                                      </p:tavLst>
                                    </p:anim>
                                    <p:anim calcmode="lin" valueType="num">
                                      <p:cBhvr>
                                        <p:cTn id="79" dur="500" fill="hold"/>
                                        <p:tgtEl>
                                          <p:spTgt spid="16999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animBg="1" autoUpdateAnimBg="0"/>
      <p:bldP spid="169988" grpId="0" animBg="1" autoUpdateAnimBg="0"/>
      <p:bldP spid="169989" grpId="0" animBg="1" autoUpdateAnimBg="0"/>
      <p:bldP spid="169990" grpId="0" animBg="1" autoUpdateAnimBg="0"/>
      <p:bldP spid="169991" grpId="0" animBg="1" autoUpdateAnimBg="0"/>
      <p:bldP spid="169992" grpId="0" animBg="1" autoUpdateAnimBg="0"/>
      <p:bldP spid="169993" grpId="0" animBg="1" autoUpdateAnimBg="0"/>
      <p:bldP spid="169994" grpId="0" animBg="1"/>
      <p:bldP spid="169995" grpId="0" animBg="1"/>
      <p:bldP spid="169996" grpId="0" animBg="1"/>
      <p:bldP spid="169997" grpId="0" animBg="1"/>
      <p:bldP spid="169998" grpId="0" animBg="1"/>
      <p:bldP spid="16999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p:cNvSpPr txBox="1">
            <a:spLocks noChangeArrowheads="1"/>
          </p:cNvSpPr>
          <p:nvPr/>
        </p:nvSpPr>
        <p:spPr bwMode="auto">
          <a:xfrm>
            <a:off x="1719263" y="1052736"/>
            <a:ext cx="5867400" cy="707886"/>
          </a:xfrm>
          <a:prstGeom prst="rect">
            <a:avLst/>
          </a:prstGeom>
          <a:noFill/>
          <a:ln w="12700">
            <a:noFill/>
            <a:miter lim="800000"/>
            <a:headEnd type="none" w="sm" len="sm"/>
            <a:tailEnd type="none" w="sm" len="sm"/>
          </a:ln>
        </p:spPr>
        <p:txBody>
          <a:bodyPr>
            <a:spAutoFit/>
          </a:bodyPr>
          <a:lstStyle/>
          <a:p>
            <a:pPr algn="ctr">
              <a:spcBef>
                <a:spcPct val="50000"/>
              </a:spcBef>
            </a:pPr>
            <a:r>
              <a:rPr lang="es-MX" sz="4000" b="1" dirty="0">
                <a:latin typeface="MS Reference Serif" pitchFamily="18" charset="0"/>
              </a:rPr>
              <a:t>¿Qué es la globalización?</a:t>
            </a:r>
            <a:endParaRPr lang="es-ES" sz="4000" b="1" dirty="0">
              <a:latin typeface="MS Reference Serif" pitchFamily="18" charset="0"/>
            </a:endParaRPr>
          </a:p>
        </p:txBody>
      </p:sp>
      <p:sp>
        <p:nvSpPr>
          <p:cNvPr id="171011" name="Text Box 3"/>
          <p:cNvSpPr txBox="1">
            <a:spLocks noChangeArrowheads="1"/>
          </p:cNvSpPr>
          <p:nvPr/>
        </p:nvSpPr>
        <p:spPr bwMode="auto">
          <a:xfrm>
            <a:off x="836613" y="1938065"/>
            <a:ext cx="7632700" cy="1160463"/>
          </a:xfrm>
          <a:prstGeom prst="rect">
            <a:avLst/>
          </a:prstGeom>
          <a:noFill/>
          <a:ln w="12700">
            <a:noFill/>
            <a:miter lim="800000"/>
            <a:headEnd type="none" w="sm" len="sm"/>
            <a:tailEnd type="none" w="sm" len="sm"/>
          </a:ln>
        </p:spPr>
        <p:txBody>
          <a:bodyPr>
            <a:spAutoFit/>
          </a:bodyPr>
          <a:lstStyle/>
          <a:p>
            <a:pPr>
              <a:spcBef>
                <a:spcPct val="50000"/>
              </a:spcBef>
              <a:buFontTx/>
              <a:buChar char="•"/>
            </a:pPr>
            <a:r>
              <a:rPr lang="es-MX" sz="2800" dirty="0">
                <a:latin typeface="Gloucester MT Extra Condensed" pitchFamily="18" charset="0"/>
              </a:rPr>
              <a:t> ¿Mundialización?, ¿Globalización?, ¿Interdependencia?</a:t>
            </a:r>
          </a:p>
          <a:p>
            <a:pPr>
              <a:spcBef>
                <a:spcPct val="50000"/>
              </a:spcBef>
              <a:buFontTx/>
              <a:buChar char="•"/>
            </a:pPr>
            <a:r>
              <a:rPr lang="es-MX" sz="2800" dirty="0">
                <a:latin typeface="Gloucester MT Extra Condensed" pitchFamily="18" charset="0"/>
              </a:rPr>
              <a:t> No hay una definición generalmente aceptada</a:t>
            </a:r>
            <a:endParaRPr lang="es-ES" sz="2800" dirty="0">
              <a:latin typeface="Gloucester MT Extra Condensed" pitchFamily="18" charset="0"/>
            </a:endParaRPr>
          </a:p>
        </p:txBody>
      </p:sp>
      <p:sp>
        <p:nvSpPr>
          <p:cNvPr id="171012" name="Text Box 4"/>
          <p:cNvSpPr txBox="1">
            <a:spLocks noChangeArrowheads="1"/>
          </p:cNvSpPr>
          <p:nvPr/>
        </p:nvSpPr>
        <p:spPr bwMode="auto">
          <a:xfrm>
            <a:off x="1143000" y="3407277"/>
            <a:ext cx="6705600" cy="1373188"/>
          </a:xfrm>
          <a:prstGeom prst="rect">
            <a:avLst/>
          </a:prstGeom>
          <a:solidFill>
            <a:srgbClr val="FF9933"/>
          </a:solidFill>
          <a:ln w="12700">
            <a:noFill/>
            <a:miter lim="800000"/>
            <a:headEnd type="none" w="sm" len="sm"/>
            <a:tailEnd type="none" w="sm" len="sm"/>
          </a:ln>
        </p:spPr>
        <p:txBody>
          <a:bodyPr>
            <a:spAutoFit/>
          </a:bodyPr>
          <a:lstStyle/>
          <a:p>
            <a:pPr>
              <a:spcBef>
                <a:spcPct val="50000"/>
              </a:spcBef>
              <a:buFontTx/>
              <a:buChar char="•"/>
            </a:pPr>
            <a:r>
              <a:rPr lang="es-MX" sz="2800">
                <a:solidFill>
                  <a:schemeClr val="bg1"/>
                </a:solidFill>
                <a:latin typeface="Gloucester MT Extra Condensed" pitchFamily="18" charset="0"/>
              </a:rPr>
              <a:t> La Academia Española: </a:t>
            </a:r>
            <a:r>
              <a:rPr lang="es-MX" sz="2800" i="1">
                <a:solidFill>
                  <a:schemeClr val="bg1"/>
                </a:solidFill>
                <a:latin typeface="Gloucester MT Extra Condensed" pitchFamily="18" charset="0"/>
              </a:rPr>
              <a:t>“Tendencia de los mercados y de las empresas a extenderse, alcanzando una dimensión mundial que sobrepasa las fronteras nacionales” </a:t>
            </a:r>
            <a:endParaRPr lang="es-ES" sz="2800" i="1">
              <a:solidFill>
                <a:schemeClr val="bg1"/>
              </a:solidFill>
              <a:latin typeface="Gloucester MT Extra Condensed" pitchFamily="18" charset="0"/>
            </a:endParaRPr>
          </a:p>
        </p:txBody>
      </p:sp>
      <p:sp>
        <p:nvSpPr>
          <p:cNvPr id="171013" name="Text Box 5"/>
          <p:cNvSpPr txBox="1">
            <a:spLocks noChangeArrowheads="1"/>
          </p:cNvSpPr>
          <p:nvPr/>
        </p:nvSpPr>
        <p:spPr bwMode="auto">
          <a:xfrm>
            <a:off x="1149350" y="4985252"/>
            <a:ext cx="6662738" cy="1384995"/>
          </a:xfrm>
          <a:prstGeom prst="rect">
            <a:avLst/>
          </a:prstGeom>
          <a:solidFill>
            <a:srgbClr val="CCFF99"/>
          </a:solidFill>
          <a:ln>
            <a:headEnd type="none" w="sm" len="sm"/>
            <a:tailEnd type="none" w="sm" len="sm"/>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buFontTx/>
              <a:buChar char="•"/>
              <a:defRPr/>
            </a:pPr>
            <a:r>
              <a:rPr lang="es-MX" sz="2800" dirty="0">
                <a:solidFill>
                  <a:srgbClr val="FF0000"/>
                </a:solidFill>
                <a:latin typeface="Gloucester MT Extra Condensed" pitchFamily="18" charset="0"/>
              </a:rPr>
              <a:t> </a:t>
            </a:r>
            <a:r>
              <a:rPr lang="es-MX" sz="2800" i="1" dirty="0">
                <a:solidFill>
                  <a:srgbClr val="FF0000"/>
                </a:solidFill>
                <a:latin typeface="Gloucester MT Extra Condensed" pitchFamily="18" charset="0"/>
              </a:rPr>
              <a:t>“Se trata de un proceso por el cual las políticas nacionales tienen cada vez menos importancia y las políticas internacionales, aquellas que se deciden lejos de los ciudadanos, cada vez más” </a:t>
            </a:r>
            <a:endParaRPr lang="es-ES" sz="2800" i="1" dirty="0">
              <a:solidFill>
                <a:srgbClr val="FF0000"/>
              </a:solidFill>
              <a:latin typeface="Gloucester MT Extra Condensed" pitchFamily="18" charset="0"/>
            </a:endParaRPr>
          </a:p>
        </p:txBody>
      </p:sp>
    </p:spTree>
    <p:extLst>
      <p:ext uri="{BB962C8B-B14F-4D97-AF65-F5344CB8AC3E}">
        <p14:creationId xmlns:p14="http://schemas.microsoft.com/office/powerpoint/2010/main" val="212291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blinds(horizontal)">
                                      <p:cBhvr>
                                        <p:cTn id="7" dur="500"/>
                                        <p:tgtEl>
                                          <p:spTgt spid="1710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1011"/>
                                        </p:tgtEl>
                                        <p:attrNameLst>
                                          <p:attrName>style.visibility</p:attrName>
                                        </p:attrNameLst>
                                      </p:cBhvr>
                                      <p:to>
                                        <p:strVal val="visible"/>
                                      </p:to>
                                    </p:set>
                                    <p:anim calcmode="lin" valueType="num">
                                      <p:cBhvr additive="base">
                                        <p:cTn id="12" dur="500" fill="hold"/>
                                        <p:tgtEl>
                                          <p:spTgt spid="171011"/>
                                        </p:tgtEl>
                                        <p:attrNameLst>
                                          <p:attrName>ppt_x</p:attrName>
                                        </p:attrNameLst>
                                      </p:cBhvr>
                                      <p:tavLst>
                                        <p:tav tm="0">
                                          <p:val>
                                            <p:strVal val="0-#ppt_w/2"/>
                                          </p:val>
                                        </p:tav>
                                        <p:tav tm="100000">
                                          <p:val>
                                            <p:strVal val="#ppt_x"/>
                                          </p:val>
                                        </p:tav>
                                      </p:tavLst>
                                    </p:anim>
                                    <p:anim calcmode="lin" valueType="num">
                                      <p:cBhvr additive="base">
                                        <p:cTn id="13" dur="500" fill="hold"/>
                                        <p:tgtEl>
                                          <p:spTgt spid="1710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171012"/>
                                        </p:tgtEl>
                                        <p:attrNameLst>
                                          <p:attrName>style.visibility</p:attrName>
                                        </p:attrNameLst>
                                      </p:cBhvr>
                                      <p:to>
                                        <p:strVal val="visible"/>
                                      </p:to>
                                    </p:set>
                                    <p:animEffect transition="in" filter="barn(inHorizontal)">
                                      <p:cBhvr>
                                        <p:cTn id="18" dur="500"/>
                                        <p:tgtEl>
                                          <p:spTgt spid="171012"/>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71013"/>
                                        </p:tgtEl>
                                        <p:attrNameLst>
                                          <p:attrName>style.visibility</p:attrName>
                                        </p:attrNameLst>
                                      </p:cBhvr>
                                      <p:to>
                                        <p:strVal val="visible"/>
                                      </p:to>
                                    </p:set>
                                    <p:animEffect transition="in" filter="randombar(horizontal)">
                                      <p:cBhvr>
                                        <p:cTn id="23" dur="500"/>
                                        <p:tgtEl>
                                          <p:spTgt spid="17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utoUpdateAnimBg="0"/>
      <p:bldP spid="171011" grpId="0" autoUpdateAnimBg="0"/>
      <p:bldP spid="171012" grpId="0" animBg="1" autoUpdateAnimBg="0"/>
      <p:bldP spid="171013"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1071538" y="2332375"/>
            <a:ext cx="7143800" cy="3970318"/>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just"/>
            <a:r>
              <a:rPr lang="es-MX" sz="2800" dirty="0" smtClean="0">
                <a:solidFill>
                  <a:schemeClr val="tx1"/>
                </a:solidFill>
              </a:rPr>
              <a:t>La </a:t>
            </a:r>
            <a:r>
              <a:rPr lang="es-MX" sz="2800" b="1" dirty="0" smtClean="0">
                <a:solidFill>
                  <a:schemeClr val="tx1"/>
                </a:solidFill>
              </a:rPr>
              <a:t>globalización</a:t>
            </a:r>
            <a:r>
              <a:rPr lang="es-MX" sz="2800" dirty="0" smtClean="0">
                <a:solidFill>
                  <a:schemeClr val="tx1"/>
                </a:solidFill>
              </a:rPr>
              <a:t> es un </a:t>
            </a:r>
            <a:r>
              <a:rPr lang="es-MX" sz="3200" dirty="0" smtClean="0">
                <a:solidFill>
                  <a:schemeClr val="tx1"/>
                </a:solidFill>
                <a:hlinkClick r:id="rId2" action="ppaction://hlinkfile" tooltip="Proceso"/>
              </a:rPr>
              <a:t>proceso</a:t>
            </a:r>
            <a:r>
              <a:rPr lang="es-MX" sz="3200" dirty="0" smtClean="0">
                <a:solidFill>
                  <a:schemeClr val="tx1"/>
                </a:solidFill>
              </a:rPr>
              <a:t> </a:t>
            </a:r>
            <a:r>
              <a:rPr lang="es-MX" sz="3200" dirty="0" smtClean="0">
                <a:solidFill>
                  <a:schemeClr val="tx1"/>
                </a:solidFill>
                <a:hlinkClick r:id="rId3" action="ppaction://hlinkfile" tooltip="Económico"/>
              </a:rPr>
              <a:t>económico</a:t>
            </a:r>
            <a:r>
              <a:rPr lang="es-MX" sz="3200" dirty="0" smtClean="0">
                <a:solidFill>
                  <a:schemeClr val="tx1"/>
                </a:solidFill>
              </a:rPr>
              <a:t>, </a:t>
            </a:r>
            <a:r>
              <a:rPr lang="es-MX" sz="3200" dirty="0" smtClean="0">
                <a:solidFill>
                  <a:schemeClr val="tx1"/>
                </a:solidFill>
                <a:hlinkClick r:id="rId4" action="ppaction://hlinkfile" tooltip="Tecnológico"/>
              </a:rPr>
              <a:t>tecnológico</a:t>
            </a:r>
            <a:r>
              <a:rPr lang="es-MX" sz="3200" dirty="0" smtClean="0">
                <a:solidFill>
                  <a:schemeClr val="tx1"/>
                </a:solidFill>
              </a:rPr>
              <a:t>, </a:t>
            </a:r>
            <a:r>
              <a:rPr lang="es-MX" sz="3200" dirty="0" smtClean="0">
                <a:solidFill>
                  <a:schemeClr val="tx1"/>
                </a:solidFill>
                <a:hlinkClick r:id="rId5" action="ppaction://hlinkfile" tooltip="Social"/>
              </a:rPr>
              <a:t>social</a:t>
            </a:r>
            <a:r>
              <a:rPr lang="es-MX" sz="3200" dirty="0" smtClean="0">
                <a:solidFill>
                  <a:schemeClr val="tx1"/>
                </a:solidFill>
              </a:rPr>
              <a:t> y </a:t>
            </a:r>
            <a:r>
              <a:rPr lang="es-MX" sz="3200" dirty="0" smtClean="0">
                <a:solidFill>
                  <a:schemeClr val="tx1"/>
                </a:solidFill>
                <a:hlinkClick r:id="rId6" action="ppaction://hlinkfile" tooltip="Cultural"/>
              </a:rPr>
              <a:t>cultural</a:t>
            </a:r>
            <a:r>
              <a:rPr lang="es-MX" sz="3200" dirty="0" smtClean="0">
                <a:solidFill>
                  <a:schemeClr val="tx1"/>
                </a:solidFill>
              </a:rPr>
              <a:t> </a:t>
            </a:r>
            <a:r>
              <a:rPr lang="es-MX" sz="2800" dirty="0" smtClean="0">
                <a:solidFill>
                  <a:schemeClr val="tx1"/>
                </a:solidFill>
              </a:rPr>
              <a:t>a gran escala, que consiste en la creciente </a:t>
            </a:r>
            <a:r>
              <a:rPr lang="es-MX" sz="3200" dirty="0" smtClean="0">
                <a:solidFill>
                  <a:schemeClr val="tx1"/>
                </a:solidFill>
                <a:hlinkClick r:id="rId7" action="ppaction://hlinkfile" tooltip="Comunicación"/>
              </a:rPr>
              <a:t>comunicación</a:t>
            </a:r>
            <a:r>
              <a:rPr lang="es-MX" sz="2800" dirty="0" smtClean="0">
                <a:solidFill>
                  <a:schemeClr val="tx1"/>
                </a:solidFill>
              </a:rPr>
              <a:t> e </a:t>
            </a:r>
            <a:r>
              <a:rPr lang="es-MX" sz="3200" dirty="0" smtClean="0">
                <a:solidFill>
                  <a:schemeClr val="tx1"/>
                </a:solidFill>
                <a:hlinkClick r:id="rId8" action="ppaction://hlinkfile" tooltip="Interdependencia"/>
              </a:rPr>
              <a:t>interdependencia</a:t>
            </a:r>
            <a:r>
              <a:rPr lang="es-MX" sz="3200" dirty="0" smtClean="0">
                <a:solidFill>
                  <a:schemeClr val="tx1"/>
                </a:solidFill>
              </a:rPr>
              <a:t> </a:t>
            </a:r>
            <a:r>
              <a:rPr lang="es-MX" sz="2800" dirty="0" smtClean="0">
                <a:solidFill>
                  <a:schemeClr val="tx1"/>
                </a:solidFill>
              </a:rPr>
              <a:t>entre los distintos países del </a:t>
            </a:r>
            <a:r>
              <a:rPr lang="es-MX" sz="3200" dirty="0" smtClean="0">
                <a:solidFill>
                  <a:schemeClr val="tx1"/>
                </a:solidFill>
                <a:hlinkClick r:id="rId9" action="ppaction://hlinkfile" tooltip="Mundo"/>
              </a:rPr>
              <a:t>mundo</a:t>
            </a:r>
            <a:r>
              <a:rPr lang="es-MX" sz="3200" dirty="0" smtClean="0">
                <a:solidFill>
                  <a:schemeClr val="tx1"/>
                </a:solidFill>
              </a:rPr>
              <a:t> </a:t>
            </a:r>
            <a:r>
              <a:rPr lang="es-MX" sz="2800" dirty="0" smtClean="0">
                <a:solidFill>
                  <a:schemeClr val="tx1"/>
                </a:solidFill>
              </a:rPr>
              <a:t>unificando sus mercados, sociedades y culturas, a través de una serie de </a:t>
            </a:r>
            <a:r>
              <a:rPr lang="es-MX" sz="3200" u="sng" dirty="0" smtClean="0">
                <a:solidFill>
                  <a:srgbClr val="3333FF"/>
                </a:solidFill>
              </a:rPr>
              <a:t>transformaciones</a:t>
            </a:r>
            <a:r>
              <a:rPr lang="es-MX" sz="2800" dirty="0" smtClean="0">
                <a:solidFill>
                  <a:schemeClr val="tx1"/>
                </a:solidFill>
              </a:rPr>
              <a:t> sociales, económicas y políticas que les dan un carácter </a:t>
            </a:r>
            <a:r>
              <a:rPr lang="es-MX" sz="3200" dirty="0" smtClean="0">
                <a:solidFill>
                  <a:schemeClr val="tx1"/>
                </a:solidFill>
                <a:hlinkClick r:id="rId10" action="ppaction://hlinkfile" tooltip="Global"/>
              </a:rPr>
              <a:t>global</a:t>
            </a:r>
            <a:r>
              <a:rPr lang="es-MX" sz="3200" dirty="0" smtClean="0">
                <a:solidFill>
                  <a:schemeClr val="tx1"/>
                </a:solidFill>
              </a:rPr>
              <a:t>. </a:t>
            </a:r>
          </a:p>
        </p:txBody>
      </p:sp>
      <p:sp>
        <p:nvSpPr>
          <p:cNvPr id="18" name="Text Box 2"/>
          <p:cNvSpPr txBox="1">
            <a:spLocks noChangeArrowheads="1"/>
          </p:cNvSpPr>
          <p:nvPr/>
        </p:nvSpPr>
        <p:spPr bwMode="auto">
          <a:xfrm>
            <a:off x="1763713" y="1268760"/>
            <a:ext cx="5867400" cy="707886"/>
          </a:xfrm>
          <a:prstGeom prst="rect">
            <a:avLst/>
          </a:prstGeom>
          <a:noFill/>
          <a:ln w="12700">
            <a:noFill/>
            <a:miter lim="800000"/>
            <a:headEnd type="none" w="sm" len="sm"/>
            <a:tailEnd type="none" w="sm" len="sm"/>
          </a:ln>
        </p:spPr>
        <p:txBody>
          <a:bodyPr>
            <a:spAutoFit/>
          </a:bodyPr>
          <a:lstStyle/>
          <a:p>
            <a:pPr>
              <a:spcBef>
                <a:spcPct val="50000"/>
              </a:spcBef>
            </a:pPr>
            <a:r>
              <a:rPr lang="es-MX" sz="4000" b="1" dirty="0">
                <a:latin typeface="MS Reference Serif" pitchFamily="18" charset="0"/>
              </a:rPr>
              <a:t>¿Qué es la globalización?</a:t>
            </a:r>
            <a:endParaRPr lang="es-ES" sz="4000" b="1" dirty="0">
              <a:latin typeface="MS Reference Serif" pitchFamily="18" charset="0"/>
            </a:endParaRPr>
          </a:p>
        </p:txBody>
      </p:sp>
    </p:spTree>
    <p:extLst>
      <p:ext uri="{BB962C8B-B14F-4D97-AF65-F5344CB8AC3E}">
        <p14:creationId xmlns:p14="http://schemas.microsoft.com/office/powerpoint/2010/main" val="17389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4057873017"/>
              </p:ext>
            </p:extLst>
          </p:nvPr>
        </p:nvGraphicFramePr>
        <p:xfrm>
          <a:off x="0" y="836712"/>
          <a:ext cx="914400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1255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578284126"/>
              </p:ext>
            </p:extLst>
          </p:nvPr>
        </p:nvGraphicFramePr>
        <p:xfrm>
          <a:off x="1187624" y="836712"/>
          <a:ext cx="684076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8884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3334200037"/>
              </p:ext>
            </p:extLst>
          </p:nvPr>
        </p:nvGraphicFramePr>
        <p:xfrm>
          <a:off x="0" y="908720"/>
          <a:ext cx="91440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7956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i.imgur.com/NHcZt.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050" name="Picture 2" descr="http://economia.itam.mx/sites/default/files/styles/poster-476/public/eventositammx/eventos/posters/2015/08/portada_libro_-_la_globalizacion_desde_abajo_-_alba_lins_mathews.jpg?itok=hFJBNDV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5214" y="1125281"/>
            <a:ext cx="2168702" cy="33669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prisaediciones.com/uploads/imagenes/libro/portada/200204/portada-malestar-globalizacion_grand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4199" y="1112706"/>
            <a:ext cx="1864720" cy="29649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n de portada del libro Comprender la globaliz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6750" y="1125282"/>
            <a:ext cx="1856810" cy="295232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img-tmk.tematika.com/tapas/sitio/380466g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080" y="1112707"/>
            <a:ext cx="2013206" cy="296490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politicaexterior.com/wp-content/uploads/rodri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8006" y="3755418"/>
            <a:ext cx="2017134" cy="302570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esthervivas.files.wordpress.com/2009/11/portada-libro-resistencias-globales-copi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0982" y="3715301"/>
            <a:ext cx="1919925" cy="308751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content.librosenred.com/getcover.ashx?ISBN=9781597545372&amp;size=3&amp;type=1"/>
          <p:cNvPicPr>
            <a:picLocks noChangeAspect="1" noChangeArrowheads="1"/>
          </p:cNvPicPr>
          <p:nvPr/>
        </p:nvPicPr>
        <p:blipFill rotWithShape="1">
          <a:blip r:embed="rId8">
            <a:extLst>
              <a:ext uri="{28A0092B-C50C-407E-A947-70E740481C1C}">
                <a14:useLocalDpi xmlns:a14="http://schemas.microsoft.com/office/drawing/2010/main" val="0"/>
              </a:ext>
            </a:extLst>
          </a:blip>
          <a:srcRect l="17941" t="10672" b="9959"/>
          <a:stretch/>
        </p:blipFill>
        <p:spPr bwMode="auto">
          <a:xfrm>
            <a:off x="4745985" y="3748514"/>
            <a:ext cx="2079228" cy="306486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biblioteca2012.hegoa.efaber.net/system/covers/13939/original/desglobalizacion.jpg?1400055773"/>
          <p:cNvPicPr>
            <a:picLocks noChangeAspect="1" noChangeArrowheads="1"/>
          </p:cNvPicPr>
          <p:nvPr/>
        </p:nvPicPr>
        <p:blipFill rotWithShape="1">
          <a:blip r:embed="rId9">
            <a:extLst>
              <a:ext uri="{28A0092B-C50C-407E-A947-70E740481C1C}">
                <a14:useLocalDpi xmlns:a14="http://schemas.microsoft.com/office/drawing/2010/main" val="0"/>
              </a:ext>
            </a:extLst>
          </a:blip>
          <a:srcRect l="14110" r="17851" b="4615"/>
          <a:stretch/>
        </p:blipFill>
        <p:spPr bwMode="auto">
          <a:xfrm>
            <a:off x="6778291" y="3655108"/>
            <a:ext cx="2215624" cy="3052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457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7504" y="945296"/>
            <a:ext cx="5616624" cy="5940088"/>
          </a:xfrm>
          <a:prstGeom prst="rect">
            <a:avLst/>
          </a:prstGeom>
        </p:spPr>
        <p:txBody>
          <a:bodyPr wrap="square">
            <a:spAutoFit/>
          </a:bodyPr>
          <a:lstStyle/>
          <a:p>
            <a:pPr algn="ctr"/>
            <a:r>
              <a:rPr lang="es-MX" sz="2800" b="1" dirty="0" smtClean="0"/>
              <a:t>Crisis Económicas y Globalización</a:t>
            </a:r>
          </a:p>
          <a:p>
            <a:pPr algn="ctr"/>
            <a:endParaRPr lang="es-MX" sz="1600" dirty="0" smtClean="0"/>
          </a:p>
          <a:p>
            <a:pPr algn="just"/>
            <a:r>
              <a:rPr lang="es-MX" sz="2200" dirty="0" smtClean="0"/>
              <a:t>Las crisis “Tequila, Dragón, Vodka, Samba, Tango, hipotecaria”: La velocidad y libertad alcanzada por los capitales para entrar y salir de países y empresas está asociada a una serie de crisis eco-financieras locales de impacto global. </a:t>
            </a:r>
          </a:p>
          <a:p>
            <a:pPr algn="ctr"/>
            <a:endParaRPr lang="es-MX" dirty="0" smtClean="0"/>
          </a:p>
          <a:p>
            <a:pPr algn="just"/>
            <a:r>
              <a:rPr lang="es-MX" sz="2200" dirty="0" smtClean="0"/>
              <a:t>La primera de la serie se produjo en México en 1994/1995 y su impacto global se conoció como </a:t>
            </a:r>
            <a:r>
              <a:rPr lang="es-MX" sz="2200" dirty="0" smtClean="0">
                <a:hlinkClick r:id="rId2" action="ppaction://hlinkfile" tooltip="Efecto Tequila"/>
              </a:rPr>
              <a:t>efecto Tequila</a:t>
            </a:r>
            <a:r>
              <a:rPr lang="es-MX" sz="2200" dirty="0" smtClean="0"/>
              <a:t>. Con posterioridad se produjeron la crisis asiática en 1995/1997 (</a:t>
            </a:r>
            <a:r>
              <a:rPr lang="es-MX" sz="2200" dirty="0" smtClean="0">
                <a:hlinkClick r:id="rId3" action="ppaction://hlinkfile" tooltip="Efecto Dragón"/>
              </a:rPr>
              <a:t>efecto Dragón</a:t>
            </a:r>
            <a:r>
              <a:rPr lang="es-MX" sz="2200" dirty="0" smtClean="0"/>
              <a:t>), la crisis rusa en 1998 (</a:t>
            </a:r>
            <a:r>
              <a:rPr lang="es-MX" sz="2200" dirty="0" smtClean="0">
                <a:hlinkClick r:id="rId4" action="ppaction://hlinkfile" tooltip="Efecto Vodka"/>
              </a:rPr>
              <a:t>efecto Vodka</a:t>
            </a:r>
            <a:r>
              <a:rPr lang="es-MX" sz="2200" dirty="0" smtClean="0"/>
              <a:t>), la crisis brasileña en 1998/1999 (</a:t>
            </a:r>
            <a:r>
              <a:rPr lang="es-MX" sz="2200" dirty="0" smtClean="0">
                <a:hlinkClick r:id="rId5" action="ppaction://hlinkfile" tooltip="Efecto Samba (aún no redactado)"/>
              </a:rPr>
              <a:t>efecto Samba</a:t>
            </a:r>
            <a:r>
              <a:rPr lang="es-MX" sz="2200" dirty="0" smtClean="0"/>
              <a:t>) y la crisis argentina en 2001/2002 (</a:t>
            </a:r>
            <a:r>
              <a:rPr lang="es-MX" sz="2200" dirty="0" smtClean="0">
                <a:hlinkClick r:id="rId6" action="ppaction://hlinkfile" tooltip="Efecto Tango"/>
              </a:rPr>
              <a:t>efecto Tango</a:t>
            </a:r>
            <a:r>
              <a:rPr lang="es-MX" sz="2200" dirty="0" smtClean="0"/>
              <a:t>), la crisis de </a:t>
            </a:r>
            <a:r>
              <a:rPr lang="es-MX" sz="2200" dirty="0" err="1" smtClean="0"/>
              <a:t>subprime</a:t>
            </a:r>
            <a:r>
              <a:rPr lang="es-MX" sz="2200" dirty="0" smtClean="0"/>
              <a:t>  2007-2008 (</a:t>
            </a:r>
            <a:r>
              <a:rPr lang="es-MX" sz="2200" u="sng" dirty="0" smtClean="0">
                <a:solidFill>
                  <a:srgbClr val="3333FF"/>
                </a:solidFill>
              </a:rPr>
              <a:t>efecto ninja o hipotecaria</a:t>
            </a:r>
            <a:r>
              <a:rPr lang="es-MX" sz="2200" dirty="0" smtClean="0"/>
              <a:t>). </a:t>
            </a:r>
            <a:endParaRPr lang="es-MX" sz="2200" dirty="0"/>
          </a:p>
        </p:txBody>
      </p:sp>
      <p:pic>
        <p:nvPicPr>
          <p:cNvPr id="2050" name="Picture 2" descr="https://imaginarlaciencia.files.wordpress.com/2012/02/crisis-exit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7313" y="2385456"/>
            <a:ext cx="3388932"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431"/>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ext Box 5"/>
          <p:cNvSpPr txBox="1">
            <a:spLocks noChangeArrowheads="1"/>
          </p:cNvSpPr>
          <p:nvPr/>
        </p:nvSpPr>
        <p:spPr bwMode="auto">
          <a:xfrm>
            <a:off x="683568" y="980728"/>
            <a:ext cx="7921376" cy="523220"/>
          </a:xfrm>
          <a:prstGeom prst="rect">
            <a:avLst/>
          </a:prstGeom>
          <a:noFill/>
          <a:ln w="9525">
            <a:noFill/>
            <a:miter lim="800000"/>
            <a:headEnd/>
            <a:tailEnd/>
          </a:ln>
        </p:spPr>
        <p:txBody>
          <a:bodyPr wrap="square">
            <a:spAutoFit/>
          </a:bodyPr>
          <a:lstStyle/>
          <a:p>
            <a:pPr algn="ctr">
              <a:spcBef>
                <a:spcPct val="50000"/>
              </a:spcBef>
            </a:pPr>
            <a:r>
              <a:rPr lang="es-MX" sz="2800" b="1" dirty="0"/>
              <a:t>La “Copa de Champán” entre ricos y pobres</a:t>
            </a:r>
            <a:endParaRPr lang="en-US" sz="2800" b="1" dirty="0"/>
          </a:p>
        </p:txBody>
      </p:sp>
      <p:pic>
        <p:nvPicPr>
          <p:cNvPr id="7170" name="Picture 2" descr="http://st.elespectador.co/files/imagenprincipal/a64d4d92cccf274948382a5b47db471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700808"/>
            <a:ext cx="5352529" cy="473608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rotWithShape="1">
          <a:blip r:embed="rId3"/>
          <a:srcRect t="1492" r="62717" b="20396"/>
          <a:stretch/>
        </p:blipFill>
        <p:spPr>
          <a:xfrm>
            <a:off x="6588224" y="1412776"/>
            <a:ext cx="2304256" cy="5244969"/>
          </a:xfrm>
          <a:prstGeom prst="rect">
            <a:avLst/>
          </a:prstGeom>
        </p:spPr>
      </p:pic>
    </p:spTree>
    <p:extLst>
      <p:ext uri="{BB962C8B-B14F-4D97-AF65-F5344CB8AC3E}">
        <p14:creationId xmlns:p14="http://schemas.microsoft.com/office/powerpoint/2010/main" val="3667241498"/>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rotWithShape="1">
          <a:blip r:embed="rId2"/>
          <a:srcRect l="41829" t="1491"/>
          <a:stretch/>
        </p:blipFill>
        <p:spPr>
          <a:xfrm>
            <a:off x="575236" y="906503"/>
            <a:ext cx="3096344" cy="5696694"/>
          </a:xfrm>
          <a:prstGeom prst="rect">
            <a:avLst/>
          </a:prstGeom>
        </p:spPr>
      </p:pic>
      <p:sp>
        <p:nvSpPr>
          <p:cNvPr id="14" name="Rectángulo 13"/>
          <p:cNvSpPr/>
          <p:nvPr/>
        </p:nvSpPr>
        <p:spPr>
          <a:xfrm>
            <a:off x="4788024" y="6453336"/>
            <a:ext cx="3456384" cy="200055"/>
          </a:xfrm>
          <a:prstGeom prst="rect">
            <a:avLst/>
          </a:prstGeom>
        </p:spPr>
        <p:txBody>
          <a:bodyPr wrap="square">
            <a:spAutoFit/>
          </a:bodyPr>
          <a:lstStyle/>
          <a:p>
            <a:r>
              <a:rPr lang="es-MX" sz="700" dirty="0">
                <a:hlinkClick r:id="rId3"/>
              </a:rPr>
              <a:t>http://</a:t>
            </a:r>
            <a:r>
              <a:rPr lang="es-MX" sz="700" dirty="0" smtClean="0">
                <a:hlinkClick r:id="rId3"/>
              </a:rPr>
              <a:t>hdr.undp.org/es/content/informe-sobre-desarrollo-humano-1992</a:t>
            </a:r>
            <a:r>
              <a:rPr lang="es-MX" sz="700" dirty="0" smtClean="0"/>
              <a:t> </a:t>
            </a:r>
            <a:endParaRPr lang="es-MX" sz="700" dirty="0"/>
          </a:p>
        </p:txBody>
      </p:sp>
      <p:sp>
        <p:nvSpPr>
          <p:cNvPr id="15" name="Text Box 5"/>
          <p:cNvSpPr txBox="1">
            <a:spLocks noChangeArrowheads="1"/>
          </p:cNvSpPr>
          <p:nvPr/>
        </p:nvSpPr>
        <p:spPr bwMode="auto">
          <a:xfrm>
            <a:off x="3347864" y="839614"/>
            <a:ext cx="5626356" cy="1077218"/>
          </a:xfrm>
          <a:prstGeom prst="rect">
            <a:avLst/>
          </a:prstGeom>
          <a:noFill/>
          <a:ln w="9525">
            <a:noFill/>
            <a:miter lim="800000"/>
            <a:headEnd/>
            <a:tailEnd/>
          </a:ln>
        </p:spPr>
        <p:txBody>
          <a:bodyPr wrap="square">
            <a:spAutoFit/>
          </a:bodyPr>
          <a:lstStyle/>
          <a:p>
            <a:pPr algn="ctr">
              <a:spcBef>
                <a:spcPct val="50000"/>
              </a:spcBef>
            </a:pPr>
            <a:r>
              <a:rPr lang="es-MX" sz="3200" b="1" dirty="0" smtClean="0"/>
              <a:t>Distribución del ingreso mundial, 1989</a:t>
            </a:r>
            <a:endParaRPr lang="en-US" sz="3200" b="1" dirty="0"/>
          </a:p>
        </p:txBody>
      </p:sp>
      <p:pic>
        <p:nvPicPr>
          <p:cNvPr id="6" name="Imagen 5"/>
          <p:cNvPicPr>
            <a:picLocks noChangeAspect="1"/>
          </p:cNvPicPr>
          <p:nvPr/>
        </p:nvPicPr>
        <p:blipFill>
          <a:blip r:embed="rId4"/>
          <a:stretch>
            <a:fillRect/>
          </a:stretch>
        </p:blipFill>
        <p:spPr>
          <a:xfrm>
            <a:off x="4389527" y="1962927"/>
            <a:ext cx="4070905" cy="4490409"/>
          </a:xfrm>
          <a:prstGeom prst="rect">
            <a:avLst/>
          </a:prstGeom>
        </p:spPr>
      </p:pic>
    </p:spTree>
    <p:extLst>
      <p:ext uri="{BB962C8B-B14F-4D97-AF65-F5344CB8AC3E}">
        <p14:creationId xmlns:p14="http://schemas.microsoft.com/office/powerpoint/2010/main" val="199971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scielo.org.bo/img/revistas/rcc/n2/a03_figura_01_.gif"/>
          <p:cNvPicPr>
            <a:picLocks noChangeAspect="1" noChangeArrowheads="1"/>
          </p:cNvPicPr>
          <p:nvPr/>
        </p:nvPicPr>
        <p:blipFill rotWithShape="1">
          <a:blip r:embed="rId2">
            <a:extLst>
              <a:ext uri="{28A0092B-C50C-407E-A947-70E740481C1C}">
                <a14:useLocalDpi xmlns:a14="http://schemas.microsoft.com/office/drawing/2010/main" val="0"/>
              </a:ext>
            </a:extLst>
          </a:blip>
          <a:srcRect t="2434"/>
          <a:stretch/>
        </p:blipFill>
        <p:spPr bwMode="auto">
          <a:xfrm>
            <a:off x="0" y="1040491"/>
            <a:ext cx="3069421" cy="57728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El 0,14% de la población acumula el 81% de la riqueza mundial"/>
          <p:cNvPicPr>
            <a:picLocks noChangeAspect="1" noChangeArrowheads="1"/>
          </p:cNvPicPr>
          <p:nvPr/>
        </p:nvPicPr>
        <p:blipFill rotWithShape="1">
          <a:blip r:embed="rId3">
            <a:extLst>
              <a:ext uri="{28A0092B-C50C-407E-A947-70E740481C1C}">
                <a14:useLocalDpi xmlns:a14="http://schemas.microsoft.com/office/drawing/2010/main" val="0"/>
              </a:ext>
            </a:extLst>
          </a:blip>
          <a:srcRect t="11865"/>
          <a:stretch/>
        </p:blipFill>
        <p:spPr bwMode="auto">
          <a:xfrm>
            <a:off x="3683446" y="2408643"/>
            <a:ext cx="5353050" cy="3744095"/>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493706" y="1328523"/>
            <a:ext cx="5472608" cy="954107"/>
          </a:xfrm>
          <a:prstGeom prst="rect">
            <a:avLst/>
          </a:prstGeom>
          <a:noFill/>
        </p:spPr>
        <p:txBody>
          <a:bodyPr wrap="square" rtlCol="0">
            <a:spAutoFit/>
          </a:bodyPr>
          <a:lstStyle/>
          <a:p>
            <a:pPr algn="ctr"/>
            <a:r>
              <a:rPr lang="es-MX" sz="2800" b="1" dirty="0" smtClean="0">
                <a:effectLst>
                  <a:outerShdw blurRad="38100" dist="38100" dir="2700000" algn="tl">
                    <a:srgbClr val="000000">
                      <a:alpha val="43137"/>
                    </a:srgbClr>
                  </a:outerShdw>
                </a:effectLst>
              </a:rPr>
              <a:t>Distribución Global de la Riqueza 2013</a:t>
            </a:r>
            <a:endParaRPr lang="es-MX"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1521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iqueza mundial 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749" y="1046167"/>
            <a:ext cx="7686675" cy="450532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07504" y="5479484"/>
            <a:ext cx="8856984" cy="1261884"/>
          </a:xfrm>
          <a:prstGeom prst="rect">
            <a:avLst/>
          </a:prstGeom>
        </p:spPr>
        <p:txBody>
          <a:bodyPr wrap="square">
            <a:spAutoFit/>
          </a:bodyPr>
          <a:lstStyle/>
          <a:p>
            <a:r>
              <a:rPr lang="es-MX" sz="1600" dirty="0" smtClean="0">
                <a:solidFill>
                  <a:srgbClr val="333333"/>
                </a:solidFill>
                <a:latin typeface="Arial" panose="020B0604020202020204" pitchFamily="34" charset="0"/>
              </a:rPr>
              <a:t>La </a:t>
            </a:r>
            <a:r>
              <a:rPr lang="es-MX" sz="1600" dirty="0">
                <a:solidFill>
                  <a:srgbClr val="333333"/>
                </a:solidFill>
                <a:latin typeface="Arial" panose="020B0604020202020204" pitchFamily="34" charset="0"/>
              </a:rPr>
              <a:t>distribución piramidal de la riqueza: el </a:t>
            </a:r>
            <a:r>
              <a:rPr lang="es-MX" sz="2000" b="1" i="1" dirty="0">
                <a:solidFill>
                  <a:srgbClr val="333333"/>
                </a:solidFill>
                <a:latin typeface="Arial" panose="020B0604020202020204" pitchFamily="34" charset="0"/>
              </a:rPr>
              <a:t>70% de la población mundial </a:t>
            </a:r>
            <a:r>
              <a:rPr lang="es-MX" sz="1600" dirty="0">
                <a:solidFill>
                  <a:srgbClr val="333333"/>
                </a:solidFill>
                <a:latin typeface="Arial" panose="020B0604020202020204" pitchFamily="34" charset="0"/>
              </a:rPr>
              <a:t>tiene un patrimonio inferior a los </a:t>
            </a:r>
            <a:r>
              <a:rPr lang="es-MX" sz="1600" dirty="0" smtClean="0">
                <a:solidFill>
                  <a:srgbClr val="333333"/>
                </a:solidFill>
                <a:latin typeface="Arial" panose="020B0604020202020204" pitchFamily="34" charset="0"/>
              </a:rPr>
              <a:t>10 mil dólares </a:t>
            </a:r>
            <a:r>
              <a:rPr lang="es-MX" sz="1600" dirty="0">
                <a:solidFill>
                  <a:srgbClr val="333333"/>
                </a:solidFill>
                <a:latin typeface="Arial" panose="020B0604020202020204" pitchFamily="34" charset="0"/>
              </a:rPr>
              <a:t>que representa sólo un 3% </a:t>
            </a:r>
            <a:r>
              <a:rPr lang="es-MX" sz="1600" dirty="0" smtClean="0">
                <a:solidFill>
                  <a:srgbClr val="333333"/>
                </a:solidFill>
                <a:latin typeface="Arial" panose="020B0604020202020204" pitchFamily="34" charset="0"/>
              </a:rPr>
              <a:t>del patrimonial </a:t>
            </a:r>
            <a:r>
              <a:rPr lang="es-MX" sz="1600" dirty="0">
                <a:solidFill>
                  <a:srgbClr val="333333"/>
                </a:solidFill>
                <a:latin typeface="Arial" panose="020B0604020202020204" pitchFamily="34" charset="0"/>
              </a:rPr>
              <a:t>mundial. En el otro extremos están los 29 millones de personas que </a:t>
            </a:r>
            <a:r>
              <a:rPr lang="es-MX" sz="2000" b="1" i="1" dirty="0">
                <a:solidFill>
                  <a:srgbClr val="333333"/>
                </a:solidFill>
                <a:latin typeface="Arial" panose="020B0604020202020204" pitchFamily="34" charset="0"/>
              </a:rPr>
              <a:t>acaparan el 40% de la riqueza personal </a:t>
            </a:r>
            <a:r>
              <a:rPr lang="es-MX" sz="1600" dirty="0">
                <a:solidFill>
                  <a:srgbClr val="333333"/>
                </a:solidFill>
                <a:latin typeface="Arial" panose="020B0604020202020204" pitchFamily="34" charset="0"/>
              </a:rPr>
              <a:t>cifrada en </a:t>
            </a:r>
            <a:r>
              <a:rPr lang="es-MX" sz="1600" dirty="0" smtClean="0">
                <a:solidFill>
                  <a:srgbClr val="333333"/>
                </a:solidFill>
                <a:latin typeface="Arial" panose="020B0604020202020204" pitchFamily="34" charset="0"/>
              </a:rPr>
              <a:t>89 mil </a:t>
            </a:r>
            <a:r>
              <a:rPr lang="es-MX" sz="1600" dirty="0">
                <a:solidFill>
                  <a:srgbClr val="333333"/>
                </a:solidFill>
                <a:latin typeface="Arial" panose="020B0604020202020204" pitchFamily="34" charset="0"/>
              </a:rPr>
              <a:t>millones de dólares.</a:t>
            </a:r>
            <a:endParaRPr lang="es-MX" sz="1600" dirty="0"/>
          </a:p>
        </p:txBody>
      </p:sp>
    </p:spTree>
    <p:extLst>
      <p:ext uri="{BB962C8B-B14F-4D97-AF65-F5344CB8AC3E}">
        <p14:creationId xmlns:p14="http://schemas.microsoft.com/office/powerpoint/2010/main" val="41582116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268760"/>
            <a:ext cx="3528392" cy="5078313"/>
          </a:xfrm>
          <a:prstGeom prst="rect">
            <a:avLst/>
          </a:prstGeom>
        </p:spPr>
        <p:txBody>
          <a:bodyPr wrap="square">
            <a:spAutoFit/>
          </a:bodyPr>
          <a:lstStyle/>
          <a:p>
            <a:r>
              <a:rPr lang="es-MX" dirty="0">
                <a:solidFill>
                  <a:srgbClr val="333333"/>
                </a:solidFill>
                <a:latin typeface="Arial" panose="020B0604020202020204" pitchFamily="34" charset="0"/>
              </a:rPr>
              <a:t>En los últimos 12 años la evolución de la riqueza personal </a:t>
            </a:r>
            <a:r>
              <a:rPr lang="es-MX" sz="2400" b="1" dirty="0">
                <a:solidFill>
                  <a:srgbClr val="333333"/>
                </a:solidFill>
                <a:latin typeface="Arial" panose="020B0604020202020204" pitchFamily="34" charset="0"/>
              </a:rPr>
              <a:t>ha crecido un 97% </a:t>
            </a:r>
            <a:r>
              <a:rPr lang="es-MX" dirty="0">
                <a:solidFill>
                  <a:srgbClr val="333333"/>
                </a:solidFill>
                <a:latin typeface="Arial" panose="020B0604020202020204" pitchFamily="34" charset="0"/>
              </a:rPr>
              <a:t>y, descontando el aumento de la población y las fluctuaciones monetarias, </a:t>
            </a:r>
            <a:r>
              <a:rPr lang="es-MX" sz="2400" b="1" dirty="0">
                <a:solidFill>
                  <a:srgbClr val="333333"/>
                </a:solidFill>
                <a:latin typeface="Arial" panose="020B0604020202020204" pitchFamily="34" charset="0"/>
              </a:rPr>
              <a:t>un </a:t>
            </a:r>
            <a:r>
              <a:rPr lang="es-MX" sz="2400" b="1" dirty="0" smtClean="0">
                <a:solidFill>
                  <a:srgbClr val="333333"/>
                </a:solidFill>
                <a:latin typeface="Arial" panose="020B0604020202020204" pitchFamily="34" charset="0"/>
              </a:rPr>
              <a:t>40</a:t>
            </a:r>
            <a:r>
              <a:rPr lang="es-MX" sz="2400" b="1" dirty="0">
                <a:solidFill>
                  <a:srgbClr val="333333"/>
                </a:solidFill>
                <a:latin typeface="Arial" panose="020B0604020202020204" pitchFamily="34" charset="0"/>
              </a:rPr>
              <a:t>%. </a:t>
            </a:r>
            <a:endParaRPr lang="es-MX" sz="2400" b="1" dirty="0" smtClean="0">
              <a:solidFill>
                <a:srgbClr val="333333"/>
              </a:solidFill>
              <a:latin typeface="Arial" panose="020B0604020202020204" pitchFamily="34" charset="0"/>
            </a:endParaRPr>
          </a:p>
          <a:p>
            <a:r>
              <a:rPr lang="es-MX" dirty="0" smtClean="0">
                <a:solidFill>
                  <a:srgbClr val="333333"/>
                </a:solidFill>
                <a:latin typeface="Arial" panose="020B0604020202020204" pitchFamily="34" charset="0"/>
              </a:rPr>
              <a:t>Pese al retroceso </a:t>
            </a:r>
            <a:r>
              <a:rPr lang="es-MX" dirty="0">
                <a:solidFill>
                  <a:srgbClr val="333333"/>
                </a:solidFill>
                <a:latin typeface="Arial" panose="020B0604020202020204" pitchFamily="34" charset="0"/>
              </a:rPr>
              <a:t>en la riqueza en el año 2012 con respecto al año anterior, se </a:t>
            </a:r>
            <a:r>
              <a:rPr lang="es-MX" sz="2400" b="1" dirty="0">
                <a:solidFill>
                  <a:srgbClr val="333333"/>
                </a:solidFill>
                <a:latin typeface="Arial" panose="020B0604020202020204" pitchFamily="34" charset="0"/>
              </a:rPr>
              <a:t>ha superado en un </a:t>
            </a:r>
            <a:r>
              <a:rPr lang="es-MX" sz="2400" b="1" dirty="0" smtClean="0">
                <a:solidFill>
                  <a:srgbClr val="333333"/>
                </a:solidFill>
                <a:latin typeface="Arial" panose="020B0604020202020204" pitchFamily="34" charset="0"/>
              </a:rPr>
              <a:t>6,1</a:t>
            </a:r>
            <a:r>
              <a:rPr lang="es-MX" sz="2400" b="1" dirty="0">
                <a:solidFill>
                  <a:srgbClr val="333333"/>
                </a:solidFill>
                <a:latin typeface="Arial" panose="020B0604020202020204" pitchFamily="34" charset="0"/>
              </a:rPr>
              <a:t>% </a:t>
            </a:r>
            <a:r>
              <a:rPr lang="es-MX" dirty="0">
                <a:solidFill>
                  <a:srgbClr val="333333"/>
                </a:solidFill>
                <a:latin typeface="Arial" panose="020B0604020202020204" pitchFamily="34" charset="0"/>
              </a:rPr>
              <a:t>los niveles alcanzados en el año 2007 con anterioridad al comienzo de la crisis (la cifra ha pasado de 210.000 millones a </a:t>
            </a:r>
            <a:r>
              <a:rPr lang="es-MX" sz="2400" b="1" i="1" dirty="0">
                <a:solidFill>
                  <a:srgbClr val="333333"/>
                </a:solidFill>
                <a:latin typeface="Arial" panose="020B0604020202020204" pitchFamily="34" charset="0"/>
              </a:rPr>
              <a:t>223.000 millones de dólares</a:t>
            </a:r>
            <a:r>
              <a:rPr lang="es-MX" dirty="0">
                <a:solidFill>
                  <a:srgbClr val="333333"/>
                </a:solidFill>
                <a:latin typeface="Arial" panose="020B0604020202020204" pitchFamily="34" charset="0"/>
              </a:rPr>
              <a:t>).</a:t>
            </a:r>
            <a:endParaRPr lang="es-MX" dirty="0"/>
          </a:p>
        </p:txBody>
      </p:sp>
      <p:pic>
        <p:nvPicPr>
          <p:cNvPr id="10242" name="Picture 2" descr="http://www.labolsa.com/imagenes-foro/2012/11/12/135274319733162500.png"/>
          <p:cNvPicPr>
            <a:picLocks noChangeAspect="1" noChangeArrowheads="1"/>
          </p:cNvPicPr>
          <p:nvPr/>
        </p:nvPicPr>
        <p:blipFill rotWithShape="1">
          <a:blip r:embed="rId2">
            <a:extLst>
              <a:ext uri="{28A0092B-C50C-407E-A947-70E740481C1C}">
                <a14:useLocalDpi xmlns:a14="http://schemas.microsoft.com/office/drawing/2010/main" val="0"/>
              </a:ext>
            </a:extLst>
          </a:blip>
          <a:srcRect l="2168" t="4283" r="12753" b="17548"/>
          <a:stretch/>
        </p:blipFill>
        <p:spPr bwMode="auto">
          <a:xfrm>
            <a:off x="3995936" y="1268760"/>
            <a:ext cx="5040560" cy="5256584"/>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3"/>
          <p:cNvCxnSpPr/>
          <p:nvPr/>
        </p:nvCxnSpPr>
        <p:spPr>
          <a:xfrm>
            <a:off x="6876256" y="4941168"/>
            <a:ext cx="136815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8046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5175" y="2241824"/>
            <a:ext cx="2548468" cy="324036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0329" y="6655266"/>
            <a:ext cx="7271963" cy="200055"/>
          </a:xfrm>
          <a:prstGeom prst="rect">
            <a:avLst/>
          </a:prstGeom>
        </p:spPr>
        <p:txBody>
          <a:bodyPr wrap="square">
            <a:spAutoFit/>
          </a:bodyPr>
          <a:lstStyle/>
          <a:p>
            <a:r>
              <a:rPr lang="es-MX" sz="700" dirty="0">
                <a:hlinkClick r:id="rId3"/>
              </a:rPr>
              <a:t>http://www.undp.org/content/undp/en/home/librarypage/poverty-reduction/humanity-divided--</a:t>
            </a:r>
            <a:r>
              <a:rPr lang="es-MX" sz="700" dirty="0" smtClean="0">
                <a:hlinkClick r:id="rId3"/>
              </a:rPr>
              <a:t>confronting-inequality-in-developing-countries.html</a:t>
            </a:r>
            <a:r>
              <a:rPr lang="es-MX" sz="700" dirty="0" smtClean="0"/>
              <a:t> </a:t>
            </a:r>
            <a:endParaRPr lang="es-MX" sz="700" dirty="0"/>
          </a:p>
        </p:txBody>
      </p:sp>
      <p:sp>
        <p:nvSpPr>
          <p:cNvPr id="3" name="Rectángulo 2"/>
          <p:cNvSpPr/>
          <p:nvPr/>
        </p:nvSpPr>
        <p:spPr>
          <a:xfrm>
            <a:off x="107504" y="1772816"/>
            <a:ext cx="6336704" cy="4893647"/>
          </a:xfrm>
          <a:prstGeom prst="rect">
            <a:avLst/>
          </a:prstGeom>
        </p:spPr>
        <p:txBody>
          <a:bodyPr wrap="square">
            <a:spAutoFit/>
          </a:bodyPr>
          <a:lstStyle/>
          <a:p>
            <a:pPr fontAlgn="base">
              <a:buFont typeface="Arial" panose="020B0604020202020204" pitchFamily="34" charset="0"/>
              <a:buChar char="•"/>
            </a:pPr>
            <a:r>
              <a:rPr lang="es-MX" sz="1600" dirty="0" smtClean="0">
                <a:latin typeface="arial" panose="020B0604020202020204" pitchFamily="34" charset="0"/>
              </a:rPr>
              <a:t> El </a:t>
            </a:r>
            <a:r>
              <a:rPr lang="es-MX" sz="1600" dirty="0">
                <a:latin typeface="arial" panose="020B0604020202020204" pitchFamily="34" charset="0"/>
              </a:rPr>
              <a:t>tamaño de la desigualdad </a:t>
            </a:r>
            <a:r>
              <a:rPr lang="es-MX" sz="2000" b="1" dirty="0" smtClean="0">
                <a:latin typeface="arial" panose="020B0604020202020204" pitchFamily="34" charset="0"/>
              </a:rPr>
              <a:t>aumentó </a:t>
            </a:r>
            <a:r>
              <a:rPr lang="es-MX" sz="2000" b="1" dirty="0">
                <a:latin typeface="arial" panose="020B0604020202020204" pitchFamily="34" charset="0"/>
              </a:rPr>
              <a:t>en un 11 </a:t>
            </a:r>
            <a:r>
              <a:rPr lang="es-MX" sz="2000" b="1" dirty="0" smtClean="0">
                <a:latin typeface="arial" panose="020B0604020202020204" pitchFamily="34" charset="0"/>
              </a:rPr>
              <a:t>% </a:t>
            </a:r>
            <a:r>
              <a:rPr lang="es-MX" sz="1600" dirty="0" smtClean="0">
                <a:latin typeface="arial" panose="020B0604020202020204" pitchFamily="34" charset="0"/>
              </a:rPr>
              <a:t>en </a:t>
            </a:r>
            <a:r>
              <a:rPr lang="es-MX" sz="1600" dirty="0">
                <a:latin typeface="arial" panose="020B0604020202020204" pitchFamily="34" charset="0"/>
              </a:rPr>
              <a:t>los países en desarrollo entre 1990 y 2010</a:t>
            </a:r>
            <a:r>
              <a:rPr lang="es-MX" sz="1600" dirty="0" smtClean="0">
                <a:latin typeface="arial" panose="020B0604020202020204" pitchFamily="34" charset="0"/>
              </a:rPr>
              <a:t>.</a:t>
            </a:r>
          </a:p>
          <a:p>
            <a:pPr fontAlgn="base">
              <a:buFont typeface="Arial" panose="020B0604020202020204" pitchFamily="34" charset="0"/>
              <a:buChar char="•"/>
            </a:pPr>
            <a:endParaRPr lang="es-MX" sz="1600" dirty="0" smtClean="0">
              <a:latin typeface="arial" panose="020B0604020202020204" pitchFamily="34" charset="0"/>
            </a:endParaRPr>
          </a:p>
          <a:p>
            <a:pPr fontAlgn="base">
              <a:buFont typeface="Arial" panose="020B0604020202020204" pitchFamily="34" charset="0"/>
              <a:buChar char="•"/>
            </a:pPr>
            <a:r>
              <a:rPr lang="es-MX" sz="1600" dirty="0" smtClean="0">
                <a:latin typeface="arial" panose="020B0604020202020204" pitchFamily="34" charset="0"/>
              </a:rPr>
              <a:t> Una </a:t>
            </a:r>
            <a:r>
              <a:rPr lang="es-MX" sz="1600" dirty="0">
                <a:latin typeface="arial" panose="020B0604020202020204" pitchFamily="34" charset="0"/>
              </a:rPr>
              <a:t>mayoría significativa de los hogares en los países en desarrollo, </a:t>
            </a:r>
            <a:r>
              <a:rPr lang="es-MX" sz="2000" b="1" dirty="0">
                <a:latin typeface="arial" panose="020B0604020202020204" pitchFamily="34" charset="0"/>
              </a:rPr>
              <a:t>más del 75 por ciento de la </a:t>
            </a:r>
            <a:r>
              <a:rPr lang="es-MX" sz="2000" b="1" dirty="0" smtClean="0">
                <a:latin typeface="arial" panose="020B0604020202020204" pitchFamily="34" charset="0"/>
              </a:rPr>
              <a:t>población- </a:t>
            </a:r>
            <a:r>
              <a:rPr lang="es-MX" sz="1600" dirty="0" smtClean="0">
                <a:latin typeface="arial" panose="020B0604020202020204" pitchFamily="34" charset="0"/>
              </a:rPr>
              <a:t>están </a:t>
            </a:r>
            <a:r>
              <a:rPr lang="es-MX" sz="1600" dirty="0">
                <a:latin typeface="arial" panose="020B0604020202020204" pitchFamily="34" charset="0"/>
              </a:rPr>
              <a:t>viviendo hoy </a:t>
            </a:r>
            <a:r>
              <a:rPr lang="es-MX" sz="1600" dirty="0" smtClean="0">
                <a:latin typeface="arial" panose="020B0604020202020204" pitchFamily="34" charset="0"/>
              </a:rPr>
              <a:t>en </a:t>
            </a:r>
            <a:r>
              <a:rPr lang="es-MX" sz="1600" dirty="0">
                <a:latin typeface="arial" panose="020B0604020202020204" pitchFamily="34" charset="0"/>
              </a:rPr>
              <a:t>sociedades donde el </a:t>
            </a:r>
            <a:r>
              <a:rPr lang="es-MX" sz="2000" b="1" dirty="0">
                <a:latin typeface="arial" panose="020B0604020202020204" pitchFamily="34" charset="0"/>
              </a:rPr>
              <a:t>ingreso se distribuye de manera más desigual </a:t>
            </a:r>
            <a:r>
              <a:rPr lang="es-MX" sz="1600" dirty="0">
                <a:latin typeface="arial" panose="020B0604020202020204" pitchFamily="34" charset="0"/>
              </a:rPr>
              <a:t>de lo que era en </a:t>
            </a:r>
            <a:r>
              <a:rPr lang="es-MX" sz="1600" dirty="0" smtClean="0">
                <a:latin typeface="arial" panose="020B0604020202020204" pitchFamily="34" charset="0"/>
              </a:rPr>
              <a:t>los noventa.</a:t>
            </a:r>
          </a:p>
          <a:p>
            <a:pPr fontAlgn="base">
              <a:buFont typeface="Arial" panose="020B0604020202020204" pitchFamily="34" charset="0"/>
              <a:buChar char="•"/>
            </a:pPr>
            <a:endParaRPr lang="es-MX" sz="1600" dirty="0" smtClean="0">
              <a:latin typeface="arial" panose="020B0604020202020204" pitchFamily="34" charset="0"/>
            </a:endParaRPr>
          </a:p>
          <a:p>
            <a:pPr fontAlgn="base">
              <a:buFont typeface="Arial" panose="020B0604020202020204" pitchFamily="34" charset="0"/>
              <a:buChar char="•"/>
            </a:pPr>
            <a:r>
              <a:rPr lang="es-MX" sz="1600" dirty="0" smtClean="0">
                <a:latin typeface="arial" panose="020B0604020202020204" pitchFamily="34" charset="0"/>
              </a:rPr>
              <a:t> En </a:t>
            </a:r>
            <a:r>
              <a:rPr lang="es-MX" sz="1600" dirty="0">
                <a:latin typeface="arial" panose="020B0604020202020204" pitchFamily="34" charset="0"/>
              </a:rPr>
              <a:t>los países en desarrollo </a:t>
            </a:r>
            <a:r>
              <a:rPr lang="es-MX" sz="1600" dirty="0" smtClean="0">
                <a:latin typeface="arial" panose="020B0604020202020204" pitchFamily="34" charset="0"/>
              </a:rPr>
              <a:t>los </a:t>
            </a:r>
            <a:r>
              <a:rPr lang="es-MX" sz="1600" dirty="0">
                <a:latin typeface="arial" panose="020B0604020202020204" pitchFamily="34" charset="0"/>
              </a:rPr>
              <a:t>niños </a:t>
            </a:r>
            <a:r>
              <a:rPr lang="es-MX" sz="1600" dirty="0" smtClean="0">
                <a:latin typeface="arial" panose="020B0604020202020204" pitchFamily="34" charset="0"/>
              </a:rPr>
              <a:t>del </a:t>
            </a:r>
            <a:r>
              <a:rPr lang="es-MX" sz="1600" dirty="0">
                <a:latin typeface="arial" panose="020B0604020202020204" pitchFamily="34" charset="0"/>
              </a:rPr>
              <a:t>quintil más bajo de riqueza </a:t>
            </a:r>
            <a:r>
              <a:rPr lang="es-MX" sz="2000" b="1" i="1" dirty="0" smtClean="0">
                <a:latin typeface="arial" panose="020B0604020202020204" pitchFamily="34" charset="0"/>
              </a:rPr>
              <a:t>tienen hasta </a:t>
            </a:r>
            <a:r>
              <a:rPr lang="es-MX" sz="2000" b="1" i="1" dirty="0">
                <a:latin typeface="arial" panose="020B0604020202020204" pitchFamily="34" charset="0"/>
              </a:rPr>
              <a:t>tres veces más </a:t>
            </a:r>
            <a:r>
              <a:rPr lang="es-MX" sz="2000" b="1" i="1" dirty="0" smtClean="0">
                <a:latin typeface="arial" panose="020B0604020202020204" pitchFamily="34" charset="0"/>
              </a:rPr>
              <a:t>la probabilidad </a:t>
            </a:r>
            <a:r>
              <a:rPr lang="es-MX" sz="2000" b="1" i="1" dirty="0">
                <a:latin typeface="arial" panose="020B0604020202020204" pitchFamily="34" charset="0"/>
              </a:rPr>
              <a:t>de morir antes de cumplir cinco años</a:t>
            </a:r>
            <a:r>
              <a:rPr lang="es-MX" b="1" i="1" dirty="0">
                <a:latin typeface="arial" panose="020B0604020202020204" pitchFamily="34" charset="0"/>
              </a:rPr>
              <a:t> </a:t>
            </a:r>
            <a:r>
              <a:rPr lang="es-MX" sz="1600" dirty="0">
                <a:latin typeface="arial" panose="020B0604020202020204" pitchFamily="34" charset="0"/>
              </a:rPr>
              <a:t>que los niños </a:t>
            </a:r>
            <a:r>
              <a:rPr lang="es-MX" sz="1600" dirty="0" smtClean="0">
                <a:latin typeface="arial" panose="020B0604020202020204" pitchFamily="34" charset="0"/>
              </a:rPr>
              <a:t>del quintil </a:t>
            </a:r>
            <a:r>
              <a:rPr lang="es-MX" sz="1600" dirty="0">
                <a:latin typeface="arial" panose="020B0604020202020204" pitchFamily="34" charset="0"/>
              </a:rPr>
              <a:t>más ricos</a:t>
            </a:r>
            <a:r>
              <a:rPr lang="es-MX" sz="1600" dirty="0" smtClean="0">
                <a:latin typeface="arial" panose="020B0604020202020204" pitchFamily="34" charset="0"/>
              </a:rPr>
              <a:t>.</a:t>
            </a:r>
          </a:p>
          <a:p>
            <a:pPr fontAlgn="base">
              <a:buFont typeface="Arial" panose="020B0604020202020204" pitchFamily="34" charset="0"/>
              <a:buChar char="•"/>
            </a:pPr>
            <a:endParaRPr lang="es-MX" sz="1600" dirty="0">
              <a:latin typeface="arial" panose="020B0604020202020204" pitchFamily="34" charset="0"/>
            </a:endParaRPr>
          </a:p>
          <a:p>
            <a:pPr fontAlgn="base">
              <a:buFont typeface="Arial" panose="020B0604020202020204" pitchFamily="34" charset="0"/>
              <a:buChar char="•"/>
            </a:pPr>
            <a:r>
              <a:rPr lang="es-MX" sz="1600" dirty="0" smtClean="0">
                <a:latin typeface="arial" panose="020B0604020202020204" pitchFamily="34" charset="0"/>
              </a:rPr>
              <a:t> Las </a:t>
            </a:r>
            <a:r>
              <a:rPr lang="es-MX" sz="1600" dirty="0">
                <a:latin typeface="arial" panose="020B0604020202020204" pitchFamily="34" charset="0"/>
              </a:rPr>
              <a:t>mujeres de las zonas rurales siguen siendo hasta </a:t>
            </a:r>
            <a:r>
              <a:rPr lang="es-MX" sz="2000" b="1" dirty="0">
                <a:latin typeface="arial" panose="020B0604020202020204" pitchFamily="34" charset="0"/>
              </a:rPr>
              <a:t>tres veces más </a:t>
            </a:r>
            <a:r>
              <a:rPr lang="es-MX" sz="2000" b="1" dirty="0" smtClean="0">
                <a:latin typeface="arial" panose="020B0604020202020204" pitchFamily="34" charset="0"/>
              </a:rPr>
              <a:t>probables </a:t>
            </a:r>
            <a:r>
              <a:rPr lang="es-MX" sz="2000" b="1" dirty="0">
                <a:latin typeface="arial" panose="020B0604020202020204" pitchFamily="34" charset="0"/>
              </a:rPr>
              <a:t>de morir durante el parto </a:t>
            </a:r>
            <a:r>
              <a:rPr lang="es-MX" sz="1600" dirty="0">
                <a:latin typeface="arial" panose="020B0604020202020204" pitchFamily="34" charset="0"/>
              </a:rPr>
              <a:t>que las mujeres que viven en </a:t>
            </a:r>
            <a:r>
              <a:rPr lang="es-MX" sz="1600" dirty="0" smtClean="0">
                <a:latin typeface="arial" panose="020B0604020202020204" pitchFamily="34" charset="0"/>
              </a:rPr>
              <a:t>zonas urbanas</a:t>
            </a:r>
            <a:r>
              <a:rPr lang="es-MX" sz="1600" dirty="0">
                <a:latin typeface="arial" panose="020B0604020202020204" pitchFamily="34" charset="0"/>
              </a:rPr>
              <a:t>.</a:t>
            </a:r>
            <a:endParaRPr lang="es-MX" sz="1600" b="0" i="0" dirty="0">
              <a:effectLst/>
              <a:latin typeface="arial" panose="020B0604020202020204" pitchFamily="34" charset="0"/>
            </a:endParaRPr>
          </a:p>
        </p:txBody>
      </p:sp>
      <p:sp>
        <p:nvSpPr>
          <p:cNvPr id="4" name="Rectángulo 3"/>
          <p:cNvSpPr/>
          <p:nvPr/>
        </p:nvSpPr>
        <p:spPr>
          <a:xfrm>
            <a:off x="370369" y="980728"/>
            <a:ext cx="8568952" cy="707886"/>
          </a:xfrm>
          <a:prstGeom prst="rect">
            <a:avLst/>
          </a:prstGeom>
        </p:spPr>
        <p:txBody>
          <a:bodyPr wrap="square">
            <a:spAutoFit/>
          </a:bodyPr>
          <a:lstStyle/>
          <a:p>
            <a:pPr algn="ctr" fontAlgn="base"/>
            <a:r>
              <a:rPr lang="es-MX" sz="2000" b="1" dirty="0">
                <a:solidFill>
                  <a:srgbClr val="333333"/>
                </a:solidFill>
                <a:latin typeface="arial" panose="020B0604020202020204" pitchFamily="34" charset="0"/>
              </a:rPr>
              <a:t>La humanidad sigue siendo profundamente desigual a pesar del progreso impresionante, </a:t>
            </a:r>
            <a:r>
              <a:rPr lang="es-MX" sz="2000" b="1" dirty="0" smtClean="0">
                <a:solidFill>
                  <a:srgbClr val="333333"/>
                </a:solidFill>
                <a:latin typeface="arial" panose="020B0604020202020204" pitchFamily="34" charset="0"/>
              </a:rPr>
              <a:t>según el último informe </a:t>
            </a:r>
            <a:r>
              <a:rPr lang="es-MX" sz="2000" b="1" dirty="0">
                <a:solidFill>
                  <a:srgbClr val="333333"/>
                </a:solidFill>
                <a:latin typeface="arial" panose="020B0604020202020204" pitchFamily="34" charset="0"/>
              </a:rPr>
              <a:t>del </a:t>
            </a:r>
            <a:r>
              <a:rPr lang="es-MX" sz="2000" b="1" dirty="0" smtClean="0">
                <a:solidFill>
                  <a:srgbClr val="333333"/>
                </a:solidFill>
                <a:latin typeface="arial" panose="020B0604020202020204" pitchFamily="34" charset="0"/>
              </a:rPr>
              <a:t>PNUD, 2014</a:t>
            </a:r>
            <a:endParaRPr lang="es-MX" sz="2000" b="1" i="0" dirty="0">
              <a:solidFill>
                <a:srgbClr val="333333"/>
              </a:solidFill>
              <a:effectLst/>
              <a:latin typeface="arial" panose="020B0604020202020204" pitchFamily="34" charset="0"/>
            </a:endParaRPr>
          </a:p>
        </p:txBody>
      </p:sp>
      <p:sp>
        <p:nvSpPr>
          <p:cNvPr id="5" name="Rectángulo 4"/>
          <p:cNvSpPr/>
          <p:nvPr/>
        </p:nvSpPr>
        <p:spPr>
          <a:xfrm>
            <a:off x="6591541" y="5502815"/>
            <a:ext cx="2195736" cy="954107"/>
          </a:xfrm>
          <a:prstGeom prst="rect">
            <a:avLst/>
          </a:prstGeom>
        </p:spPr>
        <p:txBody>
          <a:bodyPr wrap="square">
            <a:spAutoFit/>
          </a:bodyPr>
          <a:lstStyle/>
          <a:p>
            <a:pPr algn="ctr" fontAlgn="base"/>
            <a:r>
              <a:rPr lang="es-MX" sz="1400" dirty="0">
                <a:solidFill>
                  <a:srgbClr val="333333"/>
                </a:solidFill>
                <a:latin typeface="arial" panose="020B0604020202020204" pitchFamily="34" charset="0"/>
              </a:rPr>
              <a:t>Humanidad Dividida: Cómo Hacer Frente a la Desigualdad en los Países en Desarrollo</a:t>
            </a:r>
            <a:endParaRPr lang="es-MX" sz="140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3852948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Text Box 2"/>
          <p:cNvSpPr txBox="1">
            <a:spLocks noChangeArrowheads="1"/>
          </p:cNvSpPr>
          <p:nvPr/>
        </p:nvSpPr>
        <p:spPr bwMode="auto">
          <a:xfrm>
            <a:off x="1035589" y="1001340"/>
            <a:ext cx="7428086" cy="707886"/>
          </a:xfrm>
          <a:prstGeom prst="rect">
            <a:avLst/>
          </a:prstGeom>
          <a:noFill/>
          <a:ln w="9525">
            <a:noFill/>
            <a:miter lim="800000"/>
            <a:headEnd/>
            <a:tailEnd/>
          </a:ln>
        </p:spPr>
        <p:txBody>
          <a:bodyPr wrap="square">
            <a:spAutoFit/>
          </a:bodyPr>
          <a:lstStyle/>
          <a:p>
            <a:pPr algn="ctr">
              <a:spcBef>
                <a:spcPct val="50000"/>
              </a:spcBef>
            </a:pPr>
            <a:r>
              <a:rPr lang="es-ES" sz="4000" b="1" dirty="0">
                <a:latin typeface="+mj-lt"/>
              </a:rPr>
              <a:t>Economías Emergentes</a:t>
            </a:r>
          </a:p>
        </p:txBody>
      </p:sp>
      <p:sp>
        <p:nvSpPr>
          <p:cNvPr id="268291" name="Text Box 3"/>
          <p:cNvSpPr txBox="1">
            <a:spLocks noChangeArrowheads="1"/>
          </p:cNvSpPr>
          <p:nvPr/>
        </p:nvSpPr>
        <p:spPr bwMode="auto">
          <a:xfrm>
            <a:off x="35496" y="1700808"/>
            <a:ext cx="4608512" cy="1815882"/>
          </a:xfrm>
          <a:prstGeom prst="rect">
            <a:avLst/>
          </a:prstGeom>
          <a:noFill/>
          <a:ln w="9525">
            <a:noFill/>
            <a:miter lim="800000"/>
            <a:headEnd/>
            <a:tailEnd/>
          </a:ln>
        </p:spPr>
        <p:txBody>
          <a:bodyPr wrap="square">
            <a:spAutoFit/>
          </a:bodyPr>
          <a:lstStyle/>
          <a:p>
            <a:pPr>
              <a:spcBef>
                <a:spcPct val="50000"/>
              </a:spcBef>
            </a:pPr>
            <a:r>
              <a:rPr lang="es-MX" sz="2400" dirty="0">
                <a:latin typeface="+mj-lt"/>
                <a:sym typeface="Webdings" pitchFamily="18" charset="2"/>
              </a:rPr>
              <a:t> </a:t>
            </a:r>
            <a:r>
              <a:rPr lang="es-MX" sz="2000" dirty="0">
                <a:latin typeface="+mj-lt"/>
              </a:rPr>
              <a:t>Son aquellos países en donde las </a:t>
            </a:r>
            <a:r>
              <a:rPr lang="es-MX" sz="2400" b="1" dirty="0">
                <a:latin typeface="+mj-lt"/>
              </a:rPr>
              <a:t>instituciones financieras y las compañías transnacionales </a:t>
            </a:r>
            <a:r>
              <a:rPr lang="es-MX" sz="2000" dirty="0">
                <a:latin typeface="+mj-lt"/>
              </a:rPr>
              <a:t>ven oportunidades rentables para la inversión o la especulación </a:t>
            </a:r>
            <a:endParaRPr lang="es-ES" sz="2000" dirty="0">
              <a:latin typeface="+mj-lt"/>
            </a:endParaRPr>
          </a:p>
        </p:txBody>
      </p:sp>
      <p:sp>
        <p:nvSpPr>
          <p:cNvPr id="268292" name="Text Box 4"/>
          <p:cNvSpPr txBox="1">
            <a:spLocks noChangeArrowheads="1"/>
          </p:cNvSpPr>
          <p:nvPr/>
        </p:nvSpPr>
        <p:spPr bwMode="auto">
          <a:xfrm>
            <a:off x="4716016" y="4149080"/>
            <a:ext cx="4248472" cy="2431435"/>
          </a:xfrm>
          <a:prstGeom prst="rect">
            <a:avLst/>
          </a:prstGeom>
          <a:noFill/>
          <a:ln w="9525">
            <a:noFill/>
            <a:miter lim="800000"/>
            <a:headEnd/>
            <a:tailEnd/>
          </a:ln>
        </p:spPr>
        <p:txBody>
          <a:bodyPr wrap="square">
            <a:spAutoFit/>
          </a:bodyPr>
          <a:lstStyle/>
          <a:p>
            <a:pPr>
              <a:spcBef>
                <a:spcPct val="50000"/>
              </a:spcBef>
            </a:pPr>
            <a:r>
              <a:rPr lang="es-MX" sz="2400" dirty="0">
                <a:latin typeface="+mj-lt"/>
                <a:sym typeface="Webdings" pitchFamily="18" charset="2"/>
              </a:rPr>
              <a:t> </a:t>
            </a:r>
            <a:r>
              <a:rPr lang="es-MX" sz="2400" b="1" dirty="0">
                <a:latin typeface="+mj-lt"/>
                <a:sym typeface="Webdings" pitchFamily="18" charset="2"/>
              </a:rPr>
              <a:t>Países que adquieren un nuevo y destacado papel en la globalización mundial </a:t>
            </a:r>
            <a:r>
              <a:rPr lang="es-MX" sz="2000" dirty="0">
                <a:latin typeface="+mj-lt"/>
                <a:sym typeface="Webdings" pitchFamily="18" charset="2"/>
              </a:rPr>
              <a:t>en virtud de su dinamismo comercial, crecimiento económico, atracción al capital extranjero y capacidad de articulación regional</a:t>
            </a:r>
            <a:endParaRPr lang="es-ES" sz="2000" dirty="0">
              <a:latin typeface="+mj-lt"/>
            </a:endParaRPr>
          </a:p>
        </p:txBody>
      </p:sp>
      <p:pic>
        <p:nvPicPr>
          <p:cNvPr id="2050" name="Picture 2" descr="image"/>
          <p:cNvPicPr>
            <a:picLocks noChangeAspect="1" noChangeArrowheads="1"/>
          </p:cNvPicPr>
          <p:nvPr/>
        </p:nvPicPr>
        <p:blipFill rotWithShape="1">
          <a:blip r:embed="rId2">
            <a:extLst>
              <a:ext uri="{28A0092B-C50C-407E-A947-70E740481C1C}">
                <a14:useLocalDpi xmlns:a14="http://schemas.microsoft.com/office/drawing/2010/main" val="0"/>
              </a:ext>
            </a:extLst>
          </a:blip>
          <a:srcRect t="2302"/>
          <a:stretch/>
        </p:blipFill>
        <p:spPr bwMode="auto">
          <a:xfrm>
            <a:off x="163178" y="3573016"/>
            <a:ext cx="4336814" cy="28843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canadianbusiness.com/wp-content/uploads/2012/05/1f97124a440ca8a8af444dd806d2.png"/>
          <p:cNvPicPr>
            <a:picLocks noChangeAspect="1" noChangeArrowheads="1"/>
          </p:cNvPicPr>
          <p:nvPr/>
        </p:nvPicPr>
        <p:blipFill rotWithShape="1">
          <a:blip r:embed="rId3">
            <a:extLst>
              <a:ext uri="{28A0092B-C50C-407E-A947-70E740481C1C}">
                <a14:useLocalDpi xmlns:a14="http://schemas.microsoft.com/office/drawing/2010/main" val="0"/>
              </a:ext>
            </a:extLst>
          </a:blip>
          <a:srcRect b="53504"/>
          <a:stretch/>
        </p:blipFill>
        <p:spPr bwMode="auto">
          <a:xfrm>
            <a:off x="4716016" y="1913930"/>
            <a:ext cx="426845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8290"/>
                                        </p:tgtEl>
                                        <p:attrNameLst>
                                          <p:attrName>style.visibility</p:attrName>
                                        </p:attrNameLst>
                                      </p:cBhvr>
                                      <p:to>
                                        <p:strVal val="visible"/>
                                      </p:to>
                                    </p:set>
                                    <p:anim calcmode="lin" valueType="num">
                                      <p:cBhvr additive="base">
                                        <p:cTn id="7" dur="500" fill="hold"/>
                                        <p:tgtEl>
                                          <p:spTgt spid="268290"/>
                                        </p:tgtEl>
                                        <p:attrNameLst>
                                          <p:attrName>ppt_x</p:attrName>
                                        </p:attrNameLst>
                                      </p:cBhvr>
                                      <p:tavLst>
                                        <p:tav tm="0">
                                          <p:val>
                                            <p:strVal val="0-#ppt_w/2"/>
                                          </p:val>
                                        </p:tav>
                                        <p:tav tm="100000">
                                          <p:val>
                                            <p:strVal val="#ppt_x"/>
                                          </p:val>
                                        </p:tav>
                                      </p:tavLst>
                                    </p:anim>
                                    <p:anim calcmode="lin" valueType="num">
                                      <p:cBhvr additive="base">
                                        <p:cTn id="8" dur="500" fill="hold"/>
                                        <p:tgtEl>
                                          <p:spTgt spid="2682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8291"/>
                                        </p:tgtEl>
                                        <p:attrNameLst>
                                          <p:attrName>style.visibility</p:attrName>
                                        </p:attrNameLst>
                                      </p:cBhvr>
                                      <p:to>
                                        <p:strVal val="visible"/>
                                      </p:to>
                                    </p:set>
                                    <p:anim calcmode="lin" valueType="num">
                                      <p:cBhvr additive="base">
                                        <p:cTn id="13" dur="500" fill="hold"/>
                                        <p:tgtEl>
                                          <p:spTgt spid="268291"/>
                                        </p:tgtEl>
                                        <p:attrNameLst>
                                          <p:attrName>ppt_x</p:attrName>
                                        </p:attrNameLst>
                                      </p:cBhvr>
                                      <p:tavLst>
                                        <p:tav tm="0">
                                          <p:val>
                                            <p:strVal val="0-#ppt_w/2"/>
                                          </p:val>
                                        </p:tav>
                                        <p:tav tm="100000">
                                          <p:val>
                                            <p:strVal val="#ppt_x"/>
                                          </p:val>
                                        </p:tav>
                                      </p:tavLst>
                                    </p:anim>
                                    <p:anim calcmode="lin" valueType="num">
                                      <p:cBhvr additive="base">
                                        <p:cTn id="14" dur="500" fill="hold"/>
                                        <p:tgtEl>
                                          <p:spTgt spid="2682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8292"/>
                                        </p:tgtEl>
                                        <p:attrNameLst>
                                          <p:attrName>style.visibility</p:attrName>
                                        </p:attrNameLst>
                                      </p:cBhvr>
                                      <p:to>
                                        <p:strVal val="visible"/>
                                      </p:to>
                                    </p:set>
                                    <p:anim calcmode="lin" valueType="num">
                                      <p:cBhvr additive="base">
                                        <p:cTn id="19" dur="500" fill="hold"/>
                                        <p:tgtEl>
                                          <p:spTgt spid="268292"/>
                                        </p:tgtEl>
                                        <p:attrNameLst>
                                          <p:attrName>ppt_x</p:attrName>
                                        </p:attrNameLst>
                                      </p:cBhvr>
                                      <p:tavLst>
                                        <p:tav tm="0">
                                          <p:val>
                                            <p:strVal val="0-#ppt_w/2"/>
                                          </p:val>
                                        </p:tav>
                                        <p:tav tm="100000">
                                          <p:val>
                                            <p:strVal val="#ppt_x"/>
                                          </p:val>
                                        </p:tav>
                                      </p:tavLst>
                                    </p:anim>
                                    <p:anim calcmode="lin" valueType="num">
                                      <p:cBhvr additive="base">
                                        <p:cTn id="20" dur="500" fill="hold"/>
                                        <p:tgtEl>
                                          <p:spTgt spid="2682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p:bldP spid="268291" grpId="0" autoUpdateAnimBg="0"/>
      <p:bldP spid="26829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r="798"/>
          <a:stretch/>
        </p:blipFill>
        <p:spPr>
          <a:xfrm>
            <a:off x="15618" y="1844824"/>
            <a:ext cx="9108504" cy="2592289"/>
          </a:xfrm>
          <a:prstGeom prst="rect">
            <a:avLst/>
          </a:prstGeom>
        </p:spPr>
      </p:pic>
      <p:sp>
        <p:nvSpPr>
          <p:cNvPr id="5" name="Rectángulo 4"/>
          <p:cNvSpPr/>
          <p:nvPr/>
        </p:nvSpPr>
        <p:spPr>
          <a:xfrm>
            <a:off x="15618" y="6381908"/>
            <a:ext cx="4572000" cy="215444"/>
          </a:xfrm>
          <a:prstGeom prst="rect">
            <a:avLst/>
          </a:prstGeom>
        </p:spPr>
        <p:txBody>
          <a:bodyPr>
            <a:spAutoFit/>
          </a:bodyPr>
          <a:lstStyle/>
          <a:p>
            <a:r>
              <a:rPr lang="es-MX" sz="800" dirty="0">
                <a:hlinkClick r:id="rId3"/>
              </a:rPr>
              <a:t>http://elordenmundial.com/regiones/asia-pacifico/orden-economico-historico-global</a:t>
            </a:r>
            <a:r>
              <a:rPr lang="es-MX" sz="800" dirty="0" smtClean="0">
                <a:hlinkClick r:id="rId3"/>
              </a:rPr>
              <a:t>/</a:t>
            </a:r>
            <a:r>
              <a:rPr lang="es-MX" sz="800" dirty="0" smtClean="0"/>
              <a:t> </a:t>
            </a:r>
            <a:endParaRPr lang="es-MX" sz="800" dirty="0"/>
          </a:p>
        </p:txBody>
      </p:sp>
      <p:sp>
        <p:nvSpPr>
          <p:cNvPr id="2" name="CuadroTexto 1"/>
          <p:cNvSpPr txBox="1"/>
          <p:nvPr/>
        </p:nvSpPr>
        <p:spPr>
          <a:xfrm>
            <a:off x="179512" y="1124744"/>
            <a:ext cx="8784976" cy="646331"/>
          </a:xfrm>
          <a:prstGeom prst="rect">
            <a:avLst/>
          </a:prstGeom>
          <a:noFill/>
        </p:spPr>
        <p:txBody>
          <a:bodyPr wrap="square" rtlCol="0">
            <a:spAutoFit/>
          </a:bodyPr>
          <a:lstStyle/>
          <a:p>
            <a:pPr algn="ctr"/>
            <a:r>
              <a:rPr lang="es-MX" sz="3600" b="1" dirty="0" smtClean="0"/>
              <a:t>Cambio en el orden económico global</a:t>
            </a:r>
            <a:endParaRPr lang="es-MX" sz="3600" b="1" dirty="0"/>
          </a:p>
        </p:txBody>
      </p:sp>
      <p:sp>
        <p:nvSpPr>
          <p:cNvPr id="3" name="Abrir corchete 2"/>
          <p:cNvSpPr/>
          <p:nvPr/>
        </p:nvSpPr>
        <p:spPr>
          <a:xfrm rot="16200000">
            <a:off x="1943710" y="2744925"/>
            <a:ext cx="216023" cy="3600400"/>
          </a:xfrm>
          <a:prstGeom prst="leftBracket">
            <a:avLst>
              <a:gd name="adj" fmla="val 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6" name="Abrir corchete 5"/>
          <p:cNvSpPr/>
          <p:nvPr/>
        </p:nvSpPr>
        <p:spPr>
          <a:xfrm rot="16200000">
            <a:off x="4788026" y="3573015"/>
            <a:ext cx="216023" cy="1944218"/>
          </a:xfrm>
          <a:prstGeom prst="leftBracket">
            <a:avLst>
              <a:gd name="adj" fmla="val 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7" name="Abrir corchete 6"/>
          <p:cNvSpPr/>
          <p:nvPr/>
        </p:nvSpPr>
        <p:spPr>
          <a:xfrm rot="16200000">
            <a:off x="7430563" y="2946700"/>
            <a:ext cx="216023" cy="3196844"/>
          </a:xfrm>
          <a:prstGeom prst="leftBracket">
            <a:avLst>
              <a:gd name="adj" fmla="val 0"/>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8" name="CuadroTexto 7"/>
          <p:cNvSpPr txBox="1"/>
          <p:nvPr/>
        </p:nvSpPr>
        <p:spPr>
          <a:xfrm>
            <a:off x="323528" y="4725144"/>
            <a:ext cx="3312368" cy="1323439"/>
          </a:xfrm>
          <a:prstGeom prst="rect">
            <a:avLst/>
          </a:prstGeom>
          <a:solidFill>
            <a:srgbClr val="00FF00"/>
          </a:solidFill>
        </p:spPr>
        <p:txBody>
          <a:bodyPr wrap="square" rtlCol="0">
            <a:spAutoFit/>
          </a:bodyPr>
          <a:lstStyle/>
          <a:p>
            <a:pPr algn="ctr"/>
            <a:r>
              <a:rPr lang="es-MX" sz="1600" dirty="0" smtClean="0"/>
              <a:t>Históricamente se comprueba que la mayor parte de la historia las potencias no fueron occidentales, si no que fueron los que ahora etiquetamos como emergentes </a:t>
            </a:r>
            <a:endParaRPr lang="es-MX" sz="1600" dirty="0"/>
          </a:p>
        </p:txBody>
      </p:sp>
      <p:sp>
        <p:nvSpPr>
          <p:cNvPr id="9" name="CuadroTexto 8"/>
          <p:cNvSpPr txBox="1"/>
          <p:nvPr/>
        </p:nvSpPr>
        <p:spPr>
          <a:xfrm>
            <a:off x="6084168" y="4725144"/>
            <a:ext cx="2880320" cy="1323439"/>
          </a:xfrm>
          <a:prstGeom prst="rect">
            <a:avLst/>
          </a:prstGeom>
          <a:solidFill>
            <a:srgbClr val="00FF00"/>
          </a:solidFill>
        </p:spPr>
        <p:txBody>
          <a:bodyPr wrap="square" rtlCol="0">
            <a:spAutoFit/>
          </a:bodyPr>
          <a:lstStyle/>
          <a:p>
            <a:pPr algn="ctr"/>
            <a:r>
              <a:rPr lang="es-MX" sz="1600" dirty="0" smtClean="0"/>
              <a:t>China e India (</a:t>
            </a:r>
            <a:r>
              <a:rPr lang="es-MX" sz="1600" dirty="0" err="1" smtClean="0"/>
              <a:t>Chindia</a:t>
            </a:r>
            <a:r>
              <a:rPr lang="es-MX" sz="1600" dirty="0" smtClean="0"/>
              <a:t>) están volviendo a ocupar el puesto de dominio económico que históricamente han tenido siempre. </a:t>
            </a:r>
            <a:endParaRPr lang="es-MX" sz="1600" dirty="0"/>
          </a:p>
        </p:txBody>
      </p:sp>
      <p:sp>
        <p:nvSpPr>
          <p:cNvPr id="10" name="CuadroTexto 9"/>
          <p:cNvSpPr txBox="1"/>
          <p:nvPr/>
        </p:nvSpPr>
        <p:spPr>
          <a:xfrm>
            <a:off x="3995936" y="4725144"/>
            <a:ext cx="1728192" cy="1584176"/>
          </a:xfrm>
          <a:prstGeom prst="rect">
            <a:avLst/>
          </a:prstGeom>
          <a:solidFill>
            <a:srgbClr val="00FF00"/>
          </a:solidFill>
        </p:spPr>
        <p:txBody>
          <a:bodyPr wrap="square" rtlCol="0">
            <a:spAutoFit/>
          </a:bodyPr>
          <a:lstStyle/>
          <a:p>
            <a:pPr algn="ctr"/>
            <a:r>
              <a:rPr lang="es-MX" sz="1600" dirty="0" smtClean="0"/>
              <a:t>Un breve paréntesis dominado por Estados Unidos y la Unión Europea</a:t>
            </a:r>
            <a:endParaRPr lang="es-MX" sz="1600" dirty="0"/>
          </a:p>
        </p:txBody>
      </p:sp>
    </p:spTree>
    <p:extLst>
      <p:ext uri="{BB962C8B-B14F-4D97-AF65-F5344CB8AC3E}">
        <p14:creationId xmlns:p14="http://schemas.microsoft.com/office/powerpoint/2010/main" val="2737914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5"/>
          <p:cNvGraphicFramePr>
            <a:graphicFrameLocks/>
          </p:cNvGraphicFramePr>
          <p:nvPr>
            <p:extLst/>
          </p:nvPr>
        </p:nvGraphicFramePr>
        <p:xfrm>
          <a:off x="201036" y="949370"/>
          <a:ext cx="4896544" cy="360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6"/>
          <p:cNvGraphicFramePr>
            <a:graphicFrameLocks/>
          </p:cNvGraphicFramePr>
          <p:nvPr>
            <p:extLst/>
          </p:nvPr>
        </p:nvGraphicFramePr>
        <p:xfrm>
          <a:off x="5220072" y="948676"/>
          <a:ext cx="3744416" cy="2736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7"/>
          <p:cNvGraphicFramePr>
            <a:graphicFrameLocks/>
          </p:cNvGraphicFramePr>
          <p:nvPr>
            <p:extLst/>
          </p:nvPr>
        </p:nvGraphicFramePr>
        <p:xfrm>
          <a:off x="5228491" y="3717032"/>
          <a:ext cx="3744416" cy="2880320"/>
        </p:xfrm>
        <a:graphic>
          <a:graphicData uri="http://schemas.openxmlformats.org/drawingml/2006/chart">
            <c:chart xmlns:c="http://schemas.openxmlformats.org/drawingml/2006/chart" xmlns:r="http://schemas.openxmlformats.org/officeDocument/2006/relationships" r:id="rId4"/>
          </a:graphicData>
        </a:graphic>
      </p:graphicFrame>
      <p:sp>
        <p:nvSpPr>
          <p:cNvPr id="6" name="5 Rectángulo"/>
          <p:cNvSpPr/>
          <p:nvPr/>
        </p:nvSpPr>
        <p:spPr>
          <a:xfrm>
            <a:off x="179512" y="6268670"/>
            <a:ext cx="4572000" cy="200055"/>
          </a:xfrm>
          <a:prstGeom prst="rect">
            <a:avLst/>
          </a:prstGeom>
        </p:spPr>
        <p:txBody>
          <a:bodyPr>
            <a:spAutoFit/>
          </a:bodyPr>
          <a:lstStyle/>
          <a:p>
            <a:r>
              <a:rPr lang="en-US" sz="600" dirty="0"/>
              <a:t>Source: Long-term Growth Scenarios, OECD </a:t>
            </a:r>
            <a:r>
              <a:rPr lang="en-US" sz="700" dirty="0"/>
              <a:t>Economics</a:t>
            </a:r>
            <a:r>
              <a:rPr lang="en-US" sz="600" dirty="0"/>
              <a:t> Department Working Paper No. 1000, forthcoming.</a:t>
            </a:r>
          </a:p>
        </p:txBody>
      </p:sp>
      <p:sp>
        <p:nvSpPr>
          <p:cNvPr id="7" name="6 CuadroTexto"/>
          <p:cNvSpPr txBox="1"/>
          <p:nvPr/>
        </p:nvSpPr>
        <p:spPr>
          <a:xfrm>
            <a:off x="179512" y="4725144"/>
            <a:ext cx="4608512" cy="1200329"/>
          </a:xfrm>
          <a:prstGeom prst="rect">
            <a:avLst/>
          </a:prstGeom>
          <a:noFill/>
        </p:spPr>
        <p:txBody>
          <a:bodyPr wrap="square" rtlCol="0">
            <a:spAutoFit/>
          </a:bodyPr>
          <a:lstStyle/>
          <a:p>
            <a:pPr algn="ctr"/>
            <a:r>
              <a:rPr lang="es-MX" sz="2400" b="1" dirty="0" smtClean="0"/>
              <a:t>Según la OCDE las economías emergentes van a determinar el futuro del mundo.</a:t>
            </a:r>
            <a:endParaRPr lang="es-MX" sz="2400" b="1" dirty="0"/>
          </a:p>
        </p:txBody>
      </p:sp>
    </p:spTree>
    <p:extLst>
      <p:ext uri="{BB962C8B-B14F-4D97-AF65-F5344CB8AC3E}">
        <p14:creationId xmlns:p14="http://schemas.microsoft.com/office/powerpoint/2010/main" val="3847434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entrogravedadeconom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9191488" cy="5439494"/>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15618" y="6453916"/>
            <a:ext cx="4572000" cy="215444"/>
          </a:xfrm>
          <a:prstGeom prst="rect">
            <a:avLst/>
          </a:prstGeom>
        </p:spPr>
        <p:txBody>
          <a:bodyPr>
            <a:spAutoFit/>
          </a:bodyPr>
          <a:lstStyle/>
          <a:p>
            <a:r>
              <a:rPr lang="es-MX" sz="800" dirty="0">
                <a:hlinkClick r:id="rId3"/>
              </a:rPr>
              <a:t>http://elordenmundial.com/regiones/asia-pacifico/orden-economico-historico-global</a:t>
            </a:r>
            <a:r>
              <a:rPr lang="es-MX" sz="800" dirty="0" smtClean="0">
                <a:hlinkClick r:id="rId3"/>
              </a:rPr>
              <a:t>/</a:t>
            </a:r>
            <a:r>
              <a:rPr lang="es-MX" sz="800" dirty="0" smtClean="0"/>
              <a:t> </a:t>
            </a:r>
            <a:endParaRPr lang="es-MX" sz="800" dirty="0"/>
          </a:p>
        </p:txBody>
      </p:sp>
      <p:cxnSp>
        <p:nvCxnSpPr>
          <p:cNvPr id="5" name="Conector recto de flecha 4"/>
          <p:cNvCxnSpPr/>
          <p:nvPr/>
        </p:nvCxnSpPr>
        <p:spPr>
          <a:xfrm flipH="1" flipV="1">
            <a:off x="4067944" y="2708920"/>
            <a:ext cx="1728192" cy="576064"/>
          </a:xfrm>
          <a:prstGeom prst="straightConnector1">
            <a:avLst/>
          </a:prstGeom>
          <a:ln w="38100">
            <a:solidFill>
              <a:srgbClr val="00FF00"/>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4499992" y="2306689"/>
            <a:ext cx="1944216" cy="576064"/>
          </a:xfrm>
          <a:prstGeom prst="straightConnector1">
            <a:avLst/>
          </a:prstGeom>
          <a:ln w="38100">
            <a:solidFill>
              <a:srgbClr val="00FF00"/>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488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 Imagen" descr="delocalizacion.jpg"/>
          <p:cNvPicPr>
            <a:picLocks noChangeAspect="1"/>
          </p:cNvPicPr>
          <p:nvPr/>
        </p:nvPicPr>
        <p:blipFill rotWithShape="1">
          <a:blip r:embed="rId2" cstate="print"/>
          <a:srcRect l="1473" t="-2182" r="1341" b="4002"/>
          <a:stretch/>
        </p:blipFill>
        <p:spPr>
          <a:xfrm>
            <a:off x="35294" y="3356992"/>
            <a:ext cx="4752529" cy="3240361"/>
          </a:xfrm>
          <a:prstGeom prst="rect">
            <a:avLst/>
          </a:prstGeom>
        </p:spPr>
      </p:pic>
      <p:pic>
        <p:nvPicPr>
          <p:cNvPr id="3" name="Picture 2"/>
          <p:cNvPicPr>
            <a:picLocks noChangeAspect="1" noChangeArrowheads="1"/>
          </p:cNvPicPr>
          <p:nvPr/>
        </p:nvPicPr>
        <p:blipFill rotWithShape="1">
          <a:blip r:embed="rId3" cstate="print"/>
          <a:srcRect l="6250" t="12029" r="4688"/>
          <a:stretch/>
        </p:blipFill>
        <p:spPr bwMode="auto">
          <a:xfrm>
            <a:off x="5089355" y="1844824"/>
            <a:ext cx="3981935" cy="4680520"/>
          </a:xfrm>
          <a:prstGeom prst="rect">
            <a:avLst/>
          </a:prstGeom>
          <a:noFill/>
          <a:ln w="9525">
            <a:noFill/>
            <a:miter lim="800000"/>
            <a:headEnd/>
            <a:tailEnd/>
          </a:ln>
        </p:spPr>
      </p:pic>
      <p:sp>
        <p:nvSpPr>
          <p:cNvPr id="4" name="2 Subtítulo"/>
          <p:cNvSpPr txBox="1">
            <a:spLocks/>
          </p:cNvSpPr>
          <p:nvPr/>
        </p:nvSpPr>
        <p:spPr>
          <a:xfrm>
            <a:off x="253346" y="1895422"/>
            <a:ext cx="4316423" cy="146157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CO" sz="1800" dirty="0" smtClean="0"/>
              <a:t>Las empresas son muy selectivas, espacialmente y tiende a localizar cada una de las fase productivas industriales, de servicios o distribución , allí donde mayores ventajas comparativas puedan encontrar.</a:t>
            </a:r>
            <a:endParaRPr lang="es-CO" sz="1800" dirty="0"/>
          </a:p>
        </p:txBody>
      </p:sp>
      <p:sp>
        <p:nvSpPr>
          <p:cNvPr id="5" name="Rectangle 4"/>
          <p:cNvSpPr>
            <a:spLocks noChangeArrowheads="1"/>
          </p:cNvSpPr>
          <p:nvPr/>
        </p:nvSpPr>
        <p:spPr bwMode="auto">
          <a:xfrm>
            <a:off x="395536" y="1075040"/>
            <a:ext cx="8280920" cy="584775"/>
          </a:xfrm>
          <a:prstGeom prst="rect">
            <a:avLst/>
          </a:prstGeom>
          <a:noFill/>
          <a:ln w="9525">
            <a:noFill/>
            <a:miter lim="800000"/>
            <a:headEnd/>
            <a:tailEnd/>
          </a:ln>
        </p:spPr>
        <p:txBody>
          <a:bodyPr wrap="square">
            <a:spAutoFit/>
          </a:bodyPr>
          <a:lstStyle/>
          <a:p>
            <a:pPr algn="ctr"/>
            <a:r>
              <a:rPr lang="es-ES" sz="3200" b="1" dirty="0" smtClean="0">
                <a:latin typeface="Times New Roman" pitchFamily="18" charset="0"/>
              </a:rPr>
              <a:t>Fábrica </a:t>
            </a:r>
            <a:r>
              <a:rPr lang="es-ES" sz="3200" b="1" dirty="0">
                <a:latin typeface="Times New Roman" pitchFamily="18" charset="0"/>
              </a:rPr>
              <a:t>m</a:t>
            </a:r>
            <a:r>
              <a:rPr lang="es-ES" sz="3200" b="1" dirty="0" smtClean="0">
                <a:latin typeface="Times New Roman" pitchFamily="18" charset="0"/>
              </a:rPr>
              <a:t>undial</a:t>
            </a:r>
            <a:r>
              <a:rPr lang="es-ES" sz="3200" b="1" dirty="0">
                <a:latin typeface="Times New Roman" pitchFamily="18" charset="0"/>
              </a:rPr>
              <a:t>: Deslocalización</a:t>
            </a:r>
          </a:p>
        </p:txBody>
      </p:sp>
    </p:spTree>
    <p:extLst>
      <p:ext uri="{BB962C8B-B14F-4D97-AF65-F5344CB8AC3E}">
        <p14:creationId xmlns:p14="http://schemas.microsoft.com/office/powerpoint/2010/main" val="206503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carro"/>
          <p:cNvPicPr>
            <a:picLocks noChangeAspect="1" noChangeArrowheads="1"/>
          </p:cNvPicPr>
          <p:nvPr/>
        </p:nvPicPr>
        <p:blipFill>
          <a:blip r:embed="rId3" cstate="print"/>
          <a:srcRect l="1033" r="2068" b="3793"/>
          <a:stretch>
            <a:fillRect/>
          </a:stretch>
        </p:blipFill>
        <p:spPr bwMode="auto">
          <a:xfrm>
            <a:off x="1475656" y="1939973"/>
            <a:ext cx="6768232" cy="4801395"/>
          </a:xfrm>
          <a:prstGeom prst="rect">
            <a:avLst/>
          </a:prstGeom>
          <a:noFill/>
          <a:ln w="57150">
            <a:solidFill>
              <a:srgbClr val="FF0000"/>
            </a:solidFill>
            <a:miter lim="800000"/>
            <a:headEnd/>
            <a:tailEnd/>
          </a:ln>
        </p:spPr>
      </p:pic>
      <p:sp>
        <p:nvSpPr>
          <p:cNvPr id="138243" name="Text Box 3"/>
          <p:cNvSpPr txBox="1">
            <a:spLocks noChangeArrowheads="1"/>
          </p:cNvSpPr>
          <p:nvPr/>
        </p:nvSpPr>
        <p:spPr bwMode="auto">
          <a:xfrm>
            <a:off x="1752600" y="1964432"/>
            <a:ext cx="5029200" cy="457200"/>
          </a:xfrm>
          <a:prstGeom prst="rect">
            <a:avLst/>
          </a:prstGeom>
          <a:noFill/>
          <a:ln w="9525">
            <a:noFill/>
            <a:miter lim="800000"/>
            <a:headEnd/>
            <a:tailEnd/>
          </a:ln>
        </p:spPr>
        <p:txBody>
          <a:bodyPr>
            <a:spAutoFit/>
          </a:bodyPr>
          <a:lstStyle/>
          <a:p>
            <a:pPr>
              <a:spcBef>
                <a:spcPct val="50000"/>
              </a:spcBef>
            </a:pPr>
            <a:endParaRPr kumimoji="1" lang="es-ES" sz="2400"/>
          </a:p>
        </p:txBody>
      </p:sp>
      <p:sp>
        <p:nvSpPr>
          <p:cNvPr id="183300" name="Rectangle 4"/>
          <p:cNvSpPr>
            <a:spLocks noChangeArrowheads="1"/>
          </p:cNvSpPr>
          <p:nvPr/>
        </p:nvSpPr>
        <p:spPr bwMode="auto">
          <a:xfrm>
            <a:off x="1478969" y="1075040"/>
            <a:ext cx="6532558" cy="584775"/>
          </a:xfrm>
          <a:prstGeom prst="rect">
            <a:avLst/>
          </a:prstGeom>
          <a:noFill/>
          <a:ln w="9525">
            <a:noFill/>
            <a:miter lim="800000"/>
            <a:headEnd/>
            <a:tailEnd/>
          </a:ln>
        </p:spPr>
        <p:txBody>
          <a:bodyPr wrap="none">
            <a:spAutoFit/>
          </a:bodyPr>
          <a:lstStyle/>
          <a:p>
            <a:r>
              <a:rPr lang="es-ES" sz="3200" b="1" dirty="0" smtClean="0">
                <a:latin typeface="Times New Roman" pitchFamily="18" charset="0"/>
              </a:rPr>
              <a:t>Fábrica mundial y/o </a:t>
            </a:r>
            <a:r>
              <a:rPr lang="es-ES" sz="3200" b="1" dirty="0">
                <a:latin typeface="Times New Roman" pitchFamily="18" charset="0"/>
              </a:rPr>
              <a:t>Deslocalización</a:t>
            </a:r>
          </a:p>
        </p:txBody>
      </p:sp>
    </p:spTree>
    <p:extLst>
      <p:ext uri="{BB962C8B-B14F-4D97-AF65-F5344CB8AC3E}">
        <p14:creationId xmlns:p14="http://schemas.microsoft.com/office/powerpoint/2010/main" val="4257506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3300"/>
                                        </p:tgtEl>
                                        <p:attrNameLst>
                                          <p:attrName>style.visibility</p:attrName>
                                        </p:attrNameLst>
                                      </p:cBhvr>
                                      <p:to>
                                        <p:strVal val="visible"/>
                                      </p:to>
                                    </p:set>
                                    <p:animEffect transition="in" filter="circle(in)">
                                      <p:cBhvr>
                                        <p:cTn id="7" dur="2000"/>
                                        <p:tgtEl>
                                          <p:spTgt spid="18330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83298"/>
                                        </p:tgtEl>
                                        <p:attrNameLst>
                                          <p:attrName>style.visibility</p:attrName>
                                        </p:attrNameLst>
                                      </p:cBhvr>
                                      <p:to>
                                        <p:strVal val="visible"/>
                                      </p:to>
                                    </p:set>
                                    <p:anim calcmode="lin" valueType="num">
                                      <p:cBhvr additive="base">
                                        <p:cTn id="12" dur="500" fill="hold"/>
                                        <p:tgtEl>
                                          <p:spTgt spid="183298"/>
                                        </p:tgtEl>
                                        <p:attrNameLst>
                                          <p:attrName>ppt_x</p:attrName>
                                        </p:attrNameLst>
                                      </p:cBhvr>
                                      <p:tavLst>
                                        <p:tav tm="0">
                                          <p:val>
                                            <p:strVal val="#ppt_x"/>
                                          </p:val>
                                        </p:tav>
                                        <p:tav tm="100000">
                                          <p:val>
                                            <p:strVal val="#ppt_x"/>
                                          </p:val>
                                        </p:tav>
                                      </p:tavLst>
                                    </p:anim>
                                    <p:anim calcmode="lin" valueType="num">
                                      <p:cBhvr additive="base">
                                        <p:cTn id="13" dur="500" fill="hold"/>
                                        <p:tgtEl>
                                          <p:spTgt spid="1832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elordenmundial.com/wp-content/uploads/2013/04/Deslocalizac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1988680"/>
            <a:ext cx="9036497" cy="460867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1043608" y="1196752"/>
            <a:ext cx="6532558" cy="584775"/>
          </a:xfrm>
          <a:prstGeom prst="rect">
            <a:avLst/>
          </a:prstGeom>
          <a:noFill/>
          <a:ln w="9525">
            <a:noFill/>
            <a:miter lim="800000"/>
            <a:headEnd/>
            <a:tailEnd/>
          </a:ln>
        </p:spPr>
        <p:txBody>
          <a:bodyPr wrap="none">
            <a:spAutoFit/>
          </a:bodyPr>
          <a:lstStyle/>
          <a:p>
            <a:r>
              <a:rPr lang="es-ES" sz="3200" b="1" dirty="0" smtClean="0">
                <a:latin typeface="Times New Roman" pitchFamily="18" charset="0"/>
              </a:rPr>
              <a:t>Fábrica mundial</a:t>
            </a:r>
            <a:r>
              <a:rPr lang="es-ES" sz="3200" b="1" dirty="0">
                <a:latin typeface="Times New Roman" pitchFamily="18" charset="0"/>
              </a:rPr>
              <a:t> </a:t>
            </a:r>
            <a:r>
              <a:rPr lang="es-ES" sz="3200" b="1" dirty="0" smtClean="0">
                <a:latin typeface="Times New Roman" pitchFamily="18" charset="0"/>
              </a:rPr>
              <a:t>y/o </a:t>
            </a:r>
            <a:r>
              <a:rPr lang="es-ES" sz="3200" b="1" dirty="0">
                <a:latin typeface="Times New Roman" pitchFamily="18" charset="0"/>
              </a:rPr>
              <a:t>Deslocalización</a:t>
            </a:r>
          </a:p>
        </p:txBody>
      </p:sp>
    </p:spTree>
    <p:extLst>
      <p:ext uri="{BB962C8B-B14F-4D97-AF65-F5344CB8AC3E}">
        <p14:creationId xmlns:p14="http://schemas.microsoft.com/office/powerpoint/2010/main" val="191444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apa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6"/>
          <a:stretch/>
        </p:blipFill>
        <p:spPr bwMode="auto">
          <a:xfrm>
            <a:off x="-10559" y="1124744"/>
            <a:ext cx="9154559" cy="5101614"/>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0" y="6429266"/>
            <a:ext cx="4572000" cy="215444"/>
          </a:xfrm>
          <a:prstGeom prst="rect">
            <a:avLst/>
          </a:prstGeom>
        </p:spPr>
        <p:txBody>
          <a:bodyPr>
            <a:spAutoFit/>
          </a:bodyPr>
          <a:lstStyle/>
          <a:p>
            <a:r>
              <a:rPr lang="es-MX" sz="800" dirty="0">
                <a:hlinkClick r:id="rId3"/>
              </a:rPr>
              <a:t>http://elordenmundial.com/regiones/asia-pacifico/orden-economico-historico-global</a:t>
            </a:r>
            <a:r>
              <a:rPr lang="es-MX" sz="800" dirty="0" smtClean="0">
                <a:hlinkClick r:id="rId3"/>
              </a:rPr>
              <a:t>/</a:t>
            </a:r>
            <a:r>
              <a:rPr lang="es-MX" sz="800" dirty="0" smtClean="0"/>
              <a:t> </a:t>
            </a:r>
            <a:endParaRPr lang="es-MX" sz="800" dirty="0"/>
          </a:p>
        </p:txBody>
      </p:sp>
      <p:sp>
        <p:nvSpPr>
          <p:cNvPr id="4" name="Rectángulo 3"/>
          <p:cNvSpPr/>
          <p:nvPr/>
        </p:nvSpPr>
        <p:spPr>
          <a:xfrm>
            <a:off x="149695" y="1460697"/>
            <a:ext cx="1008112"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p:cNvSpPr/>
          <p:nvPr/>
        </p:nvSpPr>
        <p:spPr>
          <a:xfrm>
            <a:off x="8135888" y="1262675"/>
            <a:ext cx="1008112"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Elipse 5"/>
          <p:cNvSpPr/>
          <p:nvPr/>
        </p:nvSpPr>
        <p:spPr>
          <a:xfrm>
            <a:off x="2915816" y="2064702"/>
            <a:ext cx="1080120"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Elipse 6"/>
          <p:cNvSpPr/>
          <p:nvPr/>
        </p:nvSpPr>
        <p:spPr>
          <a:xfrm>
            <a:off x="4047558" y="2640766"/>
            <a:ext cx="1964602" cy="10081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Elipse 7"/>
          <p:cNvSpPr/>
          <p:nvPr/>
        </p:nvSpPr>
        <p:spPr>
          <a:xfrm>
            <a:off x="7092279" y="2460746"/>
            <a:ext cx="961773"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Elipse 8"/>
          <p:cNvSpPr/>
          <p:nvPr/>
        </p:nvSpPr>
        <p:spPr>
          <a:xfrm>
            <a:off x="1535290" y="2889368"/>
            <a:ext cx="576064" cy="6515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Elipse 9"/>
          <p:cNvSpPr/>
          <p:nvPr/>
        </p:nvSpPr>
        <p:spPr>
          <a:xfrm>
            <a:off x="1167746" y="4544009"/>
            <a:ext cx="1325961" cy="10515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p:cNvSpPr txBox="1"/>
          <p:nvPr/>
        </p:nvSpPr>
        <p:spPr>
          <a:xfrm>
            <a:off x="1120377" y="3582263"/>
            <a:ext cx="990977" cy="646331"/>
          </a:xfrm>
          <a:prstGeom prst="rect">
            <a:avLst/>
          </a:prstGeom>
          <a:noFill/>
        </p:spPr>
        <p:txBody>
          <a:bodyPr wrap="none" rtlCol="0">
            <a:spAutoFit/>
          </a:bodyPr>
          <a:lstStyle/>
          <a:p>
            <a:r>
              <a:rPr lang="es-MX" sz="3600" b="1" dirty="0" smtClean="0"/>
              <a:t>Asia</a:t>
            </a:r>
            <a:endParaRPr lang="es-MX" sz="3600" b="1" dirty="0"/>
          </a:p>
        </p:txBody>
      </p:sp>
      <p:sp>
        <p:nvSpPr>
          <p:cNvPr id="12" name="CuadroTexto 11"/>
          <p:cNvSpPr txBox="1"/>
          <p:nvPr/>
        </p:nvSpPr>
        <p:spPr>
          <a:xfrm>
            <a:off x="3910834" y="2063742"/>
            <a:ext cx="2238049" cy="523220"/>
          </a:xfrm>
          <a:prstGeom prst="rect">
            <a:avLst/>
          </a:prstGeom>
          <a:noFill/>
        </p:spPr>
        <p:txBody>
          <a:bodyPr wrap="none" rtlCol="0">
            <a:spAutoFit/>
          </a:bodyPr>
          <a:lstStyle/>
          <a:p>
            <a:r>
              <a:rPr lang="es-MX" sz="2800" b="1" dirty="0" smtClean="0"/>
              <a:t>Norteamérica</a:t>
            </a:r>
            <a:endParaRPr lang="es-MX" sz="2800" b="1" dirty="0"/>
          </a:p>
        </p:txBody>
      </p:sp>
      <p:sp>
        <p:nvSpPr>
          <p:cNvPr id="13" name="CuadroTexto 12"/>
          <p:cNvSpPr txBox="1"/>
          <p:nvPr/>
        </p:nvSpPr>
        <p:spPr>
          <a:xfrm>
            <a:off x="6922311" y="1804002"/>
            <a:ext cx="1539973" cy="646331"/>
          </a:xfrm>
          <a:prstGeom prst="rect">
            <a:avLst/>
          </a:prstGeom>
          <a:noFill/>
        </p:spPr>
        <p:txBody>
          <a:bodyPr wrap="none" rtlCol="0">
            <a:spAutoFit/>
          </a:bodyPr>
          <a:lstStyle/>
          <a:p>
            <a:r>
              <a:rPr lang="es-MX" sz="3600" b="1" dirty="0" smtClean="0"/>
              <a:t>Europa</a:t>
            </a:r>
            <a:endParaRPr lang="es-MX" sz="3600" b="1" dirty="0"/>
          </a:p>
        </p:txBody>
      </p:sp>
      <p:sp>
        <p:nvSpPr>
          <p:cNvPr id="14" name="Rectangle 5"/>
          <p:cNvSpPr>
            <a:spLocks noChangeArrowheads="1"/>
          </p:cNvSpPr>
          <p:nvPr/>
        </p:nvSpPr>
        <p:spPr bwMode="auto">
          <a:xfrm>
            <a:off x="5724128" y="796091"/>
            <a:ext cx="3328862" cy="954107"/>
          </a:xfrm>
          <a:prstGeom prst="rect">
            <a:avLst/>
          </a:prstGeom>
          <a:noFill/>
          <a:ln w="9525">
            <a:noFill/>
            <a:miter lim="800000"/>
            <a:headEnd/>
            <a:tailEnd/>
          </a:ln>
        </p:spPr>
        <p:txBody>
          <a:bodyPr wrap="square">
            <a:spAutoFit/>
          </a:bodyPr>
          <a:lstStyle/>
          <a:p>
            <a:pPr algn="ctr"/>
            <a:r>
              <a:rPr lang="es-MX" sz="2800" b="1" dirty="0" smtClean="0">
                <a:latin typeface="Times New Roman" pitchFamily="18" charset="0"/>
              </a:rPr>
              <a:t>La triada: bloques económicos</a:t>
            </a:r>
            <a:endParaRPr lang="es-ES" sz="2800" b="1" dirty="0">
              <a:latin typeface="Times New Roman" pitchFamily="18" charset="0"/>
            </a:endParaRPr>
          </a:p>
        </p:txBody>
      </p:sp>
    </p:spTree>
    <p:extLst>
      <p:ext uri="{BB962C8B-B14F-4D97-AF65-F5344CB8AC3E}">
        <p14:creationId xmlns:p14="http://schemas.microsoft.com/office/powerpoint/2010/main" val="396770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pa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56" y="1196752"/>
            <a:ext cx="8922529" cy="496855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07504" y="1628800"/>
            <a:ext cx="108012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7860665" y="1309530"/>
            <a:ext cx="108012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p:cNvSpPr/>
          <p:nvPr/>
        </p:nvSpPr>
        <p:spPr>
          <a:xfrm>
            <a:off x="18256" y="6381908"/>
            <a:ext cx="4572000" cy="215444"/>
          </a:xfrm>
          <a:prstGeom prst="rect">
            <a:avLst/>
          </a:prstGeom>
        </p:spPr>
        <p:txBody>
          <a:bodyPr>
            <a:spAutoFit/>
          </a:bodyPr>
          <a:lstStyle/>
          <a:p>
            <a:r>
              <a:rPr lang="es-MX" sz="800" dirty="0">
                <a:hlinkClick r:id="rId3"/>
              </a:rPr>
              <a:t>http://elordenmundial.com/regiones/asia-pacifico/orden-economico-historico-global</a:t>
            </a:r>
            <a:r>
              <a:rPr lang="es-MX" sz="800" dirty="0" smtClean="0">
                <a:hlinkClick r:id="rId3"/>
              </a:rPr>
              <a:t>/</a:t>
            </a:r>
            <a:r>
              <a:rPr lang="es-MX" sz="800" dirty="0" smtClean="0"/>
              <a:t> </a:t>
            </a:r>
            <a:endParaRPr lang="es-MX" sz="800" dirty="0"/>
          </a:p>
        </p:txBody>
      </p:sp>
    </p:spTree>
    <p:extLst>
      <p:ext uri="{BB962C8B-B14F-4D97-AF65-F5344CB8AC3E}">
        <p14:creationId xmlns:p14="http://schemas.microsoft.com/office/powerpoint/2010/main" val="1406592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bwMode="auto">
          <a:xfrm>
            <a:off x="467544" y="980728"/>
            <a:ext cx="8229600" cy="8509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s-MX" sz="4000" b="1" dirty="0" smtClean="0">
                <a:solidFill>
                  <a:schemeClr val="tx1"/>
                </a:solidFill>
              </a:rPr>
              <a:t>La mano de obra a nivel global</a:t>
            </a:r>
            <a:endParaRPr lang="es-ES" sz="4000" b="1" dirty="0" smtClean="0">
              <a:solidFill>
                <a:schemeClr val="tx1"/>
              </a:solidFill>
            </a:endParaRPr>
          </a:p>
        </p:txBody>
      </p:sp>
      <p:graphicFrame>
        <p:nvGraphicFramePr>
          <p:cNvPr id="3" name="Diagrama 2"/>
          <p:cNvGraphicFramePr/>
          <p:nvPr>
            <p:extLst/>
          </p:nvPr>
        </p:nvGraphicFramePr>
        <p:xfrm>
          <a:off x="0" y="1628800"/>
          <a:ext cx="9036496" cy="5085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lecha derecha 3"/>
          <p:cNvSpPr/>
          <p:nvPr/>
        </p:nvSpPr>
        <p:spPr>
          <a:xfrm>
            <a:off x="4139952" y="3717032"/>
            <a:ext cx="1656184" cy="36004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367362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476375" y="2090861"/>
            <a:ext cx="6019800" cy="1554163"/>
          </a:xfrm>
          <a:prstGeom prst="rect">
            <a:avLst/>
          </a:prstGeom>
          <a:solidFill>
            <a:srgbClr val="FFFF00"/>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FFFF00"/>
            </a:extrusionClr>
          </a:sp3d>
        </p:spPr>
        <p:txBody>
          <a:bodyPr>
            <a:spAutoFit/>
            <a:flatTx/>
          </a:bodyPr>
          <a:lstStyle/>
          <a:p>
            <a:pPr algn="ctr">
              <a:spcBef>
                <a:spcPct val="50000"/>
              </a:spcBef>
            </a:pPr>
            <a:r>
              <a:rPr lang="es-MX" sz="3200" b="1" dirty="0">
                <a:solidFill>
                  <a:srgbClr val="000000"/>
                </a:solidFill>
                <a:latin typeface="Goudy Old Style" pitchFamily="18" charset="0"/>
              </a:rPr>
              <a:t>Es una economía impulsada por la información, la investigación, el conocimiento y la tecnología</a:t>
            </a:r>
            <a:endParaRPr lang="es-ES" sz="3200" b="1" dirty="0">
              <a:solidFill>
                <a:srgbClr val="000000"/>
              </a:solidFill>
              <a:latin typeface="Goudy Old Style" pitchFamily="18" charset="0"/>
            </a:endParaRPr>
          </a:p>
        </p:txBody>
      </p:sp>
      <p:sp>
        <p:nvSpPr>
          <p:cNvPr id="5" name="Oval 3"/>
          <p:cNvSpPr>
            <a:spLocks noChangeArrowheads="1"/>
          </p:cNvSpPr>
          <p:nvPr/>
        </p:nvSpPr>
        <p:spPr bwMode="auto">
          <a:xfrm>
            <a:off x="2843808" y="5060776"/>
            <a:ext cx="3200400" cy="1752600"/>
          </a:xfrm>
          <a:prstGeom prst="ellipse">
            <a:avLst/>
          </a:prstGeom>
          <a:solidFill>
            <a:srgbClr val="FF0000"/>
          </a:solidFill>
          <a:ln w="9525">
            <a:solidFill>
              <a:schemeClr val="tx1"/>
            </a:solidFill>
            <a:round/>
            <a:headEnd/>
            <a:tailEnd/>
          </a:ln>
          <a:effectLst>
            <a:prstShdw prst="shdw13" dist="102391" dir="14415307">
              <a:schemeClr val="accent2"/>
            </a:prstShdw>
          </a:effectLst>
        </p:spPr>
        <p:txBody>
          <a:bodyPr wrap="none" anchor="ctr"/>
          <a:lstStyle/>
          <a:p>
            <a:pPr algn="ctr"/>
            <a:r>
              <a:rPr lang="es-MX" sz="3200" b="1" dirty="0">
                <a:solidFill>
                  <a:srgbClr val="FFFF00"/>
                </a:solidFill>
                <a:latin typeface="Times New Roman" pitchFamily="18" charset="0"/>
              </a:rPr>
              <a:t>Sociedad del</a:t>
            </a:r>
          </a:p>
          <a:p>
            <a:pPr algn="ctr"/>
            <a:r>
              <a:rPr lang="es-MX" sz="3200" b="1" dirty="0">
                <a:solidFill>
                  <a:srgbClr val="FFFF00"/>
                </a:solidFill>
                <a:latin typeface="Times New Roman" pitchFamily="18" charset="0"/>
              </a:rPr>
              <a:t>Conocimiento</a:t>
            </a:r>
            <a:endParaRPr lang="es-ES" sz="3200" b="1" dirty="0">
              <a:solidFill>
                <a:srgbClr val="FFFF00"/>
              </a:solidFill>
              <a:latin typeface="Times New Roman" pitchFamily="18" charset="0"/>
            </a:endParaRPr>
          </a:p>
        </p:txBody>
      </p:sp>
      <p:sp>
        <p:nvSpPr>
          <p:cNvPr id="6" name="AutoShape 4"/>
          <p:cNvSpPr>
            <a:spLocks noChangeArrowheads="1"/>
          </p:cNvSpPr>
          <p:nvPr/>
        </p:nvSpPr>
        <p:spPr bwMode="auto">
          <a:xfrm>
            <a:off x="3810000" y="3932981"/>
            <a:ext cx="1371600" cy="792163"/>
          </a:xfrm>
          <a:prstGeom prst="downArrow">
            <a:avLst>
              <a:gd name="adj1" fmla="val 50000"/>
              <a:gd name="adj2" fmla="val 25000"/>
            </a:avLst>
          </a:prstGeom>
          <a:solidFill>
            <a:schemeClr val="accent2"/>
          </a:solidFill>
          <a:ln w="9525">
            <a:solidFill>
              <a:schemeClr val="tx1"/>
            </a:solidFill>
            <a:miter lim="800000"/>
            <a:headEnd/>
            <a:tailEnd/>
          </a:ln>
        </p:spPr>
        <p:txBody>
          <a:bodyPr wrap="none" anchor="ctr"/>
          <a:lstStyle/>
          <a:p>
            <a:endParaRPr lang="es-CO"/>
          </a:p>
        </p:txBody>
      </p:sp>
      <p:sp>
        <p:nvSpPr>
          <p:cNvPr id="8" name="4 Marcador de número de diapositiva"/>
          <p:cNvSpPr txBox="1">
            <a:spLocks/>
          </p:cNvSpPr>
          <p:nvPr/>
        </p:nvSpPr>
        <p:spPr>
          <a:xfrm>
            <a:off x="4343400" y="1472222"/>
            <a:ext cx="457200" cy="441325"/>
          </a:xfrm>
          <a:prstGeom prst="rect">
            <a:avLst/>
          </a:prstGeom>
          <a:noFill/>
        </p:spPr>
        <p:txBody>
          <a:bodyPr vert="horz" lIns="45720" r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B16D10-3913-47AA-97FF-DCB4087235D9}" type="slidenum">
              <a:rPr kumimoji="0" lang="en-US" sz="1600" b="0" i="0" u="none" strike="noStrike" kern="1200" cap="none" spc="0" normalizeH="0" baseline="0" noProof="0" smtClean="0">
                <a:ln>
                  <a:noFill/>
                </a:ln>
                <a:solidFill>
                  <a:srgbClr val="FFFFFF"/>
                </a:solidFill>
                <a:effectLst/>
                <a:uLnTx/>
                <a:uFillTx/>
                <a:latin typeface="Arial"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smtClean="0">
              <a:ln>
                <a:noFill/>
              </a:ln>
              <a:solidFill>
                <a:srgbClr val="FFFFFF"/>
              </a:solidFill>
              <a:effectLst/>
              <a:uLnTx/>
              <a:uFillTx/>
              <a:latin typeface="Arial" pitchFamily="34" charset="0"/>
              <a:ea typeface="+mn-ea"/>
              <a:cs typeface="+mn-cs"/>
            </a:endParaRPr>
          </a:p>
        </p:txBody>
      </p:sp>
      <p:sp>
        <p:nvSpPr>
          <p:cNvPr id="11" name="Rectangle 5"/>
          <p:cNvSpPr>
            <a:spLocks noChangeArrowheads="1"/>
          </p:cNvSpPr>
          <p:nvPr/>
        </p:nvSpPr>
        <p:spPr bwMode="auto">
          <a:xfrm>
            <a:off x="2620229" y="1215916"/>
            <a:ext cx="4083169" cy="646331"/>
          </a:xfrm>
          <a:prstGeom prst="rect">
            <a:avLst/>
          </a:prstGeom>
          <a:noFill/>
          <a:ln w="9525">
            <a:noFill/>
            <a:miter lim="800000"/>
            <a:headEnd/>
            <a:tailEnd/>
          </a:ln>
        </p:spPr>
        <p:txBody>
          <a:bodyPr wrap="none">
            <a:spAutoFit/>
          </a:bodyPr>
          <a:lstStyle/>
          <a:p>
            <a:r>
              <a:rPr lang="es-MX" sz="3600" b="1" dirty="0" smtClean="0">
                <a:latin typeface="Arial" pitchFamily="34" charset="0"/>
                <a:cs typeface="Arial" pitchFamily="34" charset="0"/>
              </a:rPr>
              <a:t>Nuevo Paradigma</a:t>
            </a:r>
            <a:endParaRPr lang="es-ES" sz="3600" b="1" dirty="0">
              <a:latin typeface="Arial" pitchFamily="34" charset="0"/>
              <a:cs typeface="Arial" pitchFamily="34" charset="0"/>
            </a:endParaRPr>
          </a:p>
        </p:txBody>
      </p:sp>
    </p:spTree>
    <p:extLst>
      <p:ext uri="{BB962C8B-B14F-4D97-AF65-F5344CB8AC3E}">
        <p14:creationId xmlns:p14="http://schemas.microsoft.com/office/powerpoint/2010/main" val="369570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0" fill="hold"/>
                                        <p:tgtEl>
                                          <p:spTgt spid="6"/>
                                        </p:tgtEl>
                                        <p:attrNameLst>
                                          <p:attrName>ppt_x</p:attrName>
                                        </p:attrNameLst>
                                      </p:cBhvr>
                                      <p:tavLst>
                                        <p:tav tm="0">
                                          <p:val>
                                            <p:strVal val="#ppt_x"/>
                                          </p:val>
                                        </p:tav>
                                        <p:tav tm="100000">
                                          <p:val>
                                            <p:strVal val="#ppt_x"/>
                                          </p:val>
                                        </p:tav>
                                      </p:tavLst>
                                    </p:anim>
                                    <p:anim calcmode="lin" valueType="num">
                                      <p:cBhvr additive="base">
                                        <p:cTn id="14"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linds(horizont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6"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1115492" y="1268760"/>
            <a:ext cx="7200900" cy="646331"/>
          </a:xfrm>
          <a:prstGeom prst="rect">
            <a:avLst/>
          </a:prstGeom>
          <a:noFill/>
          <a:ln w="9525">
            <a:noFill/>
            <a:miter lim="800000"/>
            <a:headEnd/>
            <a:tailEnd/>
          </a:ln>
        </p:spPr>
        <p:txBody>
          <a:bodyPr>
            <a:spAutoFit/>
            <a:flatTx/>
          </a:bodyPr>
          <a:lstStyle/>
          <a:p>
            <a:pPr algn="ctr">
              <a:spcBef>
                <a:spcPct val="50000"/>
              </a:spcBef>
            </a:pPr>
            <a:r>
              <a:rPr lang="es-MX" sz="3600" b="1" dirty="0"/>
              <a:t>LA BRECHA DIGITAL</a:t>
            </a:r>
            <a:endParaRPr lang="es-ES" sz="3600" b="1" dirty="0"/>
          </a:p>
        </p:txBody>
      </p:sp>
      <p:sp>
        <p:nvSpPr>
          <p:cNvPr id="155651" name="Rectangle 3"/>
          <p:cNvSpPr>
            <a:spLocks noChangeArrowheads="1"/>
          </p:cNvSpPr>
          <p:nvPr/>
        </p:nvSpPr>
        <p:spPr bwMode="auto">
          <a:xfrm>
            <a:off x="899592" y="1919729"/>
            <a:ext cx="7632700" cy="4893647"/>
          </a:xfrm>
          <a:prstGeom prst="rect">
            <a:avLst/>
          </a:prstGeom>
          <a:noFill/>
          <a:ln w="9525">
            <a:noFill/>
            <a:miter lim="800000"/>
            <a:headEnd/>
            <a:tailEnd/>
          </a:ln>
        </p:spPr>
        <p:txBody>
          <a:bodyPr anchor="ctr">
            <a:spAutoFit/>
          </a:bodyPr>
          <a:lstStyle/>
          <a:p>
            <a:pPr algn="just"/>
            <a:r>
              <a:rPr lang="es-ES_tradnl" sz="2400" dirty="0"/>
              <a:t>La denominada “Brecha Digital” es un término resultante de la ausencia de acceso a la información en el contexto de la Red. </a:t>
            </a:r>
          </a:p>
          <a:p>
            <a:pPr algn="just"/>
            <a:endParaRPr lang="es-ES_tradnl" sz="2400" dirty="0"/>
          </a:p>
          <a:p>
            <a:pPr algn="just"/>
            <a:r>
              <a:rPr lang="es-ES_tradnl" sz="2400" dirty="0"/>
              <a:t> Si se prefiere una conceptualización más amplia y comprensiva, puede definírsela </a:t>
            </a:r>
            <a:r>
              <a:rPr lang="es-ES_tradnl" sz="2800" b="1" dirty="0"/>
              <a:t>como la distancia “tecnológica” entre individuos, familias, empresas, grupos de interés, países y áreas geográficas en sus oportunidades en el acceso a la información y a las tecnologías de la comunicación y en el uso de Internet</a:t>
            </a:r>
            <a:r>
              <a:rPr lang="es-ES_tradnl" sz="2400" dirty="0"/>
              <a:t> para un amplio rango de actividades.</a:t>
            </a:r>
          </a:p>
        </p:txBody>
      </p:sp>
    </p:spTree>
    <p:extLst>
      <p:ext uri="{BB962C8B-B14F-4D97-AF65-F5344CB8AC3E}">
        <p14:creationId xmlns:p14="http://schemas.microsoft.com/office/powerpoint/2010/main" val="22906393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2077170" y="41945"/>
            <a:ext cx="7050052" cy="6813376"/>
          </a:xfrm>
          <a:prstGeom prst="rect">
            <a:avLst/>
          </a:prstGeom>
        </p:spPr>
      </p:pic>
      <p:sp>
        <p:nvSpPr>
          <p:cNvPr id="8" name="CuadroTexto 7"/>
          <p:cNvSpPr txBox="1"/>
          <p:nvPr/>
        </p:nvSpPr>
        <p:spPr>
          <a:xfrm>
            <a:off x="107504" y="1916832"/>
            <a:ext cx="1800200" cy="3785652"/>
          </a:xfrm>
          <a:prstGeom prst="rect">
            <a:avLst/>
          </a:prstGeom>
          <a:noFill/>
        </p:spPr>
        <p:txBody>
          <a:bodyPr wrap="square" rtlCol="0">
            <a:spAutoFit/>
          </a:bodyPr>
          <a:lstStyle/>
          <a:p>
            <a:r>
              <a:rPr lang="es-MX" sz="2400" dirty="0" smtClean="0"/>
              <a:t>Cada vez que se conecta una persona, abre la posibilidad de muchas oportunidades de negocios</a:t>
            </a:r>
            <a:endParaRPr lang="es-MX" sz="2400" dirty="0"/>
          </a:p>
        </p:txBody>
      </p:sp>
    </p:spTree>
    <p:extLst>
      <p:ext uri="{BB962C8B-B14F-4D97-AF65-F5344CB8AC3E}">
        <p14:creationId xmlns:p14="http://schemas.microsoft.com/office/powerpoint/2010/main" val="1989096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0443" y="1340768"/>
            <a:ext cx="9078061" cy="4932371"/>
          </a:xfrm>
          <a:prstGeom prst="rect">
            <a:avLst/>
          </a:prstGeom>
        </p:spPr>
      </p:pic>
    </p:spTree>
    <p:extLst>
      <p:ext uri="{BB962C8B-B14F-4D97-AF65-F5344CB8AC3E}">
        <p14:creationId xmlns:p14="http://schemas.microsoft.com/office/powerpoint/2010/main" val="11354842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Oval 2"/>
          <p:cNvSpPr>
            <a:spLocks noChangeArrowheads="1"/>
          </p:cNvSpPr>
          <p:nvPr/>
        </p:nvSpPr>
        <p:spPr bwMode="auto">
          <a:xfrm>
            <a:off x="466601" y="1989286"/>
            <a:ext cx="2736850" cy="2879725"/>
          </a:xfrm>
          <a:prstGeom prst="ellipse">
            <a:avLst/>
          </a:prstGeom>
          <a:solidFill>
            <a:srgbClr val="6600FF"/>
          </a:solidFill>
          <a:ln w="9525">
            <a:round/>
            <a:headEnd/>
            <a:tailEnd/>
          </a:ln>
          <a:scene3d>
            <a:camera prst="legacyPerspectiveFront">
              <a:rot lat="20099980" lon="20099980" rev="0"/>
            </a:camera>
            <a:lightRig rig="legacyFlat2" dir="t"/>
          </a:scene3d>
          <a:sp3d extrusionH="430200" prstMaterial="legacyMatte">
            <a:bevelT w="13500" h="13500" prst="angle"/>
            <a:bevelB w="13500" h="13500" prst="angle"/>
            <a:extrusionClr>
              <a:srgbClr val="6600FF"/>
            </a:extrusionClr>
          </a:sp3d>
        </p:spPr>
        <p:txBody>
          <a:bodyPr wrap="none" anchor="ctr">
            <a:flatTx/>
          </a:bodyPr>
          <a:lstStyle/>
          <a:p>
            <a:pPr algn="ctr">
              <a:buFontTx/>
              <a:buChar char="•"/>
            </a:pPr>
            <a:r>
              <a:rPr lang="es-MX" sz="1400" b="1">
                <a:solidFill>
                  <a:schemeClr val="bg1"/>
                </a:solidFill>
                <a:latin typeface="Times New Roman" pitchFamily="18" charset="0"/>
              </a:rPr>
              <a:t> Mercados amplios</a:t>
            </a:r>
          </a:p>
          <a:p>
            <a:pPr algn="ctr"/>
            <a:r>
              <a:rPr lang="es-MX" sz="1400" b="1">
                <a:solidFill>
                  <a:schemeClr val="bg1"/>
                </a:solidFill>
                <a:latin typeface="Times New Roman" pitchFamily="18" charset="0"/>
              </a:rPr>
              <a:t>y cambiantes</a:t>
            </a:r>
          </a:p>
          <a:p>
            <a:pPr algn="ctr">
              <a:buFontTx/>
              <a:buChar char="•"/>
            </a:pPr>
            <a:r>
              <a:rPr lang="es-MX" sz="1400" b="1">
                <a:solidFill>
                  <a:schemeClr val="bg1"/>
                </a:solidFill>
                <a:latin typeface="Times New Roman" pitchFamily="18" charset="0"/>
              </a:rPr>
              <a:t> Fusiones y adquisiciones</a:t>
            </a:r>
          </a:p>
          <a:p>
            <a:pPr algn="ctr">
              <a:buFontTx/>
              <a:buChar char="•"/>
            </a:pPr>
            <a:r>
              <a:rPr lang="es-MX" sz="1400" b="1">
                <a:solidFill>
                  <a:schemeClr val="bg1"/>
                </a:solidFill>
                <a:latin typeface="Times New Roman" pitchFamily="18" charset="0"/>
              </a:rPr>
              <a:t> Grandes flujos de capital</a:t>
            </a:r>
          </a:p>
          <a:p>
            <a:pPr algn="ctr">
              <a:buFontTx/>
              <a:buChar char="•"/>
            </a:pPr>
            <a:r>
              <a:rPr lang="es-MX" sz="1400" b="1">
                <a:solidFill>
                  <a:schemeClr val="bg1"/>
                </a:solidFill>
                <a:latin typeface="Times New Roman" pitchFamily="18" charset="0"/>
              </a:rPr>
              <a:t> Movilidad de las</a:t>
            </a:r>
          </a:p>
          <a:p>
            <a:pPr algn="ctr"/>
            <a:r>
              <a:rPr lang="es-MX" sz="1400" b="1">
                <a:solidFill>
                  <a:schemeClr val="bg1"/>
                </a:solidFill>
                <a:latin typeface="Times New Roman" pitchFamily="18" charset="0"/>
              </a:rPr>
              <a:t>áreas de negocios</a:t>
            </a:r>
          </a:p>
          <a:p>
            <a:pPr algn="ctr">
              <a:buFontTx/>
              <a:buChar char="•"/>
            </a:pPr>
            <a:r>
              <a:rPr lang="es-MX" sz="1400" b="1">
                <a:solidFill>
                  <a:schemeClr val="bg1"/>
                </a:solidFill>
                <a:latin typeface="Times New Roman" pitchFamily="18" charset="0"/>
              </a:rPr>
              <a:t> Integración de zonas </a:t>
            </a:r>
          </a:p>
          <a:p>
            <a:pPr algn="ctr"/>
            <a:r>
              <a:rPr lang="es-MX" sz="1400" b="1">
                <a:solidFill>
                  <a:schemeClr val="bg1"/>
                </a:solidFill>
                <a:latin typeface="Times New Roman" pitchFamily="18" charset="0"/>
              </a:rPr>
              <a:t>geográficas</a:t>
            </a:r>
          </a:p>
        </p:txBody>
      </p:sp>
      <p:sp>
        <p:nvSpPr>
          <p:cNvPr id="212995" name="Oval 3"/>
          <p:cNvSpPr>
            <a:spLocks noChangeArrowheads="1"/>
          </p:cNvSpPr>
          <p:nvPr/>
        </p:nvSpPr>
        <p:spPr bwMode="auto">
          <a:xfrm>
            <a:off x="3347913" y="2348061"/>
            <a:ext cx="2592388" cy="2663825"/>
          </a:xfrm>
          <a:prstGeom prst="ellipse">
            <a:avLst/>
          </a:prstGeom>
          <a:solidFill>
            <a:srgbClr val="33CC33"/>
          </a:solidFill>
          <a:ln w="9525">
            <a:round/>
            <a:headEnd/>
            <a:tailEnd/>
          </a:ln>
          <a:scene3d>
            <a:camera prst="legacyPerspectiveTopRight"/>
            <a:lightRig rig="legacyFlat3" dir="b"/>
          </a:scene3d>
          <a:sp3d extrusionH="887400" prstMaterial="legacyMatte">
            <a:bevelT w="13500" h="13500" prst="angle"/>
            <a:bevelB w="13500" h="13500" prst="angle"/>
            <a:extrusionClr>
              <a:srgbClr val="33CC33"/>
            </a:extrusionClr>
          </a:sp3d>
        </p:spPr>
        <p:txBody>
          <a:bodyPr wrap="none" anchor="ctr">
            <a:flatTx/>
          </a:bodyPr>
          <a:lstStyle/>
          <a:p>
            <a:pPr algn="ctr">
              <a:buFontTx/>
              <a:buChar char="•"/>
            </a:pPr>
            <a:r>
              <a:rPr lang="es-MX" sz="1400" b="1" dirty="0">
                <a:solidFill>
                  <a:schemeClr val="bg1"/>
                </a:solidFill>
                <a:latin typeface="Times New Roman" pitchFamily="18" charset="0"/>
              </a:rPr>
              <a:t> Mejoras de productividad</a:t>
            </a:r>
          </a:p>
          <a:p>
            <a:pPr algn="ctr">
              <a:buFontTx/>
              <a:buChar char="•"/>
            </a:pPr>
            <a:r>
              <a:rPr lang="es-MX" sz="1400" b="1" dirty="0">
                <a:solidFill>
                  <a:schemeClr val="bg1"/>
                </a:solidFill>
                <a:latin typeface="Times New Roman" pitchFamily="18" charset="0"/>
              </a:rPr>
              <a:t> Factores de producción: </a:t>
            </a:r>
          </a:p>
          <a:p>
            <a:pPr algn="ctr"/>
            <a:r>
              <a:rPr lang="es-MX" sz="1400" b="1" dirty="0">
                <a:solidFill>
                  <a:schemeClr val="bg1"/>
                </a:solidFill>
                <a:latin typeface="Times New Roman" pitchFamily="18" charset="0"/>
              </a:rPr>
              <a:t>Conocimiento e innovación</a:t>
            </a:r>
          </a:p>
          <a:p>
            <a:pPr algn="ctr">
              <a:buFontTx/>
              <a:buChar char="•"/>
            </a:pPr>
            <a:r>
              <a:rPr lang="es-MX" sz="1400" b="1" dirty="0">
                <a:solidFill>
                  <a:schemeClr val="bg1"/>
                </a:solidFill>
                <a:latin typeface="Times New Roman" pitchFamily="18" charset="0"/>
              </a:rPr>
              <a:t> Alteración de estructuras de</a:t>
            </a:r>
          </a:p>
          <a:p>
            <a:pPr algn="ctr"/>
            <a:r>
              <a:rPr lang="es-MX" sz="1400" b="1" dirty="0">
                <a:solidFill>
                  <a:schemeClr val="bg1"/>
                </a:solidFill>
                <a:latin typeface="Times New Roman" pitchFamily="18" charset="0"/>
              </a:rPr>
              <a:t>Producción</a:t>
            </a:r>
          </a:p>
          <a:p>
            <a:pPr algn="ctr">
              <a:buFontTx/>
              <a:buChar char="•"/>
            </a:pPr>
            <a:r>
              <a:rPr lang="es-MX" sz="1400" b="1" dirty="0">
                <a:solidFill>
                  <a:schemeClr val="bg1"/>
                </a:solidFill>
                <a:latin typeface="Times New Roman" pitchFamily="18" charset="0"/>
              </a:rPr>
              <a:t> Revisión del papel de los</a:t>
            </a:r>
          </a:p>
          <a:p>
            <a:pPr algn="ctr"/>
            <a:r>
              <a:rPr lang="es-MX" sz="1400" b="1" dirty="0">
                <a:solidFill>
                  <a:schemeClr val="bg1"/>
                </a:solidFill>
                <a:latin typeface="Times New Roman" pitchFamily="18" charset="0"/>
              </a:rPr>
              <a:t>Gobiernos: desregulación</a:t>
            </a:r>
          </a:p>
          <a:p>
            <a:pPr algn="ctr">
              <a:buFontTx/>
              <a:buChar char="•"/>
            </a:pPr>
            <a:r>
              <a:rPr lang="es-MX" sz="1400" b="1" dirty="0">
                <a:solidFill>
                  <a:schemeClr val="bg1"/>
                </a:solidFill>
                <a:latin typeface="Times New Roman" pitchFamily="18" charset="0"/>
              </a:rPr>
              <a:t> Nuevas profesiones</a:t>
            </a:r>
          </a:p>
        </p:txBody>
      </p:sp>
      <p:sp>
        <p:nvSpPr>
          <p:cNvPr id="212996" name="Oval 4"/>
          <p:cNvSpPr>
            <a:spLocks noChangeArrowheads="1"/>
          </p:cNvSpPr>
          <p:nvPr/>
        </p:nvSpPr>
        <p:spPr bwMode="auto">
          <a:xfrm>
            <a:off x="6372101" y="2276624"/>
            <a:ext cx="2592387" cy="2663825"/>
          </a:xfrm>
          <a:prstGeom prst="ellipse">
            <a:avLst/>
          </a:prstGeom>
          <a:solidFill>
            <a:srgbClr val="FF6600"/>
          </a:solidFill>
          <a:ln w="9525">
            <a:round/>
            <a:headEnd/>
            <a:tailEnd/>
          </a:ln>
          <a:scene3d>
            <a:camera prst="legacyPerspectiveBottomLeft"/>
            <a:lightRig rig="legacyFlat3" dir="t"/>
          </a:scene3d>
          <a:sp3d extrusionH="887400" prstMaterial="legacyMatte">
            <a:bevelT w="13500" h="13500" prst="angle"/>
            <a:bevelB w="13500" h="13500" prst="angle"/>
            <a:extrusionClr>
              <a:srgbClr val="FF6600"/>
            </a:extrusionClr>
          </a:sp3d>
        </p:spPr>
        <p:txBody>
          <a:bodyPr wrap="none" anchor="ctr">
            <a:flatTx/>
          </a:bodyPr>
          <a:lstStyle/>
          <a:p>
            <a:pPr algn="ctr">
              <a:buFontTx/>
              <a:buChar char="•"/>
            </a:pPr>
            <a:r>
              <a:rPr lang="es-MX" sz="1400" b="1">
                <a:solidFill>
                  <a:schemeClr val="bg1"/>
                </a:solidFill>
                <a:latin typeface="Times New Roman" pitchFamily="18" charset="0"/>
              </a:rPr>
              <a:t> Producción flexible</a:t>
            </a:r>
          </a:p>
          <a:p>
            <a:pPr algn="ctr">
              <a:buFontTx/>
              <a:buChar char="•"/>
            </a:pPr>
            <a:r>
              <a:rPr lang="es-MX" sz="1400" b="1">
                <a:solidFill>
                  <a:schemeClr val="bg1"/>
                </a:solidFill>
                <a:latin typeface="Times New Roman" pitchFamily="18" charset="0"/>
              </a:rPr>
              <a:t> Importancia de la </a:t>
            </a:r>
          </a:p>
          <a:p>
            <a:pPr algn="ctr"/>
            <a:r>
              <a:rPr lang="es-MX" sz="1400" b="1">
                <a:solidFill>
                  <a:schemeClr val="bg1"/>
                </a:solidFill>
                <a:latin typeface="Times New Roman" pitchFamily="18" charset="0"/>
              </a:rPr>
              <a:t>Innovación y la I+D</a:t>
            </a:r>
          </a:p>
          <a:p>
            <a:pPr algn="ctr">
              <a:buFontTx/>
              <a:buChar char="•"/>
            </a:pPr>
            <a:r>
              <a:rPr lang="es-MX" sz="1400" b="1">
                <a:solidFill>
                  <a:schemeClr val="bg1"/>
                </a:solidFill>
                <a:latin typeface="Times New Roman" pitchFamily="18" charset="0"/>
              </a:rPr>
              <a:t> Alianzas y colaboración con</a:t>
            </a:r>
          </a:p>
          <a:p>
            <a:pPr algn="ctr"/>
            <a:r>
              <a:rPr lang="es-MX" sz="1400" b="1">
                <a:solidFill>
                  <a:schemeClr val="bg1"/>
                </a:solidFill>
                <a:latin typeface="Times New Roman" pitchFamily="18" charset="0"/>
              </a:rPr>
              <a:t>Clientes y proveedores</a:t>
            </a:r>
          </a:p>
          <a:p>
            <a:pPr algn="ctr">
              <a:buFontTx/>
              <a:buChar char="•"/>
            </a:pPr>
            <a:r>
              <a:rPr lang="es-MX" sz="1400" b="1">
                <a:solidFill>
                  <a:schemeClr val="bg1"/>
                </a:solidFill>
                <a:latin typeface="Times New Roman" pitchFamily="18" charset="0"/>
              </a:rPr>
              <a:t> Nuevas formas de trabajo:</a:t>
            </a:r>
          </a:p>
          <a:p>
            <a:pPr algn="ctr"/>
            <a:r>
              <a:rPr lang="es-MX" sz="1400" b="1">
                <a:solidFill>
                  <a:schemeClr val="bg1"/>
                </a:solidFill>
                <a:latin typeface="Times New Roman" pitchFamily="18" charset="0"/>
              </a:rPr>
              <a:t>Horario flexible y </a:t>
            </a:r>
          </a:p>
          <a:p>
            <a:pPr algn="ctr"/>
            <a:r>
              <a:rPr lang="es-MX" sz="1400" b="1">
                <a:solidFill>
                  <a:schemeClr val="bg1"/>
                </a:solidFill>
                <a:latin typeface="Times New Roman" pitchFamily="18" charset="0"/>
              </a:rPr>
              <a:t>Desubicación física</a:t>
            </a:r>
          </a:p>
          <a:p>
            <a:pPr algn="ctr">
              <a:buFontTx/>
              <a:buChar char="•"/>
            </a:pPr>
            <a:r>
              <a:rPr lang="es-MX" sz="1400" b="1">
                <a:solidFill>
                  <a:schemeClr val="bg1"/>
                </a:solidFill>
                <a:latin typeface="Times New Roman" pitchFamily="18" charset="0"/>
              </a:rPr>
              <a:t> Formación continua</a:t>
            </a:r>
          </a:p>
        </p:txBody>
      </p:sp>
      <p:sp>
        <p:nvSpPr>
          <p:cNvPr id="212997" name="Text Box 5"/>
          <p:cNvSpPr txBox="1">
            <a:spLocks noChangeArrowheads="1"/>
          </p:cNvSpPr>
          <p:nvPr/>
        </p:nvSpPr>
        <p:spPr bwMode="auto">
          <a:xfrm>
            <a:off x="826964" y="1049437"/>
            <a:ext cx="2087562" cy="1006475"/>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p>
            <a:pPr algn="ctr">
              <a:spcBef>
                <a:spcPct val="50000"/>
              </a:spcBef>
              <a:defRPr/>
            </a:pPr>
            <a:r>
              <a:rPr lang="es-MX" sz="2000" b="1" dirty="0">
                <a:effectLst>
                  <a:outerShdw blurRad="38100" dist="38100" dir="2700000" algn="tl">
                    <a:srgbClr val="C0C0C0"/>
                  </a:outerShdw>
                </a:effectLst>
                <a:latin typeface="Times New Roman" pitchFamily="18" charset="0"/>
              </a:rPr>
              <a:t>Entorno Internacional: </a:t>
            </a:r>
            <a:r>
              <a:rPr lang="es-MX" sz="2000" dirty="0">
                <a:latin typeface="Times New Roman" pitchFamily="18" charset="0"/>
              </a:rPr>
              <a:t>Globalización</a:t>
            </a:r>
          </a:p>
        </p:txBody>
      </p:sp>
      <p:sp>
        <p:nvSpPr>
          <p:cNvPr id="212998" name="Text Box 6"/>
          <p:cNvSpPr txBox="1">
            <a:spLocks noChangeArrowheads="1"/>
          </p:cNvSpPr>
          <p:nvPr/>
        </p:nvSpPr>
        <p:spPr bwMode="auto">
          <a:xfrm>
            <a:off x="3706688" y="836712"/>
            <a:ext cx="2087563" cy="1311275"/>
          </a:xfrm>
          <a:prstGeom prst="rect">
            <a:avLst/>
          </a:prstGeom>
          <a:ln>
            <a:headEnd/>
            <a:tailEnd/>
          </a:ln>
        </p:spPr>
        <p:style>
          <a:lnRef idx="3">
            <a:schemeClr val="lt1"/>
          </a:lnRef>
          <a:fillRef idx="1">
            <a:schemeClr val="accent4"/>
          </a:fillRef>
          <a:effectRef idx="1">
            <a:schemeClr val="accent4"/>
          </a:effectRef>
          <a:fontRef idx="minor">
            <a:schemeClr val="lt1"/>
          </a:fontRef>
        </p:style>
        <p:txBody>
          <a:bodyPr>
            <a:spAutoFit/>
          </a:bodyPr>
          <a:lstStyle/>
          <a:p>
            <a:pPr algn="ctr">
              <a:spcBef>
                <a:spcPct val="50000"/>
              </a:spcBef>
              <a:defRPr/>
            </a:pPr>
            <a:r>
              <a:rPr lang="es-MX" sz="2000" b="1" dirty="0">
                <a:effectLst>
                  <a:outerShdw blurRad="38100" dist="38100" dir="2700000" algn="tl">
                    <a:srgbClr val="C0C0C0"/>
                  </a:outerShdw>
                </a:effectLst>
                <a:latin typeface="Times New Roman" pitchFamily="18" charset="0"/>
              </a:rPr>
              <a:t>Innovación Tecnológica: </a:t>
            </a:r>
            <a:r>
              <a:rPr lang="es-MX" sz="2000" dirty="0">
                <a:latin typeface="Times New Roman" pitchFamily="18" charset="0"/>
              </a:rPr>
              <a:t>Efectos de las Nuevas TIC</a:t>
            </a:r>
          </a:p>
        </p:txBody>
      </p:sp>
      <p:sp>
        <p:nvSpPr>
          <p:cNvPr id="212999" name="Text Box 7"/>
          <p:cNvSpPr txBox="1">
            <a:spLocks noChangeArrowheads="1"/>
          </p:cNvSpPr>
          <p:nvPr/>
        </p:nvSpPr>
        <p:spPr bwMode="auto">
          <a:xfrm>
            <a:off x="6433209" y="897036"/>
            <a:ext cx="2087562" cy="131127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a:spAutoFit/>
          </a:bodyPr>
          <a:lstStyle/>
          <a:p>
            <a:pPr algn="ctr">
              <a:spcBef>
                <a:spcPct val="50000"/>
              </a:spcBef>
              <a:defRPr/>
            </a:pPr>
            <a:r>
              <a:rPr lang="es-MX" sz="2000" b="1" dirty="0">
                <a:effectLst>
                  <a:outerShdw blurRad="38100" dist="38100" dir="2700000" algn="tl">
                    <a:srgbClr val="C0C0C0"/>
                  </a:outerShdw>
                </a:effectLst>
                <a:latin typeface="Times New Roman" pitchFamily="18" charset="0"/>
              </a:rPr>
              <a:t>Gestión Empresarial: </a:t>
            </a:r>
            <a:r>
              <a:rPr lang="es-MX" sz="2000" dirty="0">
                <a:latin typeface="Times New Roman" pitchFamily="18" charset="0"/>
              </a:rPr>
              <a:t>Adaptación al Cambio</a:t>
            </a:r>
          </a:p>
        </p:txBody>
      </p:sp>
      <p:sp>
        <p:nvSpPr>
          <p:cNvPr id="213000" name="Line 8"/>
          <p:cNvSpPr>
            <a:spLocks noChangeShapeType="1"/>
          </p:cNvSpPr>
          <p:nvPr/>
        </p:nvSpPr>
        <p:spPr bwMode="auto">
          <a:xfrm>
            <a:off x="2339851" y="4437211"/>
            <a:ext cx="1798637" cy="1295400"/>
          </a:xfrm>
          <a:prstGeom prst="line">
            <a:avLst/>
          </a:prstGeom>
          <a:noFill/>
          <a:ln w="76200">
            <a:solidFill>
              <a:srgbClr val="FF0000"/>
            </a:solidFill>
            <a:round/>
            <a:headEnd/>
            <a:tailEnd type="triangle" w="med" len="med"/>
          </a:ln>
        </p:spPr>
        <p:txBody>
          <a:bodyPr/>
          <a:lstStyle/>
          <a:p>
            <a:endParaRPr lang="es-MX"/>
          </a:p>
        </p:txBody>
      </p:sp>
      <p:sp>
        <p:nvSpPr>
          <p:cNvPr id="213001" name="Text Box 9"/>
          <p:cNvSpPr txBox="1">
            <a:spLocks noChangeArrowheads="1"/>
          </p:cNvSpPr>
          <p:nvPr/>
        </p:nvSpPr>
        <p:spPr bwMode="auto">
          <a:xfrm>
            <a:off x="2914526" y="5811986"/>
            <a:ext cx="3527425" cy="641350"/>
          </a:xfrm>
          <a:prstGeom prst="rect">
            <a:avLst/>
          </a:prstGeom>
          <a:solidFill>
            <a:srgbClr val="FF0000"/>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FF0000"/>
            </a:extrusionClr>
          </a:sp3d>
        </p:spPr>
        <p:txBody>
          <a:bodyPr>
            <a:spAutoFit/>
            <a:flatTx/>
          </a:bodyPr>
          <a:lstStyle/>
          <a:p>
            <a:pPr algn="ctr">
              <a:spcBef>
                <a:spcPct val="50000"/>
              </a:spcBef>
              <a:defRPr/>
            </a:pPr>
            <a:r>
              <a:rPr lang="es-MX" sz="3600" b="1">
                <a:solidFill>
                  <a:srgbClr val="FFFF00"/>
                </a:solidFill>
                <a:effectLst>
                  <a:outerShdw blurRad="38100" dist="38100" dir="2700000" algn="tl">
                    <a:srgbClr val="000000"/>
                  </a:outerShdw>
                </a:effectLst>
                <a:latin typeface="Times New Roman" pitchFamily="18" charset="0"/>
              </a:rPr>
              <a:t>Nueva Economía</a:t>
            </a:r>
          </a:p>
        </p:txBody>
      </p:sp>
      <p:sp>
        <p:nvSpPr>
          <p:cNvPr id="213002" name="Line 10"/>
          <p:cNvSpPr>
            <a:spLocks noChangeShapeType="1"/>
          </p:cNvSpPr>
          <p:nvPr/>
        </p:nvSpPr>
        <p:spPr bwMode="auto">
          <a:xfrm>
            <a:off x="4571876" y="4869011"/>
            <a:ext cx="0" cy="863600"/>
          </a:xfrm>
          <a:prstGeom prst="line">
            <a:avLst/>
          </a:prstGeom>
          <a:noFill/>
          <a:ln w="76200">
            <a:solidFill>
              <a:srgbClr val="FF0000"/>
            </a:solidFill>
            <a:round/>
            <a:headEnd/>
            <a:tailEnd type="triangle" w="med" len="med"/>
          </a:ln>
        </p:spPr>
        <p:txBody>
          <a:bodyPr/>
          <a:lstStyle/>
          <a:p>
            <a:endParaRPr lang="es-MX"/>
          </a:p>
        </p:txBody>
      </p:sp>
      <p:sp>
        <p:nvSpPr>
          <p:cNvPr id="213003" name="Line 11"/>
          <p:cNvSpPr>
            <a:spLocks noChangeShapeType="1"/>
          </p:cNvSpPr>
          <p:nvPr/>
        </p:nvSpPr>
        <p:spPr bwMode="auto">
          <a:xfrm flipH="1">
            <a:off x="5003676" y="4653111"/>
            <a:ext cx="1727200" cy="1079500"/>
          </a:xfrm>
          <a:prstGeom prst="line">
            <a:avLst/>
          </a:prstGeom>
          <a:noFill/>
          <a:ln w="76200">
            <a:solidFill>
              <a:srgbClr val="FF0000"/>
            </a:solidFill>
            <a:round/>
            <a:headEnd/>
            <a:tailEnd type="triangle" w="med" len="med"/>
          </a:ln>
        </p:spPr>
        <p:txBody>
          <a:bodyPr/>
          <a:lstStyle/>
          <a:p>
            <a:endParaRPr lang="es-MX"/>
          </a:p>
        </p:txBody>
      </p:sp>
    </p:spTree>
    <p:extLst>
      <p:ext uri="{BB962C8B-B14F-4D97-AF65-F5344CB8AC3E}">
        <p14:creationId xmlns:p14="http://schemas.microsoft.com/office/powerpoint/2010/main" val="351137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2997"/>
                                        </p:tgtEl>
                                        <p:attrNameLst>
                                          <p:attrName>style.visibility</p:attrName>
                                        </p:attrNameLst>
                                      </p:cBhvr>
                                      <p:to>
                                        <p:strVal val="visible"/>
                                      </p:to>
                                    </p:set>
                                    <p:animEffect transition="in" filter="blinds(horizontal)">
                                      <p:cBhvr>
                                        <p:cTn id="7" dur="500"/>
                                        <p:tgtEl>
                                          <p:spTgt spid="21299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2998"/>
                                        </p:tgtEl>
                                        <p:attrNameLst>
                                          <p:attrName>style.visibility</p:attrName>
                                        </p:attrNameLst>
                                      </p:cBhvr>
                                      <p:to>
                                        <p:strVal val="visible"/>
                                      </p:to>
                                    </p:set>
                                    <p:anim calcmode="lin" valueType="num">
                                      <p:cBhvr additive="base">
                                        <p:cTn id="12" dur="500" fill="hold"/>
                                        <p:tgtEl>
                                          <p:spTgt spid="212998"/>
                                        </p:tgtEl>
                                        <p:attrNameLst>
                                          <p:attrName>ppt_x</p:attrName>
                                        </p:attrNameLst>
                                      </p:cBhvr>
                                      <p:tavLst>
                                        <p:tav tm="0">
                                          <p:val>
                                            <p:strVal val="#ppt_x"/>
                                          </p:val>
                                        </p:tav>
                                        <p:tav tm="100000">
                                          <p:val>
                                            <p:strVal val="#ppt_x"/>
                                          </p:val>
                                        </p:tav>
                                      </p:tavLst>
                                    </p:anim>
                                    <p:anim calcmode="lin" valueType="num">
                                      <p:cBhvr additive="base">
                                        <p:cTn id="13" dur="500" fill="hold"/>
                                        <p:tgtEl>
                                          <p:spTgt spid="2129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12999"/>
                                        </p:tgtEl>
                                        <p:attrNameLst>
                                          <p:attrName>style.visibility</p:attrName>
                                        </p:attrNameLst>
                                      </p:cBhvr>
                                      <p:to>
                                        <p:strVal val="visible"/>
                                      </p:to>
                                    </p:set>
                                    <p:animEffect transition="in" filter="wipe(down)">
                                      <p:cBhvr>
                                        <p:cTn id="18" dur="500"/>
                                        <p:tgtEl>
                                          <p:spTgt spid="21299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12994"/>
                                        </p:tgtEl>
                                        <p:attrNameLst>
                                          <p:attrName>style.visibility</p:attrName>
                                        </p:attrNameLst>
                                      </p:cBhvr>
                                      <p:to>
                                        <p:strVal val="visible"/>
                                      </p:to>
                                    </p:set>
                                    <p:animEffect transition="in" filter="blinds(horizontal)">
                                      <p:cBhvr>
                                        <p:cTn id="23" dur="500"/>
                                        <p:tgtEl>
                                          <p:spTgt spid="21299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12995"/>
                                        </p:tgtEl>
                                        <p:attrNameLst>
                                          <p:attrName>style.visibility</p:attrName>
                                        </p:attrNameLst>
                                      </p:cBhvr>
                                      <p:to>
                                        <p:strVal val="visible"/>
                                      </p:to>
                                    </p:set>
                                    <p:animEffect transition="in" filter="blinds(horizontal)">
                                      <p:cBhvr>
                                        <p:cTn id="28" dur="500"/>
                                        <p:tgtEl>
                                          <p:spTgt spid="21299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12996"/>
                                        </p:tgtEl>
                                        <p:attrNameLst>
                                          <p:attrName>style.visibility</p:attrName>
                                        </p:attrNameLst>
                                      </p:cBhvr>
                                      <p:to>
                                        <p:strVal val="visible"/>
                                      </p:to>
                                    </p:set>
                                    <p:animEffect transition="in" filter="blinds(horizontal)">
                                      <p:cBhvr>
                                        <p:cTn id="33" dur="500"/>
                                        <p:tgtEl>
                                          <p:spTgt spid="212996"/>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213000"/>
                                        </p:tgtEl>
                                        <p:attrNameLst>
                                          <p:attrName>style.visibility</p:attrName>
                                        </p:attrNameLst>
                                      </p:cBhvr>
                                      <p:to>
                                        <p:strVal val="visible"/>
                                      </p:to>
                                    </p:set>
                                    <p:animEffect transition="in" filter="box(in)">
                                      <p:cBhvr>
                                        <p:cTn id="38" dur="500"/>
                                        <p:tgtEl>
                                          <p:spTgt spid="213000"/>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213002"/>
                                        </p:tgtEl>
                                        <p:attrNameLst>
                                          <p:attrName>style.visibility</p:attrName>
                                        </p:attrNameLst>
                                      </p:cBhvr>
                                      <p:to>
                                        <p:strVal val="visible"/>
                                      </p:to>
                                    </p:set>
                                    <p:animEffect transition="in" filter="box(in)">
                                      <p:cBhvr>
                                        <p:cTn id="43" dur="500"/>
                                        <p:tgtEl>
                                          <p:spTgt spid="213002"/>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213003"/>
                                        </p:tgtEl>
                                        <p:attrNameLst>
                                          <p:attrName>style.visibility</p:attrName>
                                        </p:attrNameLst>
                                      </p:cBhvr>
                                      <p:to>
                                        <p:strVal val="visible"/>
                                      </p:to>
                                    </p:set>
                                    <p:animEffect transition="in" filter="circle(in)">
                                      <p:cBhvr>
                                        <p:cTn id="48" dur="2000"/>
                                        <p:tgtEl>
                                          <p:spTgt spid="213003"/>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13001"/>
                                        </p:tgtEl>
                                        <p:attrNameLst>
                                          <p:attrName>style.visibility</p:attrName>
                                        </p:attrNameLst>
                                      </p:cBhvr>
                                      <p:to>
                                        <p:strVal val="visible"/>
                                      </p:to>
                                    </p:set>
                                    <p:animEffect transition="in" filter="circle(in)">
                                      <p:cBhvr>
                                        <p:cTn id="53" dur="2000"/>
                                        <p:tgtEl>
                                          <p:spTgt spid="213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animBg="1"/>
      <p:bldP spid="212995" grpId="0" animBg="1"/>
      <p:bldP spid="212996" grpId="0" animBg="1"/>
      <p:bldP spid="212997" grpId="0" animBg="1"/>
      <p:bldP spid="212998" grpId="0" animBg="1"/>
      <p:bldP spid="212999" grpId="0" animBg="1"/>
      <p:bldP spid="213000" grpId="0" animBg="1"/>
      <p:bldP spid="213001" grpId="0" animBg="1"/>
      <p:bldP spid="213002" grpId="0" animBg="1"/>
      <p:bldP spid="21300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018" name="Group 2"/>
          <p:cNvGraphicFramePr>
            <a:graphicFrameLocks noGrp="1"/>
          </p:cNvGraphicFramePr>
          <p:nvPr>
            <p:extLst/>
          </p:nvPr>
        </p:nvGraphicFramePr>
        <p:xfrm>
          <a:off x="2051719" y="44615"/>
          <a:ext cx="7092282" cy="6768762"/>
        </p:xfrm>
        <a:graphic>
          <a:graphicData uri="http://schemas.openxmlformats.org/drawingml/2006/table">
            <a:tbl>
              <a:tblPr/>
              <a:tblGrid>
                <a:gridCol w="2558639"/>
                <a:gridCol w="1975004"/>
                <a:gridCol w="2558639"/>
              </a:tblGrid>
              <a:tr h="294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bg1"/>
                          </a:solidFill>
                          <a:effectLst/>
                          <a:latin typeface="Palatino" pitchFamily="18" charset="0"/>
                        </a:rPr>
                        <a:t>Conceptos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3333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bg1"/>
                          </a:solidFill>
                          <a:effectLst/>
                          <a:latin typeface="Palatino" pitchFamily="18" charset="0"/>
                        </a:rPr>
                        <a:t>Antigua Economía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3333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bg1"/>
                          </a:solidFill>
                          <a:effectLst/>
                          <a:latin typeface="Palatino" pitchFamily="18" charset="0"/>
                        </a:rPr>
                        <a:t>Nueva Economía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3333FF"/>
                    </a:solidFill>
                  </a:tcPr>
                </a:tc>
              </a:tr>
              <a:tr h="294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rgbClr val="FFFF00"/>
                          </a:solidFill>
                          <a:effectLst/>
                          <a:latin typeface="Palatino" pitchFamily="18" charset="0"/>
                        </a:rPr>
                        <a:t>Características Generales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Mercados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Estable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Dinámico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Ámbito de Competencia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Nacional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Mundial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Estructura organizativa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Jerárquica, burocrática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Interconectada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Movilidad Geográfica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Baja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Alta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Competencia entre regiones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Baja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Alta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rgbClr val="FFFF00"/>
                          </a:solidFill>
                          <a:effectLst/>
                          <a:latin typeface="Palatino" pitchFamily="18" charset="0"/>
                        </a:rPr>
                        <a:t>Industria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Organización de la Producción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A gran escala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Flexible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Claves del crecimiento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Capital / Trabajo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Innovación / Conocimiento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Clave tecnológica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Mecanización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Digitalización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Fuente de Ventaja Competitiva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Reducción de costo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Innovación, Calidad, adaptación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Investigación / Innovación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Moderada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Elevada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Relaciones con otras empresas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Aislamiento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Alianzas y Cooperación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rgbClr val="FFFF00"/>
                          </a:solidFill>
                          <a:effectLst/>
                          <a:latin typeface="Palatino" pitchFamily="18" charset="0"/>
                        </a:rPr>
                        <a:t>Mano de Obra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Objetivo político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Pleno empleo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Mayores salarios e ingresos reales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Calificación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Calificación concreta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Calificación amplia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Educación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Una capacidad o Título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Aprendizaje / Toda la vida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Relación: Trabajadores-Dirección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Enfrentamiento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Colaboración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Empleo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chemeClr val="tx1"/>
                          </a:solidFill>
                          <a:effectLst/>
                          <a:latin typeface="Palatino" pitchFamily="18" charset="0"/>
                        </a:rPr>
                        <a:t>Estable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chemeClr val="tx1"/>
                          </a:solidFill>
                          <a:effectLst/>
                          <a:latin typeface="Palatino" pitchFamily="18" charset="0"/>
                        </a:rPr>
                        <a:t>Riesgo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rgbClr val="FFFF00"/>
                          </a:solidFill>
                          <a:effectLst/>
                          <a:latin typeface="Palatino" pitchFamily="18" charset="0"/>
                        </a:rPr>
                        <a:t>Gobierno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s-MX" sz="1200" b="1" i="0" u="none" strike="noStrike" cap="none" normalizeH="0" baseline="0" dirty="0" smtClean="0">
                        <a:ln>
                          <a:noFill/>
                        </a:ln>
                        <a:solidFill>
                          <a:srgbClr val="000099"/>
                        </a:solidFill>
                        <a:effectLst/>
                        <a:latin typeface="Palatino" pitchFamily="18" charset="0"/>
                      </a:endParaRPr>
                    </a:p>
                  </a:txBody>
                  <a:tcPr horzOverflow="overflow">
                    <a:lnL cap="flat">
                      <a:noFill/>
                    </a:lnL>
                    <a:lnR cap="flat">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rgbClr val="000000"/>
                          </a:solidFill>
                          <a:effectLst/>
                          <a:latin typeface="Palatino" pitchFamily="18" charset="0"/>
                        </a:rPr>
                        <a:t>Relación empresa-gobierno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rgbClr val="000000"/>
                          </a:solidFill>
                          <a:effectLst/>
                          <a:latin typeface="Palatino" pitchFamily="18" charset="0"/>
                        </a:rPr>
                        <a:t>Imposición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rgbClr val="000000"/>
                          </a:solidFill>
                          <a:effectLst/>
                          <a:latin typeface="Palatino" pitchFamily="18" charset="0"/>
                        </a:rPr>
                        <a:t>Fomento de oportunidades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29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smtClean="0">
                          <a:ln>
                            <a:noFill/>
                          </a:ln>
                          <a:solidFill>
                            <a:srgbClr val="000000"/>
                          </a:solidFill>
                          <a:effectLst/>
                          <a:latin typeface="Palatino" pitchFamily="18" charset="0"/>
                        </a:rPr>
                        <a:t>Regulaciones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rgbClr val="000000"/>
                          </a:solidFill>
                          <a:effectLst/>
                          <a:latin typeface="Palatino" pitchFamily="18" charset="0"/>
                        </a:rPr>
                        <a:t>Mando y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s-MX" sz="1200" b="1" i="0" u="none" strike="noStrike" cap="none" normalizeH="0" baseline="0" dirty="0" smtClean="0">
                          <a:ln>
                            <a:noFill/>
                          </a:ln>
                          <a:solidFill>
                            <a:srgbClr val="000000"/>
                          </a:solidFill>
                          <a:effectLst/>
                          <a:latin typeface="Palatino" pitchFamily="18" charset="0"/>
                        </a:rPr>
                        <a:t>Reglas de mercado y flexible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bl>
          </a:graphicData>
        </a:graphic>
      </p:graphicFrame>
      <p:sp>
        <p:nvSpPr>
          <p:cNvPr id="214132" name="Text Box 116"/>
          <p:cNvSpPr txBox="1">
            <a:spLocks noChangeArrowheads="1"/>
          </p:cNvSpPr>
          <p:nvPr/>
        </p:nvSpPr>
        <p:spPr bwMode="auto">
          <a:xfrm>
            <a:off x="-33706" y="1844824"/>
            <a:ext cx="2047582" cy="1200329"/>
          </a:xfrm>
          <a:prstGeom prst="rect">
            <a:avLst/>
          </a:prstGeom>
          <a:gradFill rotWithShape="1">
            <a:gsLst>
              <a:gs pos="0">
                <a:srgbClr val="FF0000"/>
              </a:gs>
              <a:gs pos="50000">
                <a:srgbClr val="760000"/>
              </a:gs>
              <a:gs pos="100000">
                <a:srgbClr val="FF0000"/>
              </a:gs>
            </a:gsLst>
            <a:lin ang="5400000" scaled="1"/>
          </a:gradFill>
          <a:ln w="9525">
            <a:solidFill>
              <a:schemeClr val="bg1"/>
            </a:solidFill>
            <a:miter lim="800000"/>
            <a:headEnd/>
            <a:tailEnd/>
          </a:ln>
        </p:spPr>
        <p:txBody>
          <a:bodyPr wrap="square">
            <a:spAutoFit/>
          </a:bodyPr>
          <a:lstStyle/>
          <a:p>
            <a:pPr algn="ctr">
              <a:spcBef>
                <a:spcPct val="50000"/>
              </a:spcBef>
            </a:pPr>
            <a:r>
              <a:rPr lang="es-MX" sz="2400" b="1" dirty="0" smtClean="0">
                <a:solidFill>
                  <a:schemeClr val="bg1"/>
                </a:solidFill>
              </a:rPr>
              <a:t>DE </a:t>
            </a:r>
            <a:r>
              <a:rPr lang="es-MX" sz="2400" b="1" dirty="0">
                <a:solidFill>
                  <a:schemeClr val="bg1"/>
                </a:solidFill>
              </a:rPr>
              <a:t>LA VIEJA A LA NUEVA ECONOMÍA</a:t>
            </a:r>
          </a:p>
        </p:txBody>
      </p:sp>
    </p:spTree>
    <p:extLst>
      <p:ext uri="{BB962C8B-B14F-4D97-AF65-F5344CB8AC3E}">
        <p14:creationId xmlns:p14="http://schemas.microsoft.com/office/powerpoint/2010/main" val="144071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4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14018"/>
                                        </p:tgtEl>
                                        <p:attrNameLst>
                                          <p:attrName>style.visibility</p:attrName>
                                        </p:attrNameLst>
                                      </p:cBhvr>
                                      <p:to>
                                        <p:strVal val="visible"/>
                                      </p:to>
                                    </p:set>
                                    <p:animEffect transition="in" filter="blinds(horizontal)">
                                      <p:cBhvr>
                                        <p:cTn id="11" dur="500"/>
                                        <p:tgtEl>
                                          <p:spTgt spid="214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132"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611188" y="1484784"/>
            <a:ext cx="7705725" cy="4713287"/>
            <a:chOff x="323528" y="1955800"/>
            <a:chExt cx="6617984" cy="4425528"/>
          </a:xfrm>
        </p:grpSpPr>
        <p:pic>
          <p:nvPicPr>
            <p:cNvPr id="10243" name="4 Imagen" descr="Páginas desdeSpanish-GREENECONOMY-synthesis_low_res.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157192"/>
              <a:ext cx="6617984"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1" descr="logo1.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955800"/>
              <a:ext cx="6192688" cy="320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048811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23528" y="1340768"/>
            <a:ext cx="8125564" cy="4948594"/>
          </a:xfrm>
          <a:prstGeom prst="rect">
            <a:avLst/>
          </a:prstGeom>
        </p:spPr>
      </p:pic>
    </p:spTree>
    <p:extLst>
      <p:ext uri="{BB962C8B-B14F-4D97-AF65-F5344CB8AC3E}">
        <p14:creationId xmlns:p14="http://schemas.microsoft.com/office/powerpoint/2010/main" val="4186214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4386" y="813376"/>
            <a:ext cx="7800022" cy="6000000"/>
          </a:xfrm>
          <a:prstGeom prst="rect">
            <a:avLst/>
          </a:prstGeom>
        </p:spPr>
      </p:pic>
    </p:spTree>
    <p:extLst>
      <p:ext uri="{BB962C8B-B14F-4D97-AF65-F5344CB8AC3E}">
        <p14:creationId xmlns:p14="http://schemas.microsoft.com/office/powerpoint/2010/main" val="8300488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2775" y="857698"/>
            <a:ext cx="7821633" cy="5883669"/>
          </a:xfrm>
          <a:prstGeom prst="rect">
            <a:avLst/>
          </a:prstGeom>
        </p:spPr>
      </p:pic>
    </p:spTree>
    <p:extLst>
      <p:ext uri="{BB962C8B-B14F-4D97-AF65-F5344CB8AC3E}">
        <p14:creationId xmlns:p14="http://schemas.microsoft.com/office/powerpoint/2010/main" val="2127226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14723" y="1070031"/>
            <a:ext cx="8514554" cy="5455313"/>
          </a:xfrm>
          <a:prstGeom prst="rect">
            <a:avLst/>
          </a:prstGeom>
        </p:spPr>
      </p:pic>
    </p:spTree>
    <p:extLst>
      <p:ext uri="{BB962C8B-B14F-4D97-AF65-F5344CB8AC3E}">
        <p14:creationId xmlns:p14="http://schemas.microsoft.com/office/powerpoint/2010/main" val="3218256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27584" y="924784"/>
            <a:ext cx="7828809" cy="5672568"/>
          </a:xfrm>
          <a:prstGeom prst="rect">
            <a:avLst/>
          </a:prstGeom>
        </p:spPr>
      </p:pic>
    </p:spTree>
    <p:extLst>
      <p:ext uri="{BB962C8B-B14F-4D97-AF65-F5344CB8AC3E}">
        <p14:creationId xmlns:p14="http://schemas.microsoft.com/office/powerpoint/2010/main" val="14841250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66791" y="836712"/>
            <a:ext cx="7749625" cy="5889912"/>
          </a:xfrm>
          <a:prstGeom prst="rect">
            <a:avLst/>
          </a:prstGeom>
        </p:spPr>
      </p:pic>
    </p:spTree>
    <p:extLst>
      <p:ext uri="{BB962C8B-B14F-4D97-AF65-F5344CB8AC3E}">
        <p14:creationId xmlns:p14="http://schemas.microsoft.com/office/powerpoint/2010/main" val="37906618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61989" y="1529480"/>
            <a:ext cx="8236609" cy="5211888"/>
          </a:xfrm>
          <a:prstGeom prst="rect">
            <a:avLst/>
          </a:prstGeom>
        </p:spPr>
      </p:pic>
      <p:sp>
        <p:nvSpPr>
          <p:cNvPr id="5" name="CuadroTexto 4"/>
          <p:cNvSpPr txBox="1"/>
          <p:nvPr/>
        </p:nvSpPr>
        <p:spPr>
          <a:xfrm>
            <a:off x="827584" y="764704"/>
            <a:ext cx="7732683" cy="523220"/>
          </a:xfrm>
          <a:prstGeom prst="rect">
            <a:avLst/>
          </a:prstGeom>
          <a:noFill/>
        </p:spPr>
        <p:txBody>
          <a:bodyPr wrap="square" rtlCol="0">
            <a:spAutoFit/>
          </a:bodyPr>
          <a:lstStyle/>
          <a:p>
            <a:pPr algn="ctr"/>
            <a:r>
              <a:rPr lang="es-MX" sz="2800" b="1" dirty="0" smtClean="0">
                <a:solidFill>
                  <a:srgbClr val="92D050"/>
                </a:solidFill>
              </a:rPr>
              <a:t>PAISES INTEGRANDOSE A LA BIOECONOMIA</a:t>
            </a:r>
            <a:endParaRPr lang="es-MX" sz="2800" b="1" dirty="0">
              <a:solidFill>
                <a:srgbClr val="92D050"/>
              </a:solidFill>
            </a:endParaRPr>
          </a:p>
        </p:txBody>
      </p:sp>
    </p:spTree>
    <p:extLst>
      <p:ext uri="{BB962C8B-B14F-4D97-AF65-F5344CB8AC3E}">
        <p14:creationId xmlns:p14="http://schemas.microsoft.com/office/powerpoint/2010/main" val="40063724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55650" y="1196975"/>
            <a:ext cx="6707188" cy="708025"/>
          </a:xfrm>
          <a:prstGeom prst="rect">
            <a:avLst/>
          </a:prstGeom>
          <a:noFill/>
          <a:ln w="9525">
            <a:noFill/>
            <a:miter lim="800000"/>
            <a:headEnd/>
            <a:tailEnd/>
          </a:ln>
        </p:spPr>
        <p:txBody>
          <a:bodyPr anchor="ctr"/>
          <a:lstStyle/>
          <a:p>
            <a:pPr marL="233363">
              <a:lnSpc>
                <a:spcPct val="80000"/>
              </a:lnSpc>
              <a:defRPr/>
            </a:pPr>
            <a:r>
              <a:rPr lang="es-PA" altLang="zh-CN" sz="3200" b="1" i="1" dirty="0">
                <a:effectLst>
                  <a:outerShdw blurRad="38100" dist="38100" dir="2700000" algn="tl">
                    <a:srgbClr val="FFFFFF"/>
                  </a:outerShdw>
                </a:effectLst>
                <a:latin typeface="Arial" charset="0"/>
                <a:ea typeface="ＭＳ Ｐゴシック" pitchFamily="-112" charset="-128"/>
                <a:cs typeface="Arial" charset="0"/>
              </a:rPr>
              <a:t>Definición de </a:t>
            </a:r>
            <a:r>
              <a:rPr lang="es-PA" altLang="zh-CN" sz="3200" b="1" i="1" dirty="0">
                <a:solidFill>
                  <a:srgbClr val="00B050"/>
                </a:solidFill>
                <a:effectLst>
                  <a:outerShdw blurRad="38100" dist="38100" dir="2700000" algn="tl">
                    <a:srgbClr val="FFFFFF"/>
                  </a:outerShdw>
                </a:effectLst>
                <a:latin typeface="Arial" charset="0"/>
                <a:ea typeface="ＭＳ Ｐゴシック" pitchFamily="-112" charset="-128"/>
                <a:cs typeface="Arial" charset="0"/>
              </a:rPr>
              <a:t>“Economía Verde”</a:t>
            </a:r>
          </a:p>
        </p:txBody>
      </p:sp>
      <p:sp>
        <p:nvSpPr>
          <p:cNvPr id="12291" name="Rectangle 3"/>
          <p:cNvSpPr txBox="1">
            <a:spLocks/>
          </p:cNvSpPr>
          <p:nvPr/>
        </p:nvSpPr>
        <p:spPr bwMode="auto">
          <a:xfrm>
            <a:off x="755650" y="1916113"/>
            <a:ext cx="7345363"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just">
              <a:lnSpc>
                <a:spcPct val="80000"/>
              </a:lnSpc>
              <a:spcBef>
                <a:spcPts val="500"/>
              </a:spcBef>
              <a:spcAft>
                <a:spcPts val="500"/>
              </a:spcAft>
              <a:buClrTx/>
              <a:buSzTx/>
              <a:buFont typeface="Arial" panose="020B0604020202020204" pitchFamily="34" charset="0"/>
              <a:buChar char="•"/>
            </a:pPr>
            <a:r>
              <a:rPr lang="es-PA" altLang="zh-CN" sz="2000">
                <a:cs typeface="华文新魏"/>
              </a:rPr>
              <a:t>La </a:t>
            </a:r>
            <a:r>
              <a:rPr lang="es-PA" altLang="zh-CN" sz="2000">
                <a:solidFill>
                  <a:srgbClr val="00B050"/>
                </a:solidFill>
                <a:cs typeface="华文新魏"/>
              </a:rPr>
              <a:t>Economía Verde </a:t>
            </a:r>
            <a:r>
              <a:rPr lang="es-PA" altLang="zh-CN" sz="2000">
                <a:cs typeface="华文新魏"/>
              </a:rPr>
              <a:t>está concebida como una economía que lleva a </a:t>
            </a:r>
            <a:r>
              <a:rPr lang="es-PA" altLang="zh-CN" sz="2800" b="1">
                <a:cs typeface="华文新魏"/>
              </a:rPr>
              <a:t>mejoras en el bienestar humano y la equidad social, </a:t>
            </a:r>
            <a:r>
              <a:rPr lang="es-PA" altLang="zh-CN" sz="2000">
                <a:cs typeface="华文新魏"/>
              </a:rPr>
              <a:t>y al mismo tiempo reduce significativamente los </a:t>
            </a:r>
            <a:r>
              <a:rPr lang="es-PA" altLang="zh-CN" sz="2800" b="1">
                <a:cs typeface="华文新魏"/>
              </a:rPr>
              <a:t>riesgos ambientales </a:t>
            </a:r>
            <a:r>
              <a:rPr lang="es-PA" altLang="zh-CN" sz="2000">
                <a:cs typeface="华文新魏"/>
              </a:rPr>
              <a:t>y mejora la eficiencia en el </a:t>
            </a:r>
            <a:r>
              <a:rPr lang="es-PA" altLang="zh-CN" sz="2800" b="1">
                <a:cs typeface="华文新魏"/>
              </a:rPr>
              <a:t>uso de los recursos </a:t>
            </a:r>
            <a:r>
              <a:rPr lang="es-PA" altLang="zh-CN" sz="2000">
                <a:cs typeface="华文新魏"/>
              </a:rPr>
              <a:t>(reducción de escaseces ecológicas).</a:t>
            </a:r>
          </a:p>
          <a:p>
            <a:pPr algn="just">
              <a:lnSpc>
                <a:spcPct val="80000"/>
              </a:lnSpc>
              <a:spcBef>
                <a:spcPts val="500"/>
              </a:spcBef>
              <a:spcAft>
                <a:spcPts val="500"/>
              </a:spcAft>
              <a:buClrTx/>
              <a:buSzTx/>
              <a:buFont typeface="Arial" panose="020B0604020202020204" pitchFamily="34" charset="0"/>
              <a:buChar char="•"/>
            </a:pPr>
            <a:endParaRPr lang="es-PA" altLang="zh-CN" sz="2000">
              <a:cs typeface="华文新魏"/>
            </a:endParaRPr>
          </a:p>
          <a:p>
            <a:pPr algn="just">
              <a:lnSpc>
                <a:spcPct val="80000"/>
              </a:lnSpc>
              <a:spcBef>
                <a:spcPts val="500"/>
              </a:spcBef>
              <a:spcAft>
                <a:spcPts val="500"/>
              </a:spcAft>
              <a:buClrTx/>
              <a:buSzTx/>
              <a:buFont typeface="Arial" panose="020B0604020202020204" pitchFamily="34" charset="0"/>
              <a:buChar char="•"/>
            </a:pPr>
            <a:r>
              <a:rPr lang="es-PA" altLang="es-MX" sz="2000"/>
              <a:t>En su definición más sencilla: la </a:t>
            </a:r>
            <a:r>
              <a:rPr lang="es-PA" altLang="es-MX" sz="2000">
                <a:solidFill>
                  <a:srgbClr val="00B050"/>
                </a:solidFill>
              </a:rPr>
              <a:t>economía verde </a:t>
            </a:r>
            <a:r>
              <a:rPr lang="es-PA" altLang="es-MX" sz="2000"/>
              <a:t>puede ser considerada como: </a:t>
            </a:r>
            <a:r>
              <a:rPr lang="es-PA" altLang="es-MX" sz="2000" b="1"/>
              <a:t> </a:t>
            </a:r>
          </a:p>
          <a:p>
            <a:pPr lvl="1" algn="just">
              <a:lnSpc>
                <a:spcPct val="80000"/>
              </a:lnSpc>
              <a:spcAft>
                <a:spcPts val="500"/>
              </a:spcAft>
              <a:buClrTx/>
              <a:buSzTx/>
              <a:buFont typeface="Wingdings" panose="05000000000000000000" pitchFamily="2" charset="2"/>
              <a:buChar char="Ø"/>
            </a:pPr>
            <a:r>
              <a:rPr lang="es-PA" altLang="es-MX" sz="2800" b="1"/>
              <a:t>baja en carbono</a:t>
            </a:r>
          </a:p>
          <a:p>
            <a:pPr lvl="1" algn="just">
              <a:lnSpc>
                <a:spcPct val="80000"/>
              </a:lnSpc>
              <a:spcAft>
                <a:spcPts val="500"/>
              </a:spcAft>
              <a:buClrTx/>
              <a:buSzTx/>
              <a:buFont typeface="Wingdings" panose="05000000000000000000" pitchFamily="2" charset="2"/>
              <a:buChar char="Ø"/>
            </a:pPr>
            <a:r>
              <a:rPr lang="es-PA" altLang="es-MX" sz="2800" b="1"/>
              <a:t>eficiente en el uso de recursos </a:t>
            </a:r>
          </a:p>
          <a:p>
            <a:pPr lvl="1" algn="just">
              <a:lnSpc>
                <a:spcPct val="80000"/>
              </a:lnSpc>
              <a:spcAft>
                <a:spcPts val="500"/>
              </a:spcAft>
              <a:buClrTx/>
              <a:buSzTx/>
              <a:buFont typeface="Wingdings" panose="05000000000000000000" pitchFamily="2" charset="2"/>
              <a:buChar char="Ø"/>
            </a:pPr>
            <a:r>
              <a:rPr lang="es-PA" altLang="es-MX" sz="2800" b="1"/>
              <a:t>inclusiva socialmente</a:t>
            </a:r>
            <a:r>
              <a:rPr lang="es-PA" altLang="es-MX" sz="2800"/>
              <a:t>.</a:t>
            </a:r>
          </a:p>
        </p:txBody>
      </p:sp>
    </p:spTree>
    <p:extLst>
      <p:ext uri="{BB962C8B-B14F-4D97-AF65-F5344CB8AC3E}">
        <p14:creationId xmlns:p14="http://schemas.microsoft.com/office/powerpoint/2010/main" val="1770066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971600" y="1052736"/>
            <a:ext cx="6985000" cy="1139825"/>
          </a:xfrm>
          <a:prstGeom prst="rect">
            <a:avLst/>
          </a:prstGeom>
          <a:noFill/>
          <a:ln w="9525">
            <a:noFill/>
            <a:miter lim="800000"/>
            <a:headEnd/>
            <a:tailEnd/>
          </a:ln>
        </p:spPr>
        <p:txBody>
          <a:bodyPr anchor="ctr"/>
          <a:lstStyle/>
          <a:p>
            <a:pPr marL="233363" algn="ctr">
              <a:lnSpc>
                <a:spcPct val="80000"/>
              </a:lnSpc>
              <a:defRPr/>
            </a:pPr>
            <a:r>
              <a:rPr lang="es-PA" altLang="zh-CN" sz="3600" b="1" i="1" dirty="0">
                <a:solidFill>
                  <a:srgbClr val="00B050"/>
                </a:solidFill>
                <a:effectLst>
                  <a:outerShdw blurRad="38100" dist="38100" dir="2700000" algn="tl">
                    <a:srgbClr val="FFFFFF"/>
                  </a:outerShdw>
                </a:effectLst>
                <a:latin typeface="Arial" charset="0"/>
                <a:ea typeface="ＭＳ Ｐゴシック" pitchFamily="-112" charset="-128"/>
                <a:cs typeface="Arial" charset="0"/>
              </a:rPr>
              <a:t>Economía Verde </a:t>
            </a:r>
            <a:r>
              <a:rPr lang="es-PA" altLang="zh-CN" sz="3600" b="1" i="1" dirty="0">
                <a:effectLst>
                  <a:outerShdw blurRad="38100" dist="38100" dir="2700000" algn="tl">
                    <a:srgbClr val="FFFFFF"/>
                  </a:outerShdw>
                </a:effectLst>
                <a:latin typeface="Arial" charset="0"/>
                <a:ea typeface="ＭＳ Ｐゴシック" pitchFamily="-112" charset="-128"/>
                <a:cs typeface="Arial" charset="0"/>
              </a:rPr>
              <a:t>y desarrollo sostenible</a:t>
            </a:r>
          </a:p>
        </p:txBody>
      </p:sp>
      <p:sp>
        <p:nvSpPr>
          <p:cNvPr id="13315" name="Rectangle 3"/>
          <p:cNvSpPr txBox="1">
            <a:spLocks/>
          </p:cNvSpPr>
          <p:nvPr/>
        </p:nvSpPr>
        <p:spPr bwMode="auto">
          <a:xfrm>
            <a:off x="539552" y="2277516"/>
            <a:ext cx="8064896"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just">
              <a:lnSpc>
                <a:spcPct val="80000"/>
              </a:lnSpc>
              <a:spcBef>
                <a:spcPts val="500"/>
              </a:spcBef>
              <a:spcAft>
                <a:spcPts val="500"/>
              </a:spcAft>
              <a:buClrTx/>
              <a:buSzTx/>
              <a:buFont typeface="Arial" panose="020B0604020202020204" pitchFamily="34" charset="0"/>
              <a:buChar char="•"/>
            </a:pPr>
            <a:r>
              <a:rPr lang="es-PA" altLang="es-MX" sz="2400" dirty="0"/>
              <a:t>El progreso hacia una Economía Verde es un mecanismo muy importante de promoción  del desarrollo sostenible. La Economía Verde puede ser considerada como el camino de </a:t>
            </a:r>
            <a:r>
              <a:rPr lang="es-PA" altLang="es-MX" sz="2400" b="1" dirty="0">
                <a:solidFill>
                  <a:srgbClr val="00B050"/>
                </a:solidFill>
              </a:rPr>
              <a:t>transición hacia el desarrollo sostenible</a:t>
            </a:r>
            <a:r>
              <a:rPr lang="es-PA" altLang="es-MX" sz="2400" dirty="0"/>
              <a:t>.</a:t>
            </a:r>
          </a:p>
          <a:p>
            <a:pPr algn="just">
              <a:lnSpc>
                <a:spcPct val="80000"/>
              </a:lnSpc>
              <a:spcBef>
                <a:spcPts val="500"/>
              </a:spcBef>
              <a:spcAft>
                <a:spcPts val="500"/>
              </a:spcAft>
              <a:buClrTx/>
              <a:buSzTx/>
              <a:buFont typeface="Arial" panose="020B0604020202020204" pitchFamily="34" charset="0"/>
              <a:buChar char="•"/>
            </a:pPr>
            <a:endParaRPr lang="es-PA" altLang="es-MX" sz="2400" dirty="0"/>
          </a:p>
          <a:p>
            <a:pPr algn="just">
              <a:lnSpc>
                <a:spcPct val="80000"/>
              </a:lnSpc>
              <a:spcBef>
                <a:spcPts val="500"/>
              </a:spcBef>
              <a:spcAft>
                <a:spcPts val="500"/>
              </a:spcAft>
              <a:buClrTx/>
              <a:buSzTx/>
              <a:buFont typeface="Arial" panose="020B0604020202020204" pitchFamily="34" charset="0"/>
              <a:buChar char="•"/>
            </a:pPr>
            <a:r>
              <a:rPr lang="es-PA" altLang="es-MX" sz="2400" dirty="0"/>
              <a:t>El ambiente en la Economía Verde es un factor habilitante del crecimiento económico y del bienestar humano.</a:t>
            </a:r>
          </a:p>
          <a:p>
            <a:pPr algn="just">
              <a:lnSpc>
                <a:spcPct val="80000"/>
              </a:lnSpc>
              <a:spcBef>
                <a:spcPts val="500"/>
              </a:spcBef>
              <a:spcAft>
                <a:spcPts val="500"/>
              </a:spcAft>
              <a:buClrTx/>
              <a:buSzTx/>
              <a:buFont typeface="Arial" panose="020B0604020202020204" pitchFamily="34" charset="0"/>
              <a:buChar char="•"/>
            </a:pPr>
            <a:endParaRPr lang="es-PA" altLang="es-MX" sz="2400" dirty="0"/>
          </a:p>
          <a:p>
            <a:pPr algn="just">
              <a:lnSpc>
                <a:spcPct val="80000"/>
              </a:lnSpc>
              <a:spcBef>
                <a:spcPts val="500"/>
              </a:spcBef>
              <a:spcAft>
                <a:spcPts val="500"/>
              </a:spcAft>
              <a:buClrTx/>
              <a:buSzTx/>
              <a:buFont typeface="Arial" panose="020B0604020202020204" pitchFamily="34" charset="0"/>
              <a:buChar char="•"/>
            </a:pPr>
            <a:r>
              <a:rPr lang="es-PA" altLang="es-MX" sz="2400" dirty="0"/>
              <a:t>La economía verde también promueve el </a:t>
            </a:r>
            <a:r>
              <a:rPr lang="es-PA" altLang="es-MX" sz="2400" b="1" dirty="0">
                <a:solidFill>
                  <a:srgbClr val="00B050"/>
                </a:solidFill>
              </a:rPr>
              <a:t>desarrollo de infraestructura y servicios básicos</a:t>
            </a:r>
            <a:r>
              <a:rPr lang="es-PA" altLang="es-MX" sz="2400" dirty="0"/>
              <a:t> que permiten reducir la pobreza y mejorar la calidad de vida (por ej., acceso a energía a través de tecnologías de energías renovables).</a:t>
            </a:r>
          </a:p>
        </p:txBody>
      </p:sp>
    </p:spTree>
    <p:extLst>
      <p:ext uri="{BB962C8B-B14F-4D97-AF65-F5344CB8AC3E}">
        <p14:creationId xmlns:p14="http://schemas.microsoft.com/office/powerpoint/2010/main" val="12475782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4294967295"/>
          </p:nvPr>
        </p:nvSpPr>
        <p:spPr>
          <a:xfrm>
            <a:off x="179512" y="1619250"/>
            <a:ext cx="4392613" cy="4892675"/>
          </a:xfrm>
          <a:prstGeom prst="rect">
            <a:avLst/>
          </a:prstGeom>
        </p:spPr>
        <p:txBody>
          <a:bodyPr>
            <a:noAutofit/>
          </a:bodyPr>
          <a:lstStyle/>
          <a:p>
            <a:pPr marL="457200" indent="-339725" algn="just" eaLnBrk="1" fontAlgn="auto" hangingPunct="1">
              <a:lnSpc>
                <a:spcPct val="80000"/>
              </a:lnSpc>
              <a:spcAft>
                <a:spcPts val="0"/>
              </a:spcAft>
              <a:buFont typeface="Arial" charset="0"/>
              <a:buNone/>
              <a:defRPr/>
            </a:pPr>
            <a:r>
              <a:rPr lang="es-PA" sz="2800" b="1" dirty="0" smtClean="0">
                <a:effectLst>
                  <a:outerShdw blurRad="38100" dist="38100" dir="2700000" algn="tl">
                    <a:srgbClr val="FFFFFF"/>
                  </a:outerShdw>
                </a:effectLst>
              </a:rPr>
              <a:t>Hasta   2030</a:t>
            </a:r>
            <a:r>
              <a:rPr lang="es-PA" sz="2800" dirty="0" smtClean="0">
                <a:effectLst>
                  <a:outerShdw blurRad="38100" dist="38100" dir="2700000" algn="tl">
                    <a:srgbClr val="FFFFFF"/>
                  </a:outerShdw>
                </a:effectLst>
              </a:rPr>
              <a:t>…</a:t>
            </a:r>
          </a:p>
          <a:p>
            <a:pPr marL="457200" indent="-339725" algn="just" eaLnBrk="1" fontAlgn="auto" hangingPunct="1">
              <a:lnSpc>
                <a:spcPct val="80000"/>
              </a:lnSpc>
              <a:spcAft>
                <a:spcPts val="0"/>
              </a:spcAft>
              <a:buFont typeface="Arial" charset="0"/>
              <a:buNone/>
              <a:defRPr/>
            </a:pPr>
            <a:endParaRPr lang="es-PA" sz="2800" dirty="0" smtClean="0">
              <a:effectLst>
                <a:outerShdw blurRad="38100" dist="38100" dir="2700000" algn="tl">
                  <a:srgbClr val="FFFFFF"/>
                </a:outerShdw>
              </a:effectLst>
            </a:endParaRPr>
          </a:p>
          <a:p>
            <a:pPr marL="457200" indent="-339725" eaLnBrk="1" fontAlgn="auto" hangingPunct="1">
              <a:lnSpc>
                <a:spcPct val="80000"/>
              </a:lnSpc>
              <a:spcAft>
                <a:spcPts val="0"/>
              </a:spcAft>
              <a:buFontTx/>
              <a:buChar char="•"/>
              <a:defRPr/>
            </a:pPr>
            <a:r>
              <a:rPr lang="es-PA" sz="2200" dirty="0" smtClean="0"/>
              <a:t>La demanda global de energía aumentará en 45% </a:t>
            </a:r>
          </a:p>
          <a:p>
            <a:pPr marL="457200" indent="-339725" eaLnBrk="1" fontAlgn="auto" hangingPunct="1">
              <a:spcAft>
                <a:spcPts val="0"/>
              </a:spcAft>
              <a:buFontTx/>
              <a:buChar char="•"/>
              <a:defRPr/>
            </a:pPr>
            <a:r>
              <a:rPr lang="es-PA" sz="2200" dirty="0" smtClean="0"/>
              <a:t>El precio del petróleo aumentará </a:t>
            </a:r>
          </a:p>
          <a:p>
            <a:pPr marL="457200" indent="-339725" eaLnBrk="1" fontAlgn="auto" hangingPunct="1">
              <a:spcAft>
                <a:spcPts val="0"/>
              </a:spcAft>
              <a:buFont typeface="Wingdings 3"/>
              <a:buNone/>
              <a:defRPr/>
            </a:pPr>
            <a:r>
              <a:rPr lang="es-PA" sz="2200" dirty="0" smtClean="0"/>
              <a:t>	hasta USD 180 por barril</a:t>
            </a:r>
          </a:p>
          <a:p>
            <a:pPr marL="457200" indent="-339725" eaLnBrk="1" fontAlgn="auto" hangingPunct="1">
              <a:spcAft>
                <a:spcPts val="0"/>
              </a:spcAft>
              <a:buFontTx/>
              <a:buChar char="•"/>
              <a:defRPr/>
            </a:pPr>
            <a:r>
              <a:rPr lang="es-PA" sz="2200" dirty="0" smtClean="0"/>
              <a:t>Emisiones GEI +45% </a:t>
            </a:r>
          </a:p>
          <a:p>
            <a:pPr marL="457200" indent="-339725" eaLnBrk="1" fontAlgn="auto" hangingPunct="1">
              <a:spcAft>
                <a:spcPts val="0"/>
              </a:spcAft>
              <a:buFontTx/>
              <a:buChar char="•"/>
              <a:defRPr/>
            </a:pPr>
            <a:r>
              <a:rPr lang="es-PA" sz="2200" dirty="0" smtClean="0"/>
              <a:t>Temperatura media global +6°C</a:t>
            </a:r>
          </a:p>
          <a:p>
            <a:pPr marL="457200" indent="-339725" eaLnBrk="1" fontAlgn="auto" hangingPunct="1">
              <a:spcAft>
                <a:spcPts val="0"/>
              </a:spcAft>
              <a:buFontTx/>
              <a:buChar char="•"/>
              <a:defRPr/>
            </a:pPr>
            <a:r>
              <a:rPr lang="es-PA" sz="2200" dirty="0" smtClean="0"/>
              <a:t>Pérdidas equivalentes de 5-10% del PNB global</a:t>
            </a:r>
          </a:p>
          <a:p>
            <a:pPr marL="457200" indent="-339725" eaLnBrk="1" fontAlgn="auto" hangingPunct="1">
              <a:spcAft>
                <a:spcPts val="0"/>
              </a:spcAft>
              <a:buFontTx/>
              <a:buChar char="•"/>
              <a:defRPr/>
            </a:pPr>
            <a:r>
              <a:rPr lang="es-PA" sz="2200" dirty="0" smtClean="0"/>
              <a:t>Países menos desarrollados sufrirán las pérdidas más grandes</a:t>
            </a:r>
            <a:r>
              <a:rPr lang="es-PA" sz="2000" dirty="0"/>
              <a:t>.</a:t>
            </a:r>
            <a:endParaRPr lang="es-PA" sz="2200" dirty="0" smtClean="0"/>
          </a:p>
        </p:txBody>
      </p:sp>
      <p:sp>
        <p:nvSpPr>
          <p:cNvPr id="20484" name="Rectangle 2"/>
          <p:cNvSpPr>
            <a:spLocks noGrp="1" noChangeArrowheads="1"/>
          </p:cNvSpPr>
          <p:nvPr>
            <p:ph type="title" idx="4294967295"/>
          </p:nvPr>
        </p:nvSpPr>
        <p:spPr>
          <a:xfrm>
            <a:off x="323850" y="981075"/>
            <a:ext cx="6973888" cy="638175"/>
          </a:xfrm>
          <a:prstGeom prst="rect">
            <a:avLst/>
          </a:prstGeom>
        </p:spPr>
        <p:txBody>
          <a:bodyPr>
            <a:normAutofit/>
          </a:bodyPr>
          <a:lstStyle/>
          <a:p>
            <a:pPr marL="233363" eaLnBrk="1" fontAlgn="auto" hangingPunct="1">
              <a:lnSpc>
                <a:spcPct val="80000"/>
              </a:lnSpc>
              <a:spcAft>
                <a:spcPts val="0"/>
              </a:spcAft>
              <a:defRPr/>
            </a:pPr>
            <a:r>
              <a:rPr lang="es-PA" altLang="zh-CN" sz="2800" b="1" i="1" dirty="0" smtClean="0">
                <a:solidFill>
                  <a:schemeClr val="tx1"/>
                </a:solidFill>
                <a:effectLst>
                  <a:outerShdw blurRad="38100" dist="38100" dir="2700000" algn="tl">
                    <a:srgbClr val="FFFFFF"/>
                  </a:outerShdw>
                </a:effectLst>
                <a:latin typeface="+mn-lt"/>
                <a:ea typeface="ＭＳ Ｐゴシック" pitchFamily="-112" charset="-128"/>
                <a:cs typeface="Arial" charset="0"/>
              </a:rPr>
              <a:t>Continuando el “</a:t>
            </a:r>
            <a:r>
              <a:rPr lang="es-PA" altLang="zh-CN" sz="2800" b="1" i="1" dirty="0" err="1" smtClean="0">
                <a:solidFill>
                  <a:schemeClr val="tx1"/>
                </a:solidFill>
                <a:effectLst>
                  <a:outerShdw blurRad="38100" dist="38100" dir="2700000" algn="tl">
                    <a:srgbClr val="FFFFFF"/>
                  </a:outerShdw>
                </a:effectLst>
                <a:latin typeface="+mn-lt"/>
                <a:ea typeface="ＭＳ Ｐゴシック" pitchFamily="-112" charset="-128"/>
                <a:cs typeface="Arial" charset="0"/>
              </a:rPr>
              <a:t>business</a:t>
            </a:r>
            <a:r>
              <a:rPr lang="es-PA" altLang="zh-CN" sz="2800" b="1" i="1" dirty="0" smtClean="0">
                <a:solidFill>
                  <a:schemeClr val="tx1"/>
                </a:solidFill>
                <a:effectLst>
                  <a:outerShdw blurRad="38100" dist="38100" dir="2700000" algn="tl">
                    <a:srgbClr val="FFFFFF"/>
                  </a:outerShdw>
                </a:effectLst>
                <a:latin typeface="+mn-lt"/>
                <a:ea typeface="ＭＳ Ｐゴシック" pitchFamily="-112" charset="-128"/>
                <a:cs typeface="Arial" charset="0"/>
              </a:rPr>
              <a:t> as usual”…</a:t>
            </a:r>
          </a:p>
        </p:txBody>
      </p:sp>
      <p:pic>
        <p:nvPicPr>
          <p:cNvPr id="14340" name="Picture 1" descr="image003"/>
          <p:cNvPicPr>
            <a:picLocks noChangeAspect="1" noChangeArrowheads="1"/>
          </p:cNvPicPr>
          <p:nvPr/>
        </p:nvPicPr>
        <p:blipFill>
          <a:blip r:embed="rId3">
            <a:extLst>
              <a:ext uri="{28A0092B-C50C-407E-A947-70E740481C1C}">
                <a14:useLocalDpi xmlns:a14="http://schemas.microsoft.com/office/drawing/2010/main" val="0"/>
              </a:ext>
            </a:extLst>
          </a:blip>
          <a:srcRect r="4047" b="9091"/>
          <a:stretch>
            <a:fillRect/>
          </a:stretch>
        </p:blipFill>
        <p:spPr bwMode="auto">
          <a:xfrm>
            <a:off x="4438650" y="1916113"/>
            <a:ext cx="4587875"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24553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xfrm>
            <a:off x="314077" y="908720"/>
            <a:ext cx="8316792" cy="811212"/>
          </a:xfrm>
          <a:prstGeom prst="rect">
            <a:avLst/>
          </a:prstGeom>
        </p:spPr>
        <p:txBody>
          <a:bodyPr>
            <a:normAutofit/>
          </a:bodyPr>
          <a:lstStyle/>
          <a:p>
            <a:pPr marL="233363" eaLnBrk="1" fontAlgn="auto" hangingPunct="1">
              <a:lnSpc>
                <a:spcPct val="80000"/>
              </a:lnSpc>
              <a:spcAft>
                <a:spcPts val="0"/>
              </a:spcAft>
              <a:defRPr/>
            </a:pPr>
            <a:r>
              <a:rPr lang="es-PA" altLang="zh-CN" sz="3200" b="1" i="1" dirty="0" smtClean="0">
                <a:solidFill>
                  <a:schemeClr val="tx1"/>
                </a:solidFill>
                <a:effectLst>
                  <a:outerShdw blurRad="38100" dist="38100" dir="2700000" algn="tl">
                    <a:srgbClr val="FFFFFF"/>
                  </a:outerShdw>
                </a:effectLst>
                <a:latin typeface="+mn-lt"/>
                <a:ea typeface="ＭＳ Ｐゴシック" pitchFamily="-112" charset="-128"/>
                <a:cs typeface="Arial" charset="0"/>
              </a:rPr>
              <a:t>El Contexto Global  - Una Crisis Múltiple: </a:t>
            </a:r>
          </a:p>
        </p:txBody>
      </p:sp>
      <p:sp>
        <p:nvSpPr>
          <p:cNvPr id="21507" name="Rectangle 3"/>
          <p:cNvSpPr>
            <a:spLocks noGrp="1"/>
          </p:cNvSpPr>
          <p:nvPr>
            <p:ph type="body" idx="4294967295"/>
          </p:nvPr>
        </p:nvSpPr>
        <p:spPr>
          <a:xfrm>
            <a:off x="683568" y="1939007"/>
            <a:ext cx="8152407" cy="3598863"/>
          </a:xfrm>
          <a:prstGeom prst="rect">
            <a:avLst/>
          </a:prstGeom>
        </p:spPr>
        <p:txBody>
          <a:bodyPr>
            <a:normAutofit fontScale="85000" lnSpcReduction="20000"/>
          </a:bodyPr>
          <a:lstStyle/>
          <a:p>
            <a:pPr marL="274320" indent="-274320" algn="just" eaLnBrk="1" fontAlgn="auto" hangingPunct="1">
              <a:lnSpc>
                <a:spcPct val="80000"/>
              </a:lnSpc>
              <a:spcBef>
                <a:spcPts val="500"/>
              </a:spcBef>
              <a:spcAft>
                <a:spcPts val="500"/>
              </a:spcAft>
              <a:buFont typeface="Wingdings 3"/>
              <a:buChar char=""/>
              <a:defRPr/>
            </a:pPr>
            <a:r>
              <a:rPr lang="es-PA" altLang="zh-CN" sz="2400" b="1" dirty="0" smtClean="0"/>
              <a:t>Financiera </a:t>
            </a:r>
            <a:r>
              <a:rPr lang="es-PA" altLang="zh-CN" sz="2400" dirty="0" smtClean="0"/>
              <a:t>–  100 millones de personas más en pobreza extrema y 18 - 51 millones de desempleados más que en 2007; </a:t>
            </a:r>
          </a:p>
          <a:p>
            <a:pPr marL="274320" indent="-274320" algn="just" eaLnBrk="1" fontAlgn="auto" hangingPunct="1">
              <a:lnSpc>
                <a:spcPct val="80000"/>
              </a:lnSpc>
              <a:spcBef>
                <a:spcPts val="500"/>
              </a:spcBef>
              <a:spcAft>
                <a:spcPts val="500"/>
              </a:spcAft>
              <a:buFont typeface="Wingdings 3"/>
              <a:buNone/>
              <a:defRPr/>
            </a:pPr>
            <a:endParaRPr lang="es-PA" altLang="zh-CN" sz="2400" dirty="0" smtClean="0"/>
          </a:p>
          <a:p>
            <a:pPr marL="274320" indent="-274320" algn="just" eaLnBrk="1" fontAlgn="auto" hangingPunct="1">
              <a:lnSpc>
                <a:spcPct val="80000"/>
              </a:lnSpc>
              <a:spcBef>
                <a:spcPts val="500"/>
              </a:spcBef>
              <a:spcAft>
                <a:spcPts val="500"/>
              </a:spcAft>
              <a:buFont typeface="Wingdings 3"/>
              <a:buChar char=""/>
              <a:defRPr/>
            </a:pPr>
            <a:r>
              <a:rPr lang="es-PA" altLang="zh-CN" sz="2400" b="1" dirty="0" smtClean="0"/>
              <a:t>Combustible </a:t>
            </a:r>
            <a:r>
              <a:rPr lang="es-PA" altLang="zh-CN" sz="2400" dirty="0" smtClean="0"/>
              <a:t>– En 2007: Incremento de USD 400 mil millones de los gastos de energía en los países menos desarrollados;</a:t>
            </a:r>
          </a:p>
          <a:p>
            <a:pPr marL="274320" indent="-274320" algn="just" eaLnBrk="1" fontAlgn="auto" hangingPunct="1">
              <a:lnSpc>
                <a:spcPct val="80000"/>
              </a:lnSpc>
              <a:spcBef>
                <a:spcPts val="500"/>
              </a:spcBef>
              <a:spcAft>
                <a:spcPts val="500"/>
              </a:spcAft>
              <a:buFont typeface="Wingdings 3"/>
              <a:buNone/>
              <a:defRPr/>
            </a:pPr>
            <a:endParaRPr lang="es-PA" altLang="zh-CN" sz="2400" dirty="0" smtClean="0"/>
          </a:p>
          <a:p>
            <a:pPr marL="274320" indent="-274320" algn="just" eaLnBrk="1" fontAlgn="auto" hangingPunct="1">
              <a:lnSpc>
                <a:spcPct val="80000"/>
              </a:lnSpc>
              <a:spcBef>
                <a:spcPts val="500"/>
              </a:spcBef>
              <a:spcAft>
                <a:spcPts val="500"/>
              </a:spcAft>
              <a:buFont typeface="Wingdings 3"/>
              <a:buChar char=""/>
              <a:defRPr/>
            </a:pPr>
            <a:r>
              <a:rPr lang="es-PA" altLang="zh-CN" sz="2400" b="1" dirty="0" smtClean="0"/>
              <a:t>Alimentos </a:t>
            </a:r>
            <a:r>
              <a:rPr lang="es-PA" altLang="zh-CN" sz="2400" dirty="0" smtClean="0"/>
              <a:t>- En 2007: Alza de precios de USD 324 mil millones; </a:t>
            </a:r>
          </a:p>
          <a:p>
            <a:pPr marL="274320" indent="-274320" algn="just" eaLnBrk="1" fontAlgn="auto" hangingPunct="1">
              <a:lnSpc>
                <a:spcPct val="80000"/>
              </a:lnSpc>
              <a:spcBef>
                <a:spcPts val="500"/>
              </a:spcBef>
              <a:spcAft>
                <a:spcPts val="500"/>
              </a:spcAft>
              <a:buFont typeface="Wingdings 3"/>
              <a:buNone/>
              <a:defRPr/>
            </a:pPr>
            <a:endParaRPr lang="es-PA" altLang="zh-CN" sz="2400" dirty="0" smtClean="0"/>
          </a:p>
          <a:p>
            <a:pPr marL="274320" indent="-274320" algn="just" eaLnBrk="1" fontAlgn="auto" hangingPunct="1">
              <a:lnSpc>
                <a:spcPct val="80000"/>
              </a:lnSpc>
              <a:spcBef>
                <a:spcPts val="500"/>
              </a:spcBef>
              <a:spcAft>
                <a:spcPts val="500"/>
              </a:spcAft>
              <a:buFont typeface="Wingdings 3"/>
              <a:buChar char=""/>
              <a:defRPr/>
            </a:pPr>
            <a:r>
              <a:rPr lang="es-PA" altLang="zh-CN" sz="2400" b="1" dirty="0" smtClean="0"/>
              <a:t>Ecosistemas</a:t>
            </a:r>
            <a:r>
              <a:rPr lang="es-PA" altLang="zh-CN" sz="2400" dirty="0" smtClean="0"/>
              <a:t> – Un valor equivalente de más de USD 70 mil millones en biodiversidad perdida cada año; </a:t>
            </a:r>
          </a:p>
          <a:p>
            <a:pPr marL="274320" indent="-274320" algn="just" eaLnBrk="1" fontAlgn="auto" hangingPunct="1">
              <a:lnSpc>
                <a:spcPct val="80000"/>
              </a:lnSpc>
              <a:spcBef>
                <a:spcPts val="500"/>
              </a:spcBef>
              <a:spcAft>
                <a:spcPts val="500"/>
              </a:spcAft>
              <a:buFont typeface="Wingdings 3"/>
              <a:buNone/>
              <a:defRPr/>
            </a:pPr>
            <a:endParaRPr lang="es-PA" altLang="zh-CN" sz="2400" dirty="0" smtClean="0"/>
          </a:p>
          <a:p>
            <a:pPr marL="274320" indent="-274320" algn="just" eaLnBrk="1" fontAlgn="auto" hangingPunct="1">
              <a:lnSpc>
                <a:spcPct val="80000"/>
              </a:lnSpc>
              <a:spcBef>
                <a:spcPts val="500"/>
              </a:spcBef>
              <a:spcAft>
                <a:spcPts val="500"/>
              </a:spcAft>
              <a:buFont typeface="Wingdings 3"/>
              <a:buChar char=""/>
              <a:defRPr/>
            </a:pPr>
            <a:r>
              <a:rPr lang="es-PA" altLang="zh-CN" sz="2400" b="1" dirty="0" smtClean="0"/>
              <a:t>Cambio Climático </a:t>
            </a:r>
            <a:r>
              <a:rPr lang="es-PA" altLang="zh-CN" sz="2400" dirty="0" smtClean="0"/>
              <a:t>– Emisiones actuales de GEI 5 veces más altas que el límite sostenible.</a:t>
            </a:r>
            <a:endParaRPr lang="es-PA" sz="2400" dirty="0" smtClean="0"/>
          </a:p>
        </p:txBody>
      </p:sp>
      <p:sp>
        <p:nvSpPr>
          <p:cNvPr id="4" name="Rectangle 2"/>
          <p:cNvSpPr txBox="1">
            <a:spLocks noChangeArrowheads="1"/>
          </p:cNvSpPr>
          <p:nvPr/>
        </p:nvSpPr>
        <p:spPr bwMode="auto">
          <a:xfrm>
            <a:off x="885585" y="5755357"/>
            <a:ext cx="7718864" cy="682625"/>
          </a:xfrm>
          <a:prstGeom prst="rect">
            <a:avLst/>
          </a:prstGeom>
          <a:solidFill>
            <a:schemeClr val="bg1"/>
          </a:solidFill>
          <a:ln w="12700">
            <a:solidFill>
              <a:schemeClr val="tx2">
                <a:lumMod val="60000"/>
                <a:lumOff val="40000"/>
              </a:schemeClr>
            </a:solidFill>
            <a:miter lim="800000"/>
            <a:headEnd/>
            <a:tailEnd/>
          </a:ln>
          <a:effectLst>
            <a:outerShdw blurRad="50800" dist="38100" dir="2700000" algn="tl" rotWithShape="0">
              <a:prstClr val="black">
                <a:alpha val="40000"/>
              </a:prstClr>
            </a:outerShdw>
          </a:effectLst>
        </p:spPr>
        <p:txBody>
          <a:bodyPr anchor="ctr"/>
          <a:lstStyle/>
          <a:p>
            <a:pPr marL="233363" algn="ctr">
              <a:lnSpc>
                <a:spcPct val="80000"/>
              </a:lnSpc>
              <a:defRPr/>
            </a:pPr>
            <a:r>
              <a:rPr lang="es-PA" altLang="zh-CN" sz="2400" b="1" i="1" dirty="0">
                <a:effectLst>
                  <a:outerShdw blurRad="38100" dist="38100" dir="2700000" algn="tl">
                    <a:srgbClr val="FFFFFF"/>
                  </a:outerShdw>
                </a:effectLst>
                <a:latin typeface="Arial" charset="0"/>
                <a:ea typeface="ＭＳ Ｐゴシック" pitchFamily="-112" charset="-128"/>
                <a:cs typeface="Arial" charset="0"/>
              </a:rPr>
              <a:t>Suficientes razones para cuestionar algunos elementos de nuestro modelo económico…</a:t>
            </a:r>
          </a:p>
        </p:txBody>
      </p:sp>
    </p:spTree>
    <p:extLst>
      <p:ext uri="{BB962C8B-B14F-4D97-AF65-F5344CB8AC3E}">
        <p14:creationId xmlns:p14="http://schemas.microsoft.com/office/powerpoint/2010/main" val="73716283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1202" y="980728"/>
            <a:ext cx="6155134" cy="563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2629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563" y="2403475"/>
            <a:ext cx="9015412"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3" y="1647825"/>
            <a:ext cx="901541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6621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n 1"/>
          <p:cNvPicPr>
            <a:picLocks noChangeAspect="1"/>
          </p:cNvPicPr>
          <p:nvPr/>
        </p:nvPicPr>
        <p:blipFill>
          <a:blip r:embed="rId2">
            <a:extLst>
              <a:ext uri="{28A0092B-C50C-407E-A947-70E740481C1C}">
                <a14:useLocalDpi xmlns:a14="http://schemas.microsoft.com/office/drawing/2010/main" val="0"/>
              </a:ext>
            </a:extLst>
          </a:blip>
          <a:srcRect l="2074"/>
          <a:stretch>
            <a:fillRect/>
          </a:stretch>
        </p:blipFill>
        <p:spPr bwMode="auto">
          <a:xfrm>
            <a:off x="827584" y="836712"/>
            <a:ext cx="7454850" cy="590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3966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052513"/>
            <a:ext cx="8047038" cy="564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3104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13" y="1706563"/>
            <a:ext cx="90582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4733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764704"/>
            <a:ext cx="3892550" cy="600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1349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08720"/>
            <a:ext cx="8280400" cy="584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8402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71888"/>
            <a:ext cx="5187452" cy="44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5950" y="1602036"/>
            <a:ext cx="471805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1589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052736"/>
            <a:ext cx="8955088"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2809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534" y="837211"/>
            <a:ext cx="4777440" cy="5760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57388" y="908721"/>
            <a:ext cx="3907100" cy="568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6938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8239" y="831850"/>
            <a:ext cx="7268354" cy="569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1355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72281"/>
            <a:ext cx="35718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65425"/>
            <a:ext cx="2679649" cy="6675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2918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p:cNvSpPr>
            <a:spLocks noGrp="1"/>
          </p:cNvSpPr>
          <p:nvPr/>
        </p:nvSpPr>
        <p:spPr>
          <a:xfrm>
            <a:off x="1179369" y="3669579"/>
            <a:ext cx="6858000" cy="12089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b="1" dirty="0" smtClean="0">
                <a:effectLst>
                  <a:outerShdw blurRad="38100" dist="38100" dir="2700000" algn="tl">
                    <a:srgbClr val="000000">
                      <a:alpha val="43137"/>
                    </a:srgbClr>
                  </a:outerShdw>
                </a:effectLst>
                <a:hlinkClick r:id="rId2"/>
              </a:rPr>
              <a:t>¿Quién controlará la economía verde?</a:t>
            </a:r>
          </a:p>
          <a:p>
            <a:pPr algn="l"/>
            <a:r>
              <a:rPr lang="es-MX" sz="2000" dirty="0" smtClean="0">
                <a:hlinkClick r:id="rId2"/>
              </a:rPr>
              <a:t>http</a:t>
            </a:r>
            <a:r>
              <a:rPr lang="es-MX" sz="2000" dirty="0">
                <a:hlinkClick r:id="rId2"/>
              </a:rPr>
              <a:t>://</a:t>
            </a:r>
            <a:r>
              <a:rPr lang="es-MX" sz="2000" dirty="0" smtClean="0">
                <a:hlinkClick r:id="rId2"/>
              </a:rPr>
              <a:t>es.slideshare.net/chinocarias/quien-controla-la-economia-verde?from_action=save</a:t>
            </a:r>
            <a:r>
              <a:rPr lang="es-MX" sz="2000" dirty="0" smtClean="0"/>
              <a:t> </a:t>
            </a:r>
            <a:endParaRPr lang="es-MX" sz="2000" dirty="0"/>
          </a:p>
        </p:txBody>
      </p:sp>
      <p:sp>
        <p:nvSpPr>
          <p:cNvPr id="3" name="Rectángulo 2"/>
          <p:cNvSpPr/>
          <p:nvPr/>
        </p:nvSpPr>
        <p:spPr>
          <a:xfrm>
            <a:off x="1106632" y="2473767"/>
            <a:ext cx="6328063" cy="1015663"/>
          </a:xfrm>
          <a:prstGeom prst="rect">
            <a:avLst/>
          </a:prstGeom>
        </p:spPr>
        <p:txBody>
          <a:bodyPr wrap="square">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b="1" dirty="0" smtClean="0">
                <a:effectLst>
                  <a:outerShdw blurRad="38100" dist="38100" dir="2700000" algn="tl">
                    <a:srgbClr val="000000">
                      <a:alpha val="43137"/>
                    </a:srgbClr>
                  </a:outerShdw>
                </a:effectLst>
                <a:hlinkClick r:id="rId3"/>
              </a:rPr>
              <a:t>Hacia una economía verde</a:t>
            </a:r>
            <a:endParaRPr lang="es-MX" b="1" dirty="0" smtClean="0">
              <a:effectLst>
                <a:outerShdw blurRad="38100" dist="38100" dir="2700000" algn="tl">
                  <a:srgbClr val="000000">
                    <a:alpha val="43137"/>
                  </a:srgbClr>
                </a:outerShdw>
              </a:effectLst>
              <a:hlinkClick r:id="rId3"/>
            </a:endParaRPr>
          </a:p>
          <a:p>
            <a:r>
              <a:rPr lang="es-MX" dirty="0" smtClean="0">
                <a:hlinkClick r:id="rId3"/>
              </a:rPr>
              <a:t>http://es.slideshare.net/cristhianyersonmontalvancoronel/economia-verde-46818642?related=1</a:t>
            </a:r>
            <a:r>
              <a:rPr lang="es-MX" dirty="0" smtClean="0"/>
              <a:t> </a:t>
            </a:r>
            <a:endParaRPr lang="es-MX" dirty="0"/>
          </a:p>
        </p:txBody>
      </p:sp>
      <p:sp>
        <p:nvSpPr>
          <p:cNvPr id="4" name="CuadroTexto 5"/>
          <p:cNvSpPr txBox="1"/>
          <p:nvPr/>
        </p:nvSpPr>
        <p:spPr>
          <a:xfrm>
            <a:off x="1106632" y="1979469"/>
            <a:ext cx="2379519" cy="461665"/>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b="1" dirty="0" smtClean="0"/>
              <a:t>Fuente:</a:t>
            </a:r>
            <a:endParaRPr lang="es-MX" sz="2400" b="1" dirty="0"/>
          </a:p>
        </p:txBody>
      </p:sp>
    </p:spTree>
    <p:extLst>
      <p:ext uri="{BB962C8B-B14F-4D97-AF65-F5344CB8AC3E}">
        <p14:creationId xmlns:p14="http://schemas.microsoft.com/office/powerpoint/2010/main" val="857276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4434</TotalTime>
  <Words>1940</Words>
  <Application>Microsoft Office PowerPoint</Application>
  <PresentationFormat>Presentación en pantalla (4:3)</PresentationFormat>
  <Paragraphs>266</Paragraphs>
  <Slides>56</Slides>
  <Notes>4</Notes>
  <HiddenSlides>0</HiddenSlides>
  <MMClips>0</MMClips>
  <ScaleCrop>false</ScaleCrop>
  <HeadingPairs>
    <vt:vector size="6" baseType="variant">
      <vt:variant>
        <vt:lpstr>Fuentes usadas</vt:lpstr>
      </vt:variant>
      <vt:variant>
        <vt:i4>18</vt:i4>
      </vt:variant>
      <vt:variant>
        <vt:lpstr>Tema</vt:lpstr>
      </vt:variant>
      <vt:variant>
        <vt:i4>2</vt:i4>
      </vt:variant>
      <vt:variant>
        <vt:lpstr>Títulos de diapositiva</vt:lpstr>
      </vt:variant>
      <vt:variant>
        <vt:i4>56</vt:i4>
      </vt:variant>
    </vt:vector>
  </HeadingPairs>
  <TitlesOfParts>
    <vt:vector size="76" baseType="lpstr">
      <vt:lpstr>宋体</vt:lpstr>
      <vt:lpstr>Arial</vt:lpstr>
      <vt:lpstr>Arial</vt:lpstr>
      <vt:lpstr>Arial Narrow</vt:lpstr>
      <vt:lpstr>Bookman Old Style</vt:lpstr>
      <vt:lpstr>Calibri</vt:lpstr>
      <vt:lpstr>Calibri Light</vt:lpstr>
      <vt:lpstr>Gill Sans MT</vt:lpstr>
      <vt:lpstr>Gloucester MT Extra Condensed</vt:lpstr>
      <vt:lpstr>Goudy Old Style</vt:lpstr>
      <vt:lpstr>ＭＳ Ｐゴシック</vt:lpstr>
      <vt:lpstr>MS Reference Serif</vt:lpstr>
      <vt:lpstr>Palatino</vt:lpstr>
      <vt:lpstr>华文新魏</vt:lpstr>
      <vt:lpstr>Times New Roman</vt:lpstr>
      <vt:lpstr>Webdings</vt:lpstr>
      <vt:lpstr>Wingdings</vt:lpstr>
      <vt:lpstr>Wingdings 3</vt: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mano de obra a nivel global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Continuando el “business as usual”…</vt:lpstr>
      <vt:lpstr>El Contexto Global  - Una Crisis Múltiple: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Luis Saravia Tasayco</dc:creator>
  <cp:lastModifiedBy>Pablo Luis Saravia Tasayco</cp:lastModifiedBy>
  <cp:revision>227</cp:revision>
  <cp:lastPrinted>2015-02-20T06:17:00Z</cp:lastPrinted>
  <dcterms:created xsi:type="dcterms:W3CDTF">2012-01-04T15:58:44Z</dcterms:created>
  <dcterms:modified xsi:type="dcterms:W3CDTF">2015-12-02T23:11:07Z</dcterms:modified>
</cp:coreProperties>
</file>